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88" r:id="rId3"/>
  </p:sldMasterIdLst>
  <p:notesMasterIdLst>
    <p:notesMasterId r:id="rId14"/>
  </p:notesMasterIdLst>
  <p:sldIdLst>
    <p:sldId id="256" r:id="rId4"/>
    <p:sldId id="268" r:id="rId5"/>
    <p:sldId id="269" r:id="rId6"/>
    <p:sldId id="270" r:id="rId7"/>
    <p:sldId id="271" r:id="rId8"/>
    <p:sldId id="26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0"/>
  </p:normalViewPr>
  <p:slideViewPr>
    <p:cSldViewPr>
      <p:cViewPr varScale="1">
        <p:scale>
          <a:sx n="69" d="100"/>
          <a:sy n="69" d="100"/>
        </p:scale>
        <p:origin x="-157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3EF7B-2522-4FA0-AE16-92FADF18FE58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8FE2-8D55-4023-AD12-2682C1524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38FE2-8D55-4023-AD12-2682C1524A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4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18" Type="http://schemas.openxmlformats.org/officeDocument/2006/relationships/image" Target="../media/image28.jpg"/><Relationship Id="rId26" Type="http://schemas.openxmlformats.org/officeDocument/2006/relationships/image" Target="../media/image36.jpg"/><Relationship Id="rId3" Type="http://schemas.openxmlformats.org/officeDocument/2006/relationships/image" Target="../media/image1.png"/><Relationship Id="rId21" Type="http://schemas.openxmlformats.org/officeDocument/2006/relationships/image" Target="../media/image31.jpg"/><Relationship Id="rId34" Type="http://schemas.openxmlformats.org/officeDocument/2006/relationships/image" Target="../media/image4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17" Type="http://schemas.openxmlformats.org/officeDocument/2006/relationships/image" Target="../media/image27.jpg"/><Relationship Id="rId25" Type="http://schemas.openxmlformats.org/officeDocument/2006/relationships/image" Target="../media/image35.jpg"/><Relationship Id="rId33" Type="http://schemas.openxmlformats.org/officeDocument/2006/relationships/image" Target="../media/image43.jpg"/><Relationship Id="rId2" Type="http://schemas.openxmlformats.org/officeDocument/2006/relationships/image" Target="../media/image13.jpg"/><Relationship Id="rId16" Type="http://schemas.openxmlformats.org/officeDocument/2006/relationships/image" Target="../media/image26.jpg"/><Relationship Id="rId20" Type="http://schemas.openxmlformats.org/officeDocument/2006/relationships/image" Target="../media/image30.jpg"/><Relationship Id="rId29" Type="http://schemas.openxmlformats.org/officeDocument/2006/relationships/image" Target="../media/image3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24" Type="http://schemas.openxmlformats.org/officeDocument/2006/relationships/image" Target="../media/image34.jpg"/><Relationship Id="rId32" Type="http://schemas.openxmlformats.org/officeDocument/2006/relationships/image" Target="../media/image42.jpg"/><Relationship Id="rId37" Type="http://schemas.openxmlformats.org/officeDocument/2006/relationships/image" Target="../media/image47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23" Type="http://schemas.openxmlformats.org/officeDocument/2006/relationships/image" Target="../media/image33.jpg"/><Relationship Id="rId28" Type="http://schemas.openxmlformats.org/officeDocument/2006/relationships/image" Target="../media/image38.jpg"/><Relationship Id="rId36" Type="http://schemas.openxmlformats.org/officeDocument/2006/relationships/image" Target="../media/image46.jpg"/><Relationship Id="rId10" Type="http://schemas.openxmlformats.org/officeDocument/2006/relationships/image" Target="../media/image20.jpg"/><Relationship Id="rId19" Type="http://schemas.openxmlformats.org/officeDocument/2006/relationships/image" Target="../media/image29.jpg"/><Relationship Id="rId31" Type="http://schemas.openxmlformats.org/officeDocument/2006/relationships/image" Target="../media/image41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Relationship Id="rId22" Type="http://schemas.openxmlformats.org/officeDocument/2006/relationships/image" Target="../media/image32.jpg"/><Relationship Id="rId27" Type="http://schemas.openxmlformats.org/officeDocument/2006/relationships/image" Target="../media/image37.jpg"/><Relationship Id="rId30" Type="http://schemas.openxmlformats.org/officeDocument/2006/relationships/image" Target="../media/image40.jpg"/><Relationship Id="rId35" Type="http://schemas.openxmlformats.org/officeDocument/2006/relationships/image" Target="../media/image45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1323115"/>
            <a:ext cx="4346448" cy="676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3212976"/>
            <a:ext cx="4346448" cy="67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89" y="4149080"/>
            <a:ext cx="4346448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5085184"/>
            <a:ext cx="4346448" cy="676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" y="2276872"/>
            <a:ext cx="4346448" cy="676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31216"/>
            <a:ext cx="3846576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5672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037" name="Group 1036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24" name="Picture 1023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25" name="Picture 1024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27" name="Picture 102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28" name="Picture 102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29" name="Picture 102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030" name="Picture 102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031" name="Picture 103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032" name="Picture 103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033" name="Picture 103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034" name="Picture 103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035" name="Picture 103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036" name="Picture 103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2" y="548680"/>
            <a:ext cx="8302907" cy="622718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86723" y="1352576"/>
            <a:ext cx="3405157" cy="5374874"/>
            <a:chOff x="2016" y="1352576"/>
            <a:chExt cx="3405157" cy="5374874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64" y="1352576"/>
              <a:ext cx="798576" cy="4084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1781576"/>
              <a:ext cx="1121664" cy="414528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12" y="2214892"/>
              <a:ext cx="548640" cy="475488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3" y="2755601"/>
              <a:ext cx="548640" cy="47548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76" y="3310862"/>
              <a:ext cx="1005840" cy="371856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6" y="3710086"/>
              <a:ext cx="1005840" cy="371856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" y="4081942"/>
              <a:ext cx="1005840" cy="3291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" y="4438355"/>
              <a:ext cx="1005840" cy="3291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5" y="4789915"/>
              <a:ext cx="1005840" cy="3291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5119791"/>
              <a:ext cx="548640" cy="475488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7" y="5593902"/>
              <a:ext cx="798576" cy="34747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525" y="5941374"/>
              <a:ext cx="798576" cy="34747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38" y="6319038"/>
              <a:ext cx="798576" cy="347472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491" y="1556792"/>
              <a:ext cx="798576" cy="34747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1904264"/>
              <a:ext cx="1005840" cy="41452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549" y="2348492"/>
              <a:ext cx="798576" cy="347472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984" y="2700374"/>
              <a:ext cx="1005840" cy="37185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18" y="3072230"/>
              <a:ext cx="798576" cy="34747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17" y="3429000"/>
              <a:ext cx="548640" cy="28651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544" y="3775359"/>
              <a:ext cx="548640" cy="475488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0548" y="4301792"/>
              <a:ext cx="798576" cy="34747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87" y="4906683"/>
              <a:ext cx="548640" cy="47548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6" y="5377711"/>
              <a:ext cx="1402080" cy="414528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5890521"/>
              <a:ext cx="548640" cy="323088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02" y="6251962"/>
              <a:ext cx="548640" cy="475488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356" y="2288600"/>
              <a:ext cx="548640" cy="35966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134" y="2690380"/>
              <a:ext cx="548640" cy="35966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137" y="3096768"/>
              <a:ext cx="548640" cy="47548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332" y="3666744"/>
              <a:ext cx="548640" cy="47548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421" y="4154500"/>
              <a:ext cx="1005840" cy="37185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552861"/>
              <a:ext cx="1005840" cy="371856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756" y="4975843"/>
              <a:ext cx="1005840" cy="286512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021" y="5329019"/>
              <a:ext cx="548640" cy="47548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509" y="5844801"/>
              <a:ext cx="1121664" cy="41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442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8548"/>
            <a:ext cx="8316416" cy="6237312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1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10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5715000" y="3733800"/>
            <a:ext cx="2895600" cy="0"/>
          </a:xfrm>
          <a:prstGeom prst="line">
            <a:avLst/>
          </a:prstGeom>
          <a:noFill/>
          <a:ln w="28575">
            <a:solidFill>
              <a:srgbClr val="2D4E6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CMDI workshop</a:t>
            </a:r>
          </a:p>
          <a:p>
            <a:pPr>
              <a:defRPr/>
            </a:pPr>
            <a:r>
              <a:rPr lang="en-US" dirty="0" smtClean="0"/>
              <a:t>Utrecht</a:t>
            </a:r>
          </a:p>
          <a:p>
            <a:pPr>
              <a:defRPr/>
            </a:pPr>
            <a:r>
              <a:rPr lang="en-US" dirty="0" smtClean="0"/>
              <a:t>2013-10-14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AD4-9EE1-2046-ACC1-DAA2CCDF2B8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16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1E60-7580-744C-A4A2-D1878DF78F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815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191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687F-5FAD-1A4D-8420-08685BABC9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118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322A-0937-8C46-809D-F937EBA040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802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CED2-AAAA-084B-BA6E-C5C5C999A7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0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3492-E7B6-8542-834E-7D99FA4244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205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2DD6-04AF-654C-A535-01FBEE72D82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706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8BEC-2F43-AC4A-B8F1-149FFAB2FB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855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BCA6-2112-8B40-BF04-D94D1A456E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486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0500"/>
            <a:ext cx="2133600" cy="605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0500"/>
            <a:ext cx="6248400" cy="605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CLARIN-NL training</a:t>
            </a:r>
          </a:p>
          <a:p>
            <a:pPr>
              <a:defRPr/>
            </a:pPr>
            <a:r>
              <a:rPr lang="en-US"/>
              <a:t>Nijmegen</a:t>
            </a:r>
          </a:p>
          <a:p>
            <a:pPr>
              <a:defRPr/>
            </a:pPr>
            <a:r>
              <a:rPr lang="en-US"/>
              <a:t>2010-05-27</a:t>
            </a:r>
            <a:endParaRPr lang="en-GB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www.clarin.eu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E3BC-74C8-F945-907E-D4015E66F8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62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  <p:sldLayoutId id="2147483686" r:id="rId26"/>
    <p:sldLayoutId id="2147483687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30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0500"/>
            <a:ext cx="5791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F3C579">
                      <a:alpha val="50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</a:t>
            </a:r>
            <a:r>
              <a:rPr lang="en-US"/>
              <a:t> </a:t>
            </a:r>
            <a:r>
              <a:rPr lang="hr-HR"/>
              <a:t>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91400" y="1524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EUDAT conference</a:t>
            </a:r>
          </a:p>
          <a:p>
            <a:pPr>
              <a:defRPr/>
            </a:pPr>
            <a:r>
              <a:rPr lang="en-US" dirty="0" smtClean="0"/>
              <a:t>Amsterdam</a:t>
            </a:r>
          </a:p>
          <a:p>
            <a:pPr>
              <a:defRPr/>
            </a:pPr>
            <a:r>
              <a:rPr lang="en-US" dirty="0" smtClean="0"/>
              <a:t>2014-09-25</a:t>
            </a:r>
            <a:endParaRPr lang="en-GB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www.clarin.eu</a:t>
            </a:r>
            <a:endParaRPr lang="hr-HR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7CDE327-A5EB-5C43-AD6F-D90A0FEDCDF0}" type="slidenum">
              <a:rPr lang="hr-HR" smtClean="0"/>
              <a:pPr>
                <a:defRPr/>
              </a:pPr>
              <a:t>‹#›</a:t>
            </a:fld>
            <a:fld id="{8ADD55D7-5269-D340-BF5F-26836CE6BF54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02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2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2D4E6F"/>
        </a:buClr>
        <a:buFont typeface="Wingdings" charset="0"/>
        <a:buChar char="§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cos-ri.e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160240"/>
          </a:xfrm>
        </p:spPr>
        <p:txBody>
          <a:bodyPr>
            <a:normAutofit/>
          </a:bodyPr>
          <a:lstStyle/>
          <a:p>
            <a:r>
              <a:rPr lang="it-IT" sz="4400" dirty="0"/>
              <a:t>C</a:t>
            </a:r>
            <a:r>
              <a:rPr lang="it-IT" sz="4400" dirty="0" smtClean="0"/>
              <a:t>loudy </a:t>
            </a:r>
            <a:r>
              <a:rPr lang="it-IT" sz="4400" dirty="0"/>
              <a:t>C</a:t>
            </a:r>
            <a:r>
              <a:rPr lang="it-IT" sz="4400" dirty="0" smtClean="0"/>
              <a:t>ulture </a:t>
            </a:r>
            <a:r>
              <a:rPr lang="it-IT" dirty="0"/>
              <a:t/>
            </a:r>
            <a:br>
              <a:rPr lang="it-IT" dirty="0"/>
            </a:br>
            <a:r>
              <a:rPr lang="it-IT" sz="3100" dirty="0"/>
              <a:t>cloud-like services to improve the preservation of digital cultural heritage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93096"/>
            <a:ext cx="3347864" cy="22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For </a:t>
            </a:r>
            <a:r>
              <a:rPr lang="it-IT" altLang="it-IT" dirty="0" err="1"/>
              <a:t>a</a:t>
            </a:r>
            <a:r>
              <a:rPr lang="it-IT" altLang="it-IT" dirty="0" err="1" smtClean="0"/>
              <a:t>dditional</a:t>
            </a:r>
            <a:r>
              <a:rPr lang="it-IT" altLang="it-IT" dirty="0" smtClean="0"/>
              <a:t> information</a:t>
            </a:r>
          </a:p>
        </p:txBody>
      </p:sp>
      <p:sp>
        <p:nvSpPr>
          <p:cNvPr id="9219" name="Segnaposto contenuto 2"/>
          <p:cNvSpPr>
            <a:spLocks noGrp="1"/>
          </p:cNvSpPr>
          <p:nvPr>
            <p:ph sz="half" idx="1"/>
          </p:nvPr>
        </p:nvSpPr>
        <p:spPr>
          <a:xfrm>
            <a:off x="650015" y="4077072"/>
            <a:ext cx="3829910" cy="2373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000" dirty="0">
                <a:hlinkClick r:id="rId2"/>
              </a:rPr>
              <a:t>http://www.eudat.eu/</a:t>
            </a:r>
          </a:p>
          <a:p>
            <a:pPr marL="0" indent="0" algn="ctr">
              <a:buNone/>
            </a:pPr>
            <a:endParaRPr lang="it-IT" altLang="it-IT" sz="2000" dirty="0" smtClean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148064" y="4077072"/>
            <a:ext cx="3707011" cy="2561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1800" dirty="0"/>
              <a:t>Lee Hibberd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it-IT" altLang="it-IT" sz="1800" dirty="0"/>
              <a:t>National Library of Scotland</a:t>
            </a:r>
          </a:p>
          <a:p>
            <a:pPr marL="0" indent="0">
              <a:buNone/>
            </a:pPr>
            <a:r>
              <a:rPr lang="it-IT" altLang="it-IT" sz="1800" dirty="0"/>
              <a:t>L.Hibberd@NLS.UK</a:t>
            </a:r>
          </a:p>
        </p:txBody>
      </p:sp>
      <p:pic>
        <p:nvPicPr>
          <p:cNvPr id="7" name="Picture 2" descr="http://eudat.eu/sites/default/files/EUDAT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3394"/>
            <a:ext cx="2232248" cy="13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9955"/>
            <a:ext cx="3347864" cy="22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0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165" y="1757579"/>
            <a:ext cx="7088494" cy="816754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n-GB" sz="2000" dirty="0"/>
              <a:t>Common Language Resources and Technology Infrastructure (CLARIN)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the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" y="1584087"/>
            <a:ext cx="825628" cy="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2" y="2659019"/>
            <a:ext cx="1493985" cy="55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832518" y="2665333"/>
            <a:ext cx="7088494" cy="54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European Network for Earth System Modelling (ENES)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1" y="3497613"/>
            <a:ext cx="954709" cy="71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816561" y="3450762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Distributed </a:t>
            </a:r>
            <a:r>
              <a:rPr lang="en-GB" sz="2000" dirty="0"/>
              <a:t>infrastructure for life-science information </a:t>
            </a:r>
            <a:r>
              <a:rPr lang="en-GB" sz="2000" dirty="0" smtClean="0"/>
              <a:t>(ELIXIR)</a:t>
            </a:r>
            <a:endParaRPr lang="en-GB" sz="20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4" y="4549791"/>
            <a:ext cx="1208194" cy="5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842457" y="4386866"/>
            <a:ext cx="708849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European Plate Observing System (EPOS) </a:t>
            </a:r>
            <a:r>
              <a:rPr lang="en-GB" sz="2000" dirty="0" smtClean="0"/>
              <a:t>- Solid </a:t>
            </a:r>
            <a:r>
              <a:rPr lang="en-GB" sz="2000" dirty="0"/>
              <a:t>Earth </a:t>
            </a:r>
            <a:r>
              <a:rPr lang="en-GB" sz="2000" dirty="0" smtClean="0"/>
              <a:t>sciences Research Infrastructure</a:t>
            </a:r>
            <a:endParaRPr lang="en-GB" sz="200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6943"/>
            <a:ext cx="2489079" cy="697602"/>
          </a:xfrm>
          <a:prstGeom prst="rect">
            <a:avLst/>
          </a:prstGeom>
        </p:spPr>
      </p:pic>
      <p:pic>
        <p:nvPicPr>
          <p:cNvPr id="14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21" y="6064545"/>
            <a:ext cx="1544474" cy="7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1816561" y="5271660"/>
            <a:ext cx="7088494" cy="83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Integrated Carbon Observation System (ICOS) to quantify &amp; understand greenhouse </a:t>
            </a:r>
            <a:r>
              <a:rPr lang="en-GB" sz="2000" dirty="0"/>
              <a:t>gas </a:t>
            </a:r>
            <a:r>
              <a:rPr lang="en-GB" sz="2000" dirty="0" smtClean="0"/>
              <a:t>balance</a:t>
            </a:r>
            <a:endParaRPr lang="en-GB" sz="200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1835696" y="6139055"/>
            <a:ext cx="7088494" cy="56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Long-Term Ecosystem Research (LTER</a:t>
            </a:r>
            <a:r>
              <a:rPr lang="en-GB" sz="2000" dirty="0" smtClean="0"/>
              <a:t>) in Europe</a:t>
            </a:r>
            <a:endParaRPr lang="en-GB" sz="2000" dirty="0"/>
          </a:p>
        </p:txBody>
      </p: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441277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2400"/>
              </a:spcAft>
              <a:buNone/>
            </a:pP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</a:rPr>
              <a:t>“The National Library of Scotland will collect, preserve and make available a range of materials that capture Scotland’s memory and contribution to world knowledge</a:t>
            </a:r>
            <a:r>
              <a:rPr lang="en-GB" sz="2000" b="1" i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GB" sz="2000" b="1" i="1" dirty="0" smtClean="0"/>
          </a:p>
          <a:p>
            <a:r>
              <a:rPr lang="en-GB" sz="2000" dirty="0" smtClean="0"/>
              <a:t>Preserving </a:t>
            </a:r>
            <a:r>
              <a:rPr lang="en-GB" sz="2000" dirty="0"/>
              <a:t>Scotland’s digital culture</a:t>
            </a:r>
          </a:p>
          <a:p>
            <a:r>
              <a:rPr lang="en-GB" sz="2000" dirty="0"/>
              <a:t>Need to cheaply store a 3</a:t>
            </a:r>
            <a:r>
              <a:rPr lang="en-GB" sz="2000" baseline="30000" dirty="0"/>
              <a:t>rd</a:t>
            </a:r>
            <a:r>
              <a:rPr lang="en-GB" sz="2000" dirty="0"/>
              <a:t> copy of data</a:t>
            </a:r>
          </a:p>
          <a:p>
            <a:r>
              <a:rPr lang="en-GB" sz="2000" dirty="0"/>
              <a:t>More data same amount of staff</a:t>
            </a:r>
          </a:p>
          <a:p>
            <a:r>
              <a:rPr lang="en-GB" sz="2000" dirty="0"/>
              <a:t>Computational power and read/write speed for preservation actions. e.g. changing image format, health checks</a:t>
            </a:r>
          </a:p>
          <a:p>
            <a:r>
              <a:rPr lang="en-GB" sz="2000" dirty="0"/>
              <a:t>Lack of case studies of cloud use does not make decisions clearer</a:t>
            </a:r>
          </a:p>
          <a:p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008712" cy="1066130"/>
          </a:xfrm>
        </p:spPr>
        <p:txBody>
          <a:bodyPr/>
          <a:lstStyle/>
          <a:p>
            <a:r>
              <a:rPr lang="it-IT" dirty="0" smtClean="0"/>
              <a:t>The Challenges</a:t>
            </a:r>
            <a:endParaRPr lang="it-IT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35354" cy="11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40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38706"/>
            <a:ext cx="2952328" cy="22515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Cloudy Culture </a:t>
            </a:r>
            <a:r>
              <a:rPr lang="it-IT" altLang="it-IT" dirty="0" smtClean="0"/>
              <a:t>Pilot: the partners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9"/>
            <a:ext cx="3044909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05063"/>
            <a:ext cx="2380665" cy="2199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95" y="4447068"/>
            <a:ext cx="3904635" cy="8541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3174115"/>
            <a:ext cx="304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Edinburgh Parallel Computing Centre</a:t>
            </a:r>
          </a:p>
        </p:txBody>
      </p:sp>
    </p:spTree>
    <p:extLst>
      <p:ext uri="{BB962C8B-B14F-4D97-AF65-F5344CB8AC3E}">
        <p14:creationId xmlns:p14="http://schemas.microsoft.com/office/powerpoint/2010/main" val="74405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856589" y="288541"/>
            <a:ext cx="7391400" cy="868362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Cloudy Culture Pilot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>
          <a:xfrm>
            <a:off x="323528" y="1156904"/>
            <a:ext cx="8363272" cy="515182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it-IT" altLang="it-IT" sz="2000" dirty="0" smtClean="0"/>
              <a:t>Purpose: </a:t>
            </a:r>
            <a:r>
              <a:rPr lang="en-GB" sz="2000" dirty="0"/>
              <a:t>The pilot wishes to use EUDAT to hold a safe preservation copy of data to allow for locally held access copies to be repaired if they change over time. </a:t>
            </a:r>
            <a:endParaRPr lang="en-GB" altLang="it-IT" sz="2000" dirty="0" smtClean="0"/>
          </a:p>
          <a:p>
            <a:pPr eaLnBrk="1" hangingPunct="1"/>
            <a:r>
              <a:rPr lang="en-GB" altLang="it-IT" sz="2000" dirty="0" smtClean="0"/>
              <a:t>Pilot’s activities:</a:t>
            </a:r>
          </a:p>
          <a:p>
            <a:pPr lvl="1"/>
            <a:r>
              <a:rPr lang="en-GB" altLang="it-IT" sz="1800" dirty="0" smtClean="0"/>
              <a:t>Commissioning phase: </a:t>
            </a:r>
            <a:r>
              <a:rPr lang="en-GB" sz="1800" dirty="0"/>
              <a:t>Simple transfer tests, security, encryption/decryption during transfer and </a:t>
            </a:r>
            <a:r>
              <a:rPr lang="en-GB" sz="1800" dirty="0" smtClean="0"/>
              <a:t>rest. Fixity </a:t>
            </a:r>
            <a:r>
              <a:rPr lang="en-GB" sz="1800" dirty="0"/>
              <a:t>checks, file characterisation with basic reporting </a:t>
            </a:r>
            <a:endParaRPr lang="en-GB" altLang="it-IT" sz="1800" dirty="0" smtClean="0"/>
          </a:p>
          <a:p>
            <a:pPr lvl="1"/>
            <a:r>
              <a:rPr lang="en-GB" altLang="it-IT" sz="1800" dirty="0" smtClean="0"/>
              <a:t>Data Uploads </a:t>
            </a:r>
            <a:r>
              <a:rPr lang="en-GB" sz="1800" dirty="0" smtClean="0"/>
              <a:t>optimisation </a:t>
            </a:r>
            <a:r>
              <a:rPr lang="en-GB" sz="1800" dirty="0"/>
              <a:t>and bulk tests, file management &amp; performance </a:t>
            </a:r>
            <a:r>
              <a:rPr lang="en-GB" sz="1800" dirty="0" smtClean="0"/>
              <a:t>metadata. Bulk upload.</a:t>
            </a:r>
            <a:endParaRPr lang="en-GB" altLang="it-IT" sz="1800" dirty="0" smtClean="0"/>
          </a:p>
          <a:p>
            <a:pPr lvl="1"/>
            <a:r>
              <a:rPr lang="en-GB" altLang="it-IT" sz="1800" dirty="0" smtClean="0"/>
              <a:t>Data download </a:t>
            </a:r>
            <a:r>
              <a:rPr lang="en-GB" sz="1800" dirty="0" smtClean="0"/>
              <a:t>optimisation </a:t>
            </a:r>
            <a:r>
              <a:rPr lang="en-GB" sz="1800" dirty="0"/>
              <a:t>and bulk tests, file management &amp; performance </a:t>
            </a:r>
            <a:r>
              <a:rPr lang="en-GB" sz="1800" dirty="0" smtClean="0"/>
              <a:t>metadata. Bulk download.</a:t>
            </a:r>
          </a:p>
          <a:p>
            <a:pPr lvl="1"/>
            <a:r>
              <a:rPr lang="en-GB" sz="1800" dirty="0" smtClean="0"/>
              <a:t>Fixity checks optimisation </a:t>
            </a:r>
            <a:r>
              <a:rPr lang="en-GB" sz="1800" dirty="0"/>
              <a:t>&amp; </a:t>
            </a:r>
            <a:r>
              <a:rPr lang="en-GB" sz="1800" dirty="0" smtClean="0"/>
              <a:t>reporting. </a:t>
            </a:r>
          </a:p>
          <a:p>
            <a:pPr lvl="1"/>
            <a:r>
              <a:rPr lang="en-GB" altLang="it-IT" sz="1800" dirty="0" smtClean="0"/>
              <a:t>File Characterisation </a:t>
            </a:r>
            <a:r>
              <a:rPr lang="en-GB" sz="1800" dirty="0" smtClean="0"/>
              <a:t>optimisation </a:t>
            </a:r>
            <a:r>
              <a:rPr lang="en-GB" sz="1800" dirty="0"/>
              <a:t>&amp; </a:t>
            </a:r>
            <a:r>
              <a:rPr lang="en-GB" sz="1800" dirty="0" smtClean="0"/>
              <a:t>reporting. </a:t>
            </a:r>
            <a:r>
              <a:rPr lang="en-GB" sz="1800" dirty="0"/>
              <a:t>Sample file </a:t>
            </a:r>
            <a:r>
              <a:rPr lang="en-GB" sz="1800" dirty="0" smtClean="0"/>
              <a:t>characterisation.</a:t>
            </a:r>
          </a:p>
          <a:p>
            <a:pPr lvl="1"/>
            <a:r>
              <a:rPr lang="en-GB" sz="1800" dirty="0" smtClean="0"/>
              <a:t>Dissemination and assessment</a:t>
            </a:r>
          </a:p>
          <a:p>
            <a:pPr lvl="1"/>
            <a:endParaRPr lang="it-IT" altLang="it-IT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735354" cy="11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27584" y="402868"/>
            <a:ext cx="7391400" cy="868362"/>
          </a:xfrm>
        </p:spPr>
        <p:txBody>
          <a:bodyPr/>
          <a:lstStyle/>
          <a:p>
            <a:pPr eaLnBrk="1" hangingPunct="1"/>
            <a:r>
              <a:rPr lang="en-GB" altLang="it-IT" dirty="0" smtClean="0"/>
              <a:t>EUDAT service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91264" cy="493772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The Cloudy Culture Pilot will rely on the following EUDAT services:</a:t>
            </a:r>
          </a:p>
          <a:p>
            <a:pPr marL="457200" lvl="1" indent="0" algn="ctr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GB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B2SAFE &amp; B2STAGE</a:t>
            </a:r>
          </a:p>
          <a:p>
            <a:r>
              <a:rPr lang="en-GB" sz="2100" dirty="0" smtClean="0"/>
              <a:t>Cloudy </a:t>
            </a:r>
            <a:r>
              <a:rPr lang="en-GB" sz="2100" dirty="0"/>
              <a:t>Culture will integrate local tools with those developed by EUDAT and use B2SAFE, B2STAGE, </a:t>
            </a:r>
            <a:r>
              <a:rPr lang="en-GB" sz="2100" dirty="0" err="1"/>
              <a:t>iRODS</a:t>
            </a:r>
            <a:r>
              <a:rPr lang="en-GB" sz="2100" dirty="0"/>
              <a:t>, storage and computing power at the EUDAT facility at the Edinburgh Parallel Computing Centre (EPCC) to: </a:t>
            </a:r>
            <a:endParaRPr lang="en-GB" sz="2100" dirty="0" smtClean="0"/>
          </a:p>
          <a:p>
            <a:pPr lvl="1"/>
            <a:r>
              <a:rPr lang="en-GB" sz="2100" dirty="0" smtClean="0"/>
              <a:t>Automate </a:t>
            </a:r>
            <a:r>
              <a:rPr lang="en-GB" sz="2100" dirty="0"/>
              <a:t>the managed transfer of digital content and metadata between the National Library of Scotland and EUDAT </a:t>
            </a:r>
            <a:endParaRPr lang="en-GB" sz="2100" dirty="0" smtClean="0"/>
          </a:p>
          <a:p>
            <a:pPr lvl="1"/>
            <a:r>
              <a:rPr lang="en-GB" sz="2100" dirty="0"/>
              <a:t>A</a:t>
            </a:r>
            <a:r>
              <a:rPr lang="en-GB" sz="2100" dirty="0" smtClean="0"/>
              <a:t>utomate </a:t>
            </a:r>
            <a:r>
              <a:rPr lang="en-GB" sz="2100" dirty="0"/>
              <a:t>and report on preservation actions undertaken in the EUDAT environment such as fixity checking and file format characterisation, accelerated by the availability of large amounts of computing power.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7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pptTemplate_lowresolu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ct Overview">
  <a:themeElements>
    <a:clrScheme name="Project Overview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Project 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45791" dir="2021404" algn="ctr" rotWithShape="0">
                  <a:srgbClr val="F3C579">
                    <a:alpha val="50000"/>
                  </a:srgbClr>
                </a:outerShdw>
              </a:effectLst>
            </a14:hiddenEffects>
          </a:ext>
        </a:extLst>
      </a:spPr>
      <a:bodyPr vert="horz" wrap="square" lIns="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EUDATpptTemplate_lowresolution</Template>
  <TotalTime>164</TotalTime>
  <Words>621</Words>
  <Application>Microsoft Office PowerPoint</Application>
  <PresentationFormat>On-screen Show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EUDATpptTemplate_lowresolution</vt:lpstr>
      <vt:lpstr>Presentation1</vt:lpstr>
      <vt:lpstr>Project Overview</vt:lpstr>
      <vt:lpstr>Cloudy Culture  cloud-like services to improve the preservation of digital cultural heritage</vt:lpstr>
      <vt:lpstr>EUDAT: A truly pan-European Infrastructure</vt:lpstr>
      <vt:lpstr>PowerPoint Presentation</vt:lpstr>
      <vt:lpstr>B2 Service Suite</vt:lpstr>
      <vt:lpstr>Building solutions with the communities</vt:lpstr>
      <vt:lpstr>The Challenges</vt:lpstr>
      <vt:lpstr>Cloudy Culture Pilot: the partners</vt:lpstr>
      <vt:lpstr>Cloudy Culture Pilot</vt:lpstr>
      <vt:lpstr>EUDAT service uptake</vt:lpstr>
      <vt:lpstr>For 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CLARIN</dc:title>
  <dc:creator>Alex</dc:creator>
  <cp:lastModifiedBy>Alex</cp:lastModifiedBy>
  <cp:revision>18</cp:revision>
  <dcterms:created xsi:type="dcterms:W3CDTF">2016-02-10T08:46:03Z</dcterms:created>
  <dcterms:modified xsi:type="dcterms:W3CDTF">2016-05-03T15:06:46Z</dcterms:modified>
</cp:coreProperties>
</file>