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30"/>
  </p:notesMasterIdLst>
  <p:sldIdLst>
    <p:sldId id="269" r:id="rId3"/>
    <p:sldId id="257" r:id="rId4"/>
    <p:sldId id="281" r:id="rId5"/>
    <p:sldId id="258" r:id="rId6"/>
    <p:sldId id="259" r:id="rId7"/>
    <p:sldId id="279" r:id="rId8"/>
    <p:sldId id="280" r:id="rId9"/>
    <p:sldId id="260" r:id="rId10"/>
    <p:sldId id="278" r:id="rId11"/>
    <p:sldId id="261" r:id="rId12"/>
    <p:sldId id="270" r:id="rId13"/>
    <p:sldId id="262" r:id="rId14"/>
    <p:sldId id="282" r:id="rId15"/>
    <p:sldId id="283" r:id="rId16"/>
    <p:sldId id="284" r:id="rId17"/>
    <p:sldId id="263" r:id="rId18"/>
    <p:sldId id="271" r:id="rId19"/>
    <p:sldId id="272" r:id="rId20"/>
    <p:sldId id="273" r:id="rId21"/>
    <p:sldId id="275" r:id="rId22"/>
    <p:sldId id="277" r:id="rId23"/>
    <p:sldId id="276" r:id="rId24"/>
    <p:sldId id="285" r:id="rId25"/>
    <p:sldId id="286" r:id="rId26"/>
    <p:sldId id="290" r:id="rId27"/>
    <p:sldId id="291"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70141" autoAdjust="0"/>
  </p:normalViewPr>
  <p:slideViewPr>
    <p:cSldViewPr>
      <p:cViewPr varScale="1">
        <p:scale>
          <a:sx n="52" d="100"/>
          <a:sy n="52" d="100"/>
        </p:scale>
        <p:origin x="15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090F8-22AE-4C07-B45C-496F55AF5FC4}" type="datetimeFigureOut">
              <a:rPr lang="en-GB" smtClean="0"/>
              <a:t>12/02/2016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6CCDC-2981-427A-8834-1DC6213DCB0F}" type="slidenum">
              <a:rPr lang="en-GB" smtClean="0"/>
              <a:t>‹N›</a:t>
            </a:fld>
            <a:endParaRPr lang="en-GB"/>
          </a:p>
        </p:txBody>
      </p:sp>
    </p:spTree>
    <p:extLst>
      <p:ext uri="{BB962C8B-B14F-4D97-AF65-F5344CB8AC3E}">
        <p14:creationId xmlns:p14="http://schemas.microsoft.com/office/powerpoint/2010/main" val="34878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udat.eu/support-reques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dat.eu/services/b2drop"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udat.eu/services/userdoc/b2drop"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B2DROP is a secure and trusted data exchange service for researchers and scientists to keep their research data synchronized and up-to-date. You can store and share up to 20 GB of data for free. The basic functionality of B2DROP is explained in this presentation.</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1</a:t>
            </a:fld>
            <a:endParaRPr lang="en-GB"/>
          </a:p>
        </p:txBody>
      </p:sp>
    </p:spTree>
    <p:extLst>
      <p:ext uri="{BB962C8B-B14F-4D97-AF65-F5344CB8AC3E}">
        <p14:creationId xmlns:p14="http://schemas.microsoft.com/office/powerpoint/2010/main" val="56535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 information 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Creating new contacts and groups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Select contacts by starting their first name. B2DROP will suggest some profiles, please click on the right one.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Sharing files and folders via the ‘Share’ button</a:t>
            </a:r>
          </a:p>
          <a:p>
            <a:pPr marL="171450" indent="-171450">
              <a:buFont typeface="Arial" panose="020B0604020202020204" pitchFamily="34" charset="0"/>
              <a:buChar char="•"/>
            </a:pPr>
            <a:r>
              <a:rPr lang="en-GB" sz="1200" kern="1200" dirty="0" err="1" smtClean="0">
                <a:solidFill>
                  <a:schemeClr val="tx1"/>
                </a:solidFill>
                <a:effectLst/>
                <a:latin typeface="+mn-lt"/>
                <a:ea typeface="+mn-ea"/>
                <a:cs typeface="+mn-cs"/>
              </a:rPr>
              <a:t>Unsharing</a:t>
            </a:r>
            <a:endParaRPr lang="en-GB" dirty="0"/>
          </a:p>
        </p:txBody>
      </p:sp>
      <p:sp>
        <p:nvSpPr>
          <p:cNvPr id="4" name="Slide Number Placeholder 3"/>
          <p:cNvSpPr>
            <a:spLocks noGrp="1"/>
          </p:cNvSpPr>
          <p:nvPr>
            <p:ph type="sldNum" sz="quarter" idx="10"/>
          </p:nvPr>
        </p:nvSpPr>
        <p:spPr/>
        <p:txBody>
          <a:bodyPr/>
          <a:lstStyle/>
          <a:p>
            <a:fld id="{6706CCDC-2981-427A-8834-1DC6213DCB0F}" type="slidenum">
              <a:rPr lang="en-GB" smtClean="0"/>
              <a:t>11</a:t>
            </a:fld>
            <a:endParaRPr lang="en-GB"/>
          </a:p>
        </p:txBody>
      </p:sp>
    </p:spTree>
    <p:extLst>
      <p:ext uri="{BB962C8B-B14F-4D97-AF65-F5344CB8AC3E}">
        <p14:creationId xmlns:p14="http://schemas.microsoft.com/office/powerpoint/2010/main" val="196906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step-by-step guide for embedding B2DROP in your personal file directory.</a:t>
            </a:r>
            <a:endParaRPr lang="en-GB"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There’s a (concept) video available to assist you with this. https://youtu.be/YyjPv4s7DxY</a:t>
            </a:r>
            <a:endParaRPr lang="en-US" baseline="0" dirty="0" smtClean="0"/>
          </a:p>
        </p:txBody>
      </p:sp>
      <p:sp>
        <p:nvSpPr>
          <p:cNvPr id="4" name="Slide Number Placeholder 3"/>
          <p:cNvSpPr>
            <a:spLocks noGrp="1"/>
          </p:cNvSpPr>
          <p:nvPr>
            <p:ph type="sldNum" sz="quarter" idx="10"/>
          </p:nvPr>
        </p:nvSpPr>
        <p:spPr/>
        <p:txBody>
          <a:bodyPr/>
          <a:lstStyle/>
          <a:p>
            <a:fld id="{6706CCDC-2981-427A-8834-1DC6213DCB0F}" type="slidenum">
              <a:rPr lang="en-GB" smtClean="0"/>
              <a:t>12</a:t>
            </a:fld>
            <a:endParaRPr lang="en-GB"/>
          </a:p>
        </p:txBody>
      </p:sp>
    </p:spTree>
    <p:extLst>
      <p:ext uri="{BB962C8B-B14F-4D97-AF65-F5344CB8AC3E}">
        <p14:creationId xmlns:p14="http://schemas.microsoft.com/office/powerpoint/2010/main" val="299019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 can now share files via B</a:t>
            </a:r>
            <a:r>
              <a:rPr lang="en-GB" sz="1200" i="1" kern="12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DROP by copying + pasting them into the </a:t>
            </a:r>
            <a:r>
              <a:rPr lang="en-GB" sz="1200" kern="1200" dirty="0" err="1" smtClean="0">
                <a:solidFill>
                  <a:schemeClr val="tx1"/>
                </a:solidFill>
                <a:effectLst/>
                <a:latin typeface="+mn-lt"/>
                <a:ea typeface="+mn-ea"/>
                <a:cs typeface="+mn-cs"/>
              </a:rPr>
              <a:t>ownCloud</a:t>
            </a:r>
            <a:r>
              <a:rPr lang="en-GB" sz="1200" kern="1200" dirty="0" smtClean="0">
                <a:solidFill>
                  <a:schemeClr val="tx1"/>
                </a:solidFill>
                <a:effectLst/>
                <a:latin typeface="+mn-lt"/>
                <a:ea typeface="+mn-ea"/>
                <a:cs typeface="+mn-cs"/>
              </a:rPr>
              <a:t> folder, or moving them to the folder by selecting + dragging them. Please note that the files will be removed from the original location if you drag + drop them.</a:t>
            </a:r>
          </a:p>
          <a:p>
            <a:r>
              <a:rPr lang="en-US" sz="1200" kern="1200" dirty="0" smtClean="0">
                <a:solidFill>
                  <a:schemeClr val="tx1"/>
                </a:solidFill>
                <a:effectLst/>
                <a:latin typeface="+mn-lt"/>
                <a:ea typeface="+mn-ea"/>
                <a:cs typeface="+mn-cs"/>
              </a:rPr>
              <a:t>To share a file or folder, please click the button ‘Share’ after the file name or folder name. Specify with whom you would like to share the item by name (if someone has a B2DROP account) or by e-mail.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06CCDC-2981-427A-8834-1DC6213DCB0F}" type="slidenum">
              <a:rPr lang="en-GB" smtClean="0"/>
              <a:t>16</a:t>
            </a:fld>
            <a:endParaRPr lang="en-GB"/>
          </a:p>
        </p:txBody>
      </p:sp>
    </p:spTree>
    <p:extLst>
      <p:ext uri="{BB962C8B-B14F-4D97-AF65-F5344CB8AC3E}">
        <p14:creationId xmlns:p14="http://schemas.microsoft.com/office/powerpoint/2010/main" val="296594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short guide on </a:t>
            </a:r>
            <a:r>
              <a:rPr lang="en-US" sz="1200" kern="1200" dirty="0" err="1" smtClean="0">
                <a:solidFill>
                  <a:schemeClr val="tx1"/>
                </a:solidFill>
                <a:effectLst/>
                <a:latin typeface="+mn-lt"/>
                <a:ea typeface="+mn-ea"/>
                <a:cs typeface="+mn-cs"/>
              </a:rPr>
              <a:t>unsharing</a:t>
            </a:r>
            <a:r>
              <a:rPr lang="en-US" sz="1200" kern="1200" dirty="0" smtClean="0">
                <a:solidFill>
                  <a:schemeClr val="tx1"/>
                </a:solidFill>
                <a:effectLst/>
                <a:latin typeface="+mn-lt"/>
                <a:ea typeface="+mn-ea"/>
                <a:cs typeface="+mn-cs"/>
              </a:rPr>
              <a:t> items. Quite easy and simple. To undo </a:t>
            </a:r>
            <a:r>
              <a:rPr lang="en-US" sz="1200" kern="1200" dirty="0" err="1" smtClean="0">
                <a:solidFill>
                  <a:schemeClr val="tx1"/>
                </a:solidFill>
                <a:effectLst/>
                <a:latin typeface="+mn-lt"/>
                <a:ea typeface="+mn-ea"/>
                <a:cs typeface="+mn-cs"/>
              </a:rPr>
              <a:t>unsharing</a:t>
            </a:r>
            <a:r>
              <a:rPr lang="en-US" sz="1200" kern="1200" dirty="0" smtClean="0">
                <a:solidFill>
                  <a:schemeClr val="tx1"/>
                </a:solidFill>
                <a:effectLst/>
                <a:latin typeface="+mn-lt"/>
                <a:ea typeface="+mn-ea"/>
                <a:cs typeface="+mn-cs"/>
              </a:rPr>
              <a:t>, simply invite people to your folder or file again.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17</a:t>
            </a:fld>
            <a:endParaRPr lang="en-GB"/>
          </a:p>
        </p:txBody>
      </p:sp>
    </p:spTree>
    <p:extLst>
      <p:ext uri="{BB962C8B-B14F-4D97-AF65-F5344CB8AC3E}">
        <p14:creationId xmlns:p14="http://schemas.microsoft.com/office/powerpoint/2010/main" val="341643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B2DROP will notice when you try to upload a file with an already existing name in the same folder / space. B2DROP will ask you which version(s) you’d like to keep: one, or both. If you choose to keep both, the new file will be known in B2DROP as ‘filename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a safety measurement: if you would like to keep several versions of files, it’s probably best to add an elaborate versioning in the filename yourself with a version number or date, such as ‘filename v1.0’ or ‘filename 01-02-2016’.</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18</a:t>
            </a:fld>
            <a:endParaRPr lang="en-GB"/>
          </a:p>
        </p:txBody>
      </p:sp>
    </p:spTree>
    <p:extLst>
      <p:ext uri="{BB962C8B-B14F-4D97-AF65-F5344CB8AC3E}">
        <p14:creationId xmlns:p14="http://schemas.microsoft.com/office/powerpoint/2010/main" val="402773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Simply remove files by clicking on the trashcan behind the file name. If you will have made a mistake, you can retrieve your deleted files via the folder with the same name in the left bottom corner.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19</a:t>
            </a:fld>
            <a:endParaRPr lang="en-GB"/>
          </a:p>
        </p:txBody>
      </p:sp>
    </p:spTree>
    <p:extLst>
      <p:ext uri="{BB962C8B-B14F-4D97-AF65-F5344CB8AC3E}">
        <p14:creationId xmlns:p14="http://schemas.microsoft.com/office/powerpoint/2010/main" val="3953228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Your privacy is important to us. </a:t>
            </a:r>
            <a:r>
              <a:rPr lang="en-US" sz="1200" kern="1200" dirty="0" smtClean="0">
                <a:solidFill>
                  <a:schemeClr val="tx1"/>
                </a:solidFill>
                <a:effectLst/>
                <a:latin typeface="+mn-lt"/>
                <a:ea typeface="+mn-ea"/>
                <a:cs typeface="+mn-cs"/>
              </a:rPr>
              <a:t>You decide with whom to share files and folders. In urgent matters an administrator could access your data, but we hope it will never be necessary.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20</a:t>
            </a:fld>
            <a:endParaRPr lang="en-GB"/>
          </a:p>
        </p:txBody>
      </p:sp>
    </p:spTree>
    <p:extLst>
      <p:ext uri="{BB962C8B-B14F-4D97-AF65-F5344CB8AC3E}">
        <p14:creationId xmlns:p14="http://schemas.microsoft.com/office/powerpoint/2010/main" val="233247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EUDAT runs a specific help desk system to support B2DROP users and it can be accessed via </a:t>
            </a:r>
            <a:r>
              <a:rPr lang="en-GB" sz="1200" u="sng" kern="1200" dirty="0" smtClean="0">
                <a:solidFill>
                  <a:schemeClr val="tx1"/>
                </a:solidFill>
                <a:effectLst/>
                <a:latin typeface="+mn-lt"/>
                <a:ea typeface="+mn-ea"/>
                <a:cs typeface="+mn-cs"/>
                <a:hlinkClick r:id="rId3"/>
              </a:rPr>
              <a:t>http://www.eudat.eu/support-request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21</a:t>
            </a:fld>
            <a:endParaRPr lang="en-GB"/>
          </a:p>
        </p:txBody>
      </p:sp>
    </p:spTree>
    <p:extLst>
      <p:ext uri="{BB962C8B-B14F-4D97-AF65-F5344CB8AC3E}">
        <p14:creationId xmlns:p14="http://schemas.microsoft.com/office/powerpoint/2010/main" val="2561000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spcBef>
                <a:spcPct val="0"/>
              </a:spcBef>
              <a:defRPr/>
            </a:pPr>
            <a:r>
              <a:rPr lang="en-GB" sz="1200" kern="1200" dirty="0" smtClean="0">
                <a:solidFill>
                  <a:schemeClr val="tx1"/>
                </a:solidFill>
                <a:effectLst/>
                <a:latin typeface="+mn-lt"/>
                <a:ea typeface="+mn-ea"/>
                <a:cs typeface="+mn-cs"/>
              </a:rPr>
              <a:t>Additional information on </a:t>
            </a:r>
            <a:r>
              <a:rPr lang="en-GB" sz="1200" kern="1200" smtClean="0">
                <a:solidFill>
                  <a:schemeClr val="tx1"/>
                </a:solidFill>
                <a:effectLst/>
                <a:latin typeface="+mn-lt"/>
                <a:ea typeface="+mn-ea"/>
                <a:cs typeface="+mn-cs"/>
              </a:rPr>
              <a:t>B2DROP can </a:t>
            </a:r>
            <a:r>
              <a:rPr lang="en-GB" sz="1200" kern="1200" dirty="0" smtClean="0">
                <a:solidFill>
                  <a:schemeClr val="tx1"/>
                </a:solidFill>
                <a:effectLst/>
                <a:latin typeface="+mn-lt"/>
                <a:ea typeface="+mn-ea"/>
                <a:cs typeface="+mn-cs"/>
              </a:rPr>
              <a:t>be found at </a:t>
            </a:r>
            <a:r>
              <a:rPr lang="en-GB" sz="1200" dirty="0" smtClean="0">
                <a:latin typeface="Century Gothic" pitchFamily="34" charset="0"/>
                <a:hlinkClick r:id="rId3"/>
              </a:rPr>
              <a:t>https://eudat.eu/services/b2drop</a:t>
            </a:r>
            <a:r>
              <a:rPr lang="en-GB" sz="1200" kern="1200" dirty="0" smtClean="0">
                <a:solidFill>
                  <a:schemeClr val="tx1"/>
                </a:solidFill>
                <a:effectLst/>
                <a:latin typeface="+mn-lt"/>
                <a:ea typeface="+mn-ea"/>
                <a:cs typeface="+mn-cs"/>
              </a:rPr>
              <a:t>.</a:t>
            </a:r>
          </a:p>
          <a:p>
            <a:pPr lvl="0" algn="l">
              <a:spcBef>
                <a:spcPct val="0"/>
              </a:spcBef>
              <a:defRPr/>
            </a:pPr>
            <a:r>
              <a:rPr lang="en-GB" sz="1200" kern="1200" dirty="0" smtClean="0">
                <a:solidFill>
                  <a:schemeClr val="tx1"/>
                </a:solidFill>
                <a:effectLst/>
                <a:latin typeface="+mn-lt"/>
                <a:ea typeface="+mn-ea"/>
                <a:cs typeface="+mn-cs"/>
              </a:rPr>
              <a:t>Detailed user documentation is also available at </a:t>
            </a:r>
            <a:r>
              <a:rPr lang="it-IT" sz="1200" dirty="0" smtClean="0">
                <a:latin typeface="Century Gothic" pitchFamily="34" charset="0"/>
                <a:hlinkClick r:id="rId4"/>
              </a:rPr>
              <a:t>http://eudat.eu/services/userdoc/b2drop</a:t>
            </a:r>
            <a:endParaRPr lang="en-GB" sz="120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22</a:t>
            </a:fld>
            <a:endParaRPr lang="en-GB"/>
          </a:p>
        </p:txBody>
      </p:sp>
    </p:spTree>
    <p:extLst>
      <p:ext uri="{BB962C8B-B14F-4D97-AF65-F5344CB8AC3E}">
        <p14:creationId xmlns:p14="http://schemas.microsoft.com/office/powerpoint/2010/main" val="1366374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6CCDC-2981-427A-8834-1DC6213DCB0F}" type="slidenum">
              <a:rPr lang="en-GB" smtClean="0"/>
              <a:t>24</a:t>
            </a:fld>
            <a:endParaRPr lang="en-GB"/>
          </a:p>
        </p:txBody>
      </p:sp>
    </p:spTree>
    <p:extLst>
      <p:ext uri="{BB962C8B-B14F-4D97-AF65-F5344CB8AC3E}">
        <p14:creationId xmlns:p14="http://schemas.microsoft.com/office/powerpoint/2010/main" val="183643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There’s a more general presentation available on B2DROP within the B2 service suite. On this slide you find the highlights from that presentation. B2Drop is built for researchers who would like to share their research outcomes with a few co-workers within or outside their own organization prior to making it available to a wider audience. You can exchange files, upload new versions and integrate it into your folder structure on several devices, like pc, laptop and/or tablet.</a:t>
            </a:r>
          </a:p>
          <a:p>
            <a:r>
              <a:rPr lang="en-GB" sz="1200" i="0" kern="1200" dirty="0" smtClean="0">
                <a:solidFill>
                  <a:schemeClr val="tx1"/>
                </a:solidFill>
                <a:effectLst/>
                <a:latin typeface="+mn-lt"/>
                <a:ea typeface="+mn-ea"/>
                <a:cs typeface="+mn-cs"/>
              </a:rPr>
              <a:t>The offer you can’t refuse: 20 GB free storage while stored within Europe in a simple to use interface.</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2</a:t>
            </a:fld>
            <a:endParaRPr lang="en-GB"/>
          </a:p>
        </p:txBody>
      </p:sp>
    </p:spTree>
    <p:extLst>
      <p:ext uri="{BB962C8B-B14F-4D97-AF65-F5344CB8AC3E}">
        <p14:creationId xmlns:p14="http://schemas.microsoft.com/office/powerpoint/2010/main" val="2734214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6CCDC-2981-427A-8834-1DC6213DCB0F}" type="slidenum">
              <a:rPr lang="en-GB" smtClean="0"/>
              <a:t>25</a:t>
            </a:fld>
            <a:endParaRPr lang="en-GB"/>
          </a:p>
        </p:txBody>
      </p:sp>
    </p:spTree>
    <p:extLst>
      <p:ext uri="{BB962C8B-B14F-4D97-AF65-F5344CB8AC3E}">
        <p14:creationId xmlns:p14="http://schemas.microsoft.com/office/powerpoint/2010/main" val="217018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6CCDC-2981-427A-8834-1DC6213DCB0F}" type="slidenum">
              <a:rPr lang="en-GB" smtClean="0"/>
              <a:t>26</a:t>
            </a:fld>
            <a:endParaRPr lang="en-GB"/>
          </a:p>
        </p:txBody>
      </p:sp>
    </p:spTree>
    <p:extLst>
      <p:ext uri="{BB962C8B-B14F-4D97-AF65-F5344CB8AC3E}">
        <p14:creationId xmlns:p14="http://schemas.microsoft.com/office/powerpoint/2010/main" val="1170922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6CCDC-2981-427A-8834-1DC6213DCB0F}" type="slidenum">
              <a:rPr lang="en-GB" smtClean="0"/>
              <a:t>27</a:t>
            </a:fld>
            <a:endParaRPr lang="en-GB"/>
          </a:p>
        </p:txBody>
      </p:sp>
    </p:spTree>
    <p:extLst>
      <p:ext uri="{BB962C8B-B14F-4D97-AF65-F5344CB8AC3E}">
        <p14:creationId xmlns:p14="http://schemas.microsoft.com/office/powerpoint/2010/main" val="151650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a:t>
            </a:r>
            <a:r>
              <a:rPr lang="en-US" sz="1200" kern="1200" dirty="0" smtClean="0">
                <a:solidFill>
                  <a:schemeClr val="tx1"/>
                </a:solidFill>
                <a:effectLst/>
                <a:latin typeface="+mn-lt"/>
                <a:ea typeface="+mn-ea"/>
                <a:cs typeface="+mn-cs"/>
              </a:rPr>
              <a:t>B2DROP user training will cover the following points: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terms and conditions for using the B2DROP service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Accessing the service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to use the web interface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smtClean="0">
                <a:solidFill>
                  <a:schemeClr val="tx1"/>
                </a:solidFill>
                <a:effectLst/>
                <a:latin typeface="+mn-lt"/>
                <a:ea typeface="+mn-ea"/>
                <a:cs typeface="+mn-cs"/>
              </a:rPr>
              <a:t>How to </a:t>
            </a:r>
            <a:r>
              <a:rPr lang="en-GB" dirty="0" smtClean="0"/>
              <a:t>install the client</a:t>
            </a:r>
          </a:p>
          <a:p>
            <a:pPr marL="171450" indent="-171450">
              <a:buFont typeface="Arial" panose="020B0604020202020204" pitchFamily="34" charset="0"/>
              <a:buChar char="•"/>
            </a:pPr>
            <a:r>
              <a:rPr lang="en-GB" dirty="0" smtClean="0"/>
              <a:t>How to use the client</a:t>
            </a:r>
          </a:p>
          <a:p>
            <a:pPr marL="171450" indent="-171450">
              <a:buFont typeface="Arial" panose="020B0604020202020204" pitchFamily="34" charset="0"/>
              <a:buChar char="•"/>
            </a:pPr>
            <a:r>
              <a:rPr lang="en-GB" dirty="0" smtClean="0"/>
              <a:t>Impact of Versioning</a:t>
            </a:r>
          </a:p>
          <a:p>
            <a:pPr marL="171450" indent="-171450">
              <a:buFont typeface="Arial" panose="020B0604020202020204" pitchFamily="34" charset="0"/>
              <a:buChar char="•"/>
            </a:pPr>
            <a:r>
              <a:rPr lang="en-GB" dirty="0" smtClean="0"/>
              <a:t>Linking with Other B</a:t>
            </a:r>
            <a:r>
              <a:rPr lang="en-GB" i="1" dirty="0" smtClean="0"/>
              <a:t>2</a:t>
            </a:r>
            <a:r>
              <a:rPr lang="en-GB" dirty="0" smtClean="0"/>
              <a:t> Services</a:t>
            </a:r>
          </a:p>
          <a:p>
            <a:pPr marL="171450" indent="-171450">
              <a:buFont typeface="Arial" panose="020B0604020202020204" pitchFamily="34" charset="0"/>
              <a:buChar char="•"/>
            </a:pPr>
            <a:r>
              <a:rPr lang="en-GB" dirty="0" smtClean="0"/>
              <a:t>Security</a:t>
            </a:r>
          </a:p>
          <a:p>
            <a:pPr marL="171450" indent="-171450">
              <a:buFont typeface="Arial" panose="020B0604020202020204" pitchFamily="34" charset="0"/>
              <a:buChar char="•"/>
            </a:pPr>
            <a:r>
              <a:rPr lang="en-GB" dirty="0" smtClean="0"/>
              <a:t>Support requests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06CCDC-2981-427A-8834-1DC6213DCB0F}" type="slidenum">
              <a:rPr lang="en-GB" smtClean="0"/>
              <a:t>4</a:t>
            </a:fld>
            <a:endParaRPr lang="en-GB"/>
          </a:p>
        </p:txBody>
      </p:sp>
    </p:spTree>
    <p:extLst>
      <p:ext uri="{BB962C8B-B14F-4D97-AF65-F5344CB8AC3E}">
        <p14:creationId xmlns:p14="http://schemas.microsoft.com/office/powerpoint/2010/main" val="287304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smtClean="0">
                <a:solidFill>
                  <a:schemeClr val="tx1"/>
                </a:solidFill>
                <a:effectLst/>
                <a:latin typeface="+mn-lt"/>
                <a:ea typeface="+mn-ea"/>
                <a:cs typeface="+mn-cs"/>
              </a:rPr>
              <a:t>There</a:t>
            </a:r>
            <a:r>
              <a:rPr lang="it-IT" sz="1200" kern="1200" baseline="0" dirty="0" smtClean="0">
                <a:solidFill>
                  <a:schemeClr val="tx1"/>
                </a:solidFill>
                <a:effectLst/>
                <a:latin typeface="+mn-lt"/>
                <a:ea typeface="+mn-ea"/>
                <a:cs typeface="+mn-cs"/>
              </a:rPr>
              <a:t> are few terms and conditions fo which you should be aware before using B2DROP:</a:t>
            </a:r>
          </a:p>
          <a:p>
            <a:pPr marL="342900" lvl="1" indent="-342900"/>
            <a:r>
              <a:rPr lang="en-GB" dirty="0" smtClean="0"/>
              <a:t>Not for personal, recreational, political or commercial use</a:t>
            </a:r>
          </a:p>
          <a:p>
            <a:pPr marL="342900" lvl="1" indent="-342900"/>
            <a:r>
              <a:rPr lang="en-GB" dirty="0" smtClean="0"/>
              <a:t>Availability defined by SLA – no guaranteed availability at any specific instant</a:t>
            </a:r>
          </a:p>
          <a:p>
            <a:pPr marL="342900" lvl="1" indent="-342900"/>
            <a:r>
              <a:rPr lang="en-GB" dirty="0" smtClean="0"/>
              <a:t>No unlawful or inappropriate content</a:t>
            </a:r>
          </a:p>
          <a:p>
            <a:pPr marL="342900" lvl="1" indent="-342900"/>
            <a:r>
              <a:rPr lang="en-GB" dirty="0" smtClean="0"/>
              <a:t>Potential sanctions: account suspension, termination, deletion of content or criminal proceedings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5</a:t>
            </a:fld>
            <a:endParaRPr lang="en-GB"/>
          </a:p>
        </p:txBody>
      </p:sp>
    </p:spTree>
    <p:extLst>
      <p:ext uri="{BB962C8B-B14F-4D97-AF65-F5344CB8AC3E}">
        <p14:creationId xmlns:p14="http://schemas.microsoft.com/office/powerpoint/2010/main" val="264485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access B2DROP via the general EUDAT website https://eudat.eu/ . Click the small button ‘use’ in the blue B2DROP box in the left bottom corner of the webpage.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6</a:t>
            </a:fld>
            <a:endParaRPr lang="en-GB"/>
          </a:p>
        </p:txBody>
      </p:sp>
    </p:spTree>
    <p:extLst>
      <p:ext uri="{BB962C8B-B14F-4D97-AF65-F5344CB8AC3E}">
        <p14:creationId xmlns:p14="http://schemas.microsoft.com/office/powerpoint/2010/main" val="170868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easiest way however is to go to B2DROP directly via </a:t>
            </a:r>
            <a:r>
              <a:rPr lang="en-US" sz="1200" u="sng" kern="1200" dirty="0" smtClean="0">
                <a:solidFill>
                  <a:schemeClr val="tx1"/>
                </a:solidFill>
                <a:effectLst/>
                <a:latin typeface="+mn-lt"/>
                <a:ea typeface="+mn-ea"/>
                <a:cs typeface="+mn-cs"/>
                <a:hlinkClick r:id="rId3"/>
              </a:rPr>
              <a:t>https://b2drop.eudat.eu/</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06CCDC-2981-427A-8834-1DC6213DCB0F}" type="slidenum">
              <a:rPr lang="en-GB" smtClean="0"/>
              <a:t>7</a:t>
            </a:fld>
            <a:endParaRPr lang="en-GB"/>
          </a:p>
        </p:txBody>
      </p:sp>
    </p:spTree>
    <p:extLst>
      <p:ext uri="{BB962C8B-B14F-4D97-AF65-F5344CB8AC3E}">
        <p14:creationId xmlns:p14="http://schemas.microsoft.com/office/powerpoint/2010/main" val="120127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use B2DROP you need to register yourself first. This is quite easy. Please fill in your details and use your institutional e-mail address. After confirmation you can use B2DROP immediately!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8</a:t>
            </a:fld>
            <a:endParaRPr lang="en-GB"/>
          </a:p>
        </p:txBody>
      </p:sp>
    </p:spTree>
    <p:extLst>
      <p:ext uri="{BB962C8B-B14F-4D97-AF65-F5344CB8AC3E}">
        <p14:creationId xmlns:p14="http://schemas.microsoft.com/office/powerpoint/2010/main" val="382334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case you would have forgotten your password, you could retrieve it via the Password Self Service. This service is available under the button CLICK HERE, which you use for creating a new account too. Simply follow the steps and you’ll use B2DROP very soon again indeed.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9</a:t>
            </a:fld>
            <a:endParaRPr lang="en-GB"/>
          </a:p>
        </p:txBody>
      </p:sp>
    </p:spTree>
    <p:extLst>
      <p:ext uri="{BB962C8B-B14F-4D97-AF65-F5344CB8AC3E}">
        <p14:creationId xmlns:p14="http://schemas.microsoft.com/office/powerpoint/2010/main" val="304033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 this slide you’ll find a step-by-step guide: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 upload or download a file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create a new folder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creating, selecting and storing versions of files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renaming files and folders</a:t>
            </a: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6CCDC-2981-427A-8834-1DC6213DCB0F}" type="slidenum">
              <a:rPr lang="en-GB" smtClean="0"/>
              <a:t>10</a:t>
            </a:fld>
            <a:endParaRPr lang="en-GB"/>
          </a:p>
        </p:txBody>
      </p:sp>
    </p:spTree>
    <p:extLst>
      <p:ext uri="{BB962C8B-B14F-4D97-AF65-F5344CB8AC3E}">
        <p14:creationId xmlns:p14="http://schemas.microsoft.com/office/powerpoint/2010/main" val="196906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eudat.eu/"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drop.eudat.eu/" TargetMode="Externa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image" Target="../media/image6.png"/><Relationship Id="rId4" Type="http://schemas.openxmlformats.org/officeDocument/2006/relationships/hyperlink" Target="https://b2share.eudat.eu/" TargetMode="External"/></Relationships>
</file>

<file path=ppt/slideLayouts/_rels/slideLayout30.xml.rels><?xml version="1.0" encoding="UTF-8" standalone="yes"?>
<Relationships xmlns="http://schemas.openxmlformats.org/package/2006/relationships"><Relationship Id="rId13" Type="http://schemas.openxmlformats.org/officeDocument/2006/relationships/image" Target="../media/image28.jpg"/><Relationship Id="rId18" Type="http://schemas.openxmlformats.org/officeDocument/2006/relationships/image" Target="../media/image33.jpg"/><Relationship Id="rId26" Type="http://schemas.openxmlformats.org/officeDocument/2006/relationships/image" Target="../media/image41.jpg"/><Relationship Id="rId21" Type="http://schemas.openxmlformats.org/officeDocument/2006/relationships/image" Target="../media/image36.jpg"/><Relationship Id="rId34" Type="http://schemas.openxmlformats.org/officeDocument/2006/relationships/image" Target="../media/image49.jpg"/><Relationship Id="rId7" Type="http://schemas.openxmlformats.org/officeDocument/2006/relationships/image" Target="../media/image22.jpg"/><Relationship Id="rId12" Type="http://schemas.openxmlformats.org/officeDocument/2006/relationships/image" Target="../media/image27.jpg"/><Relationship Id="rId17" Type="http://schemas.openxmlformats.org/officeDocument/2006/relationships/image" Target="../media/image32.jpg"/><Relationship Id="rId25" Type="http://schemas.openxmlformats.org/officeDocument/2006/relationships/image" Target="../media/image40.jpg"/><Relationship Id="rId33" Type="http://schemas.openxmlformats.org/officeDocument/2006/relationships/image" Target="../media/image48.jpg"/><Relationship Id="rId2" Type="http://schemas.openxmlformats.org/officeDocument/2006/relationships/image" Target="../media/image16.jpg"/><Relationship Id="rId16" Type="http://schemas.openxmlformats.org/officeDocument/2006/relationships/image" Target="../media/image31.jpg"/><Relationship Id="rId20" Type="http://schemas.openxmlformats.org/officeDocument/2006/relationships/image" Target="../media/image35.jpg"/><Relationship Id="rId29" Type="http://schemas.openxmlformats.org/officeDocument/2006/relationships/image" Target="../media/image44.jpg"/><Relationship Id="rId1" Type="http://schemas.openxmlformats.org/officeDocument/2006/relationships/slideMaster" Target="../slideMasters/slideMaster1.xml"/><Relationship Id="rId6" Type="http://schemas.openxmlformats.org/officeDocument/2006/relationships/image" Target="../media/image21.jpg"/><Relationship Id="rId11" Type="http://schemas.openxmlformats.org/officeDocument/2006/relationships/image" Target="../media/image26.jpg"/><Relationship Id="rId24" Type="http://schemas.openxmlformats.org/officeDocument/2006/relationships/image" Target="../media/image39.jpg"/><Relationship Id="rId32" Type="http://schemas.openxmlformats.org/officeDocument/2006/relationships/image" Target="../media/image47.jpg"/><Relationship Id="rId37" Type="http://schemas.openxmlformats.org/officeDocument/2006/relationships/image" Target="../media/image52.jpg"/><Relationship Id="rId5" Type="http://schemas.openxmlformats.org/officeDocument/2006/relationships/image" Target="../media/image20.jpg"/><Relationship Id="rId15" Type="http://schemas.openxmlformats.org/officeDocument/2006/relationships/image" Target="../media/image30.jpg"/><Relationship Id="rId23" Type="http://schemas.openxmlformats.org/officeDocument/2006/relationships/image" Target="../media/image38.jpg"/><Relationship Id="rId28" Type="http://schemas.openxmlformats.org/officeDocument/2006/relationships/image" Target="../media/image43.jpg"/><Relationship Id="rId36" Type="http://schemas.openxmlformats.org/officeDocument/2006/relationships/image" Target="../media/image51.jpg"/><Relationship Id="rId10" Type="http://schemas.openxmlformats.org/officeDocument/2006/relationships/image" Target="../media/image25.jpg"/><Relationship Id="rId19" Type="http://schemas.openxmlformats.org/officeDocument/2006/relationships/image" Target="../media/image34.jpg"/><Relationship Id="rId31" Type="http://schemas.openxmlformats.org/officeDocument/2006/relationships/image" Target="../media/image46.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 Id="rId22" Type="http://schemas.openxmlformats.org/officeDocument/2006/relationships/image" Target="../media/image37.jpg"/><Relationship Id="rId27" Type="http://schemas.openxmlformats.org/officeDocument/2006/relationships/image" Target="../media/image42.jpg"/><Relationship Id="rId30" Type="http://schemas.openxmlformats.org/officeDocument/2006/relationships/image" Target="../media/image45.jpg"/><Relationship Id="rId35" Type="http://schemas.openxmlformats.org/officeDocument/2006/relationships/image" Target="../media/image50.jpg"/><Relationship Id="rId8" Type="http://schemas.openxmlformats.org/officeDocument/2006/relationships/image" Target="../media/image23.jp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3" Type="http://schemas.openxmlformats.org/officeDocument/2006/relationships/image" Target="../media/image28.jpg"/><Relationship Id="rId18" Type="http://schemas.openxmlformats.org/officeDocument/2006/relationships/image" Target="../media/image33.jpg"/><Relationship Id="rId26" Type="http://schemas.openxmlformats.org/officeDocument/2006/relationships/image" Target="../media/image41.jpg"/><Relationship Id="rId21" Type="http://schemas.openxmlformats.org/officeDocument/2006/relationships/image" Target="../media/image36.jpg"/><Relationship Id="rId34" Type="http://schemas.openxmlformats.org/officeDocument/2006/relationships/image" Target="../media/image49.jpg"/><Relationship Id="rId7" Type="http://schemas.openxmlformats.org/officeDocument/2006/relationships/image" Target="../media/image22.jpg"/><Relationship Id="rId12" Type="http://schemas.openxmlformats.org/officeDocument/2006/relationships/image" Target="../media/image27.jpg"/><Relationship Id="rId17" Type="http://schemas.openxmlformats.org/officeDocument/2006/relationships/image" Target="../media/image32.jpg"/><Relationship Id="rId25" Type="http://schemas.openxmlformats.org/officeDocument/2006/relationships/image" Target="../media/image40.jpg"/><Relationship Id="rId33" Type="http://schemas.openxmlformats.org/officeDocument/2006/relationships/image" Target="../media/image48.jpg"/><Relationship Id="rId2" Type="http://schemas.openxmlformats.org/officeDocument/2006/relationships/image" Target="../media/image17.jpg"/><Relationship Id="rId16" Type="http://schemas.openxmlformats.org/officeDocument/2006/relationships/image" Target="../media/image31.jpg"/><Relationship Id="rId20" Type="http://schemas.openxmlformats.org/officeDocument/2006/relationships/image" Target="../media/image35.jpg"/><Relationship Id="rId29" Type="http://schemas.openxmlformats.org/officeDocument/2006/relationships/image" Target="../media/image44.jpg"/><Relationship Id="rId1" Type="http://schemas.openxmlformats.org/officeDocument/2006/relationships/slideMaster" Target="../slideMasters/slideMaster1.xml"/><Relationship Id="rId6" Type="http://schemas.openxmlformats.org/officeDocument/2006/relationships/image" Target="../media/image21.jpg"/><Relationship Id="rId11" Type="http://schemas.openxmlformats.org/officeDocument/2006/relationships/image" Target="../media/image26.jpg"/><Relationship Id="rId24" Type="http://schemas.openxmlformats.org/officeDocument/2006/relationships/image" Target="../media/image39.jpg"/><Relationship Id="rId32" Type="http://schemas.openxmlformats.org/officeDocument/2006/relationships/image" Target="../media/image47.jpg"/><Relationship Id="rId37" Type="http://schemas.openxmlformats.org/officeDocument/2006/relationships/image" Target="../media/image52.jpg"/><Relationship Id="rId5" Type="http://schemas.openxmlformats.org/officeDocument/2006/relationships/image" Target="../media/image20.jpg"/><Relationship Id="rId15" Type="http://schemas.openxmlformats.org/officeDocument/2006/relationships/image" Target="../media/image30.jpg"/><Relationship Id="rId23" Type="http://schemas.openxmlformats.org/officeDocument/2006/relationships/image" Target="../media/image38.jpg"/><Relationship Id="rId28" Type="http://schemas.openxmlformats.org/officeDocument/2006/relationships/image" Target="../media/image43.jpg"/><Relationship Id="rId36" Type="http://schemas.openxmlformats.org/officeDocument/2006/relationships/image" Target="../media/image51.jpg"/><Relationship Id="rId10" Type="http://schemas.openxmlformats.org/officeDocument/2006/relationships/image" Target="../media/image25.jpg"/><Relationship Id="rId19" Type="http://schemas.openxmlformats.org/officeDocument/2006/relationships/image" Target="../media/image34.jpg"/><Relationship Id="rId31" Type="http://schemas.openxmlformats.org/officeDocument/2006/relationships/image" Target="../media/image46.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 Id="rId22" Type="http://schemas.openxmlformats.org/officeDocument/2006/relationships/image" Target="../media/image37.jpg"/><Relationship Id="rId27" Type="http://schemas.openxmlformats.org/officeDocument/2006/relationships/image" Target="../media/image42.jpg"/><Relationship Id="rId30" Type="http://schemas.openxmlformats.org/officeDocument/2006/relationships/image" Target="../media/image45.jpg"/><Relationship Id="rId35" Type="http://schemas.openxmlformats.org/officeDocument/2006/relationships/image" Target="../media/image50.jpg"/><Relationship Id="rId8" Type="http://schemas.openxmlformats.org/officeDocument/2006/relationships/image" Target="../media/image23.jp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eudat.eu/" TargetMode="External"/><Relationship Id="rId5" Type="http://schemas.openxmlformats.org/officeDocument/2006/relationships/hyperlink" Target="https://b2share.eudat.eu/" TargetMode="Externa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b2drop.eudat.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CasellaDiTesto 10"/>
          <p:cNvSpPr txBox="1"/>
          <p:nvPr/>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12"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www.eudat.eu</a:t>
            </a:r>
            <a:endParaRPr lang="en-GB" sz="1600" b="1" kern="1200" noProof="0" dirty="0" smtClean="0">
              <a:solidFill>
                <a:schemeClr val="tx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741857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B2STAGE">
    <p:spTree>
      <p:nvGrpSpPr>
        <p:cNvPr id="1" name=""/>
        <p:cNvGrpSpPr/>
        <p:nvPr/>
      </p:nvGrpSpPr>
      <p:grpSpPr>
        <a:xfrm>
          <a:off x="0" y="0"/>
          <a:ext cx="0" cy="0"/>
          <a:chOff x="0" y="0"/>
          <a:chExt cx="0" cy="0"/>
        </a:xfrm>
      </p:grpSpPr>
      <p:pic>
        <p:nvPicPr>
          <p:cNvPr id="14" name="Picture 13"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252A2B24-09DA-497A-BABC-AF42155C60AD}" type="slidenum">
              <a:rPr lang="en-GB" smtClean="0"/>
              <a:t>‹N›</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B2FIND">
    <p:spTree>
      <p:nvGrpSpPr>
        <p:cNvPr id="1" name=""/>
        <p:cNvGrpSpPr/>
        <p:nvPr/>
      </p:nvGrpSpPr>
      <p:grpSpPr>
        <a:xfrm>
          <a:off x="0" y="0"/>
          <a:ext cx="0" cy="0"/>
          <a:chOff x="0" y="0"/>
          <a:chExt cx="0" cy="0"/>
        </a:xfrm>
      </p:grpSpPr>
      <p:pic>
        <p:nvPicPr>
          <p:cNvPr id="13" name="Picture 12"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9320"/>
            <a:ext cx="2133600" cy="365125"/>
          </a:xfrm>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a:xfrm>
            <a:off x="3124200" y="6309320"/>
            <a:ext cx="2895600" cy="365125"/>
          </a:xfrm>
        </p:spPr>
        <p:txBody>
          <a:bodyPr/>
          <a:lstStyle/>
          <a:p>
            <a:endParaRPr lang="en-GB"/>
          </a:p>
        </p:txBody>
      </p:sp>
      <p:sp>
        <p:nvSpPr>
          <p:cNvPr id="6" name="Slide Number Placeholder 5"/>
          <p:cNvSpPr>
            <a:spLocks noGrp="1"/>
          </p:cNvSpPr>
          <p:nvPr>
            <p:ph type="sldNum" sz="quarter" idx="12"/>
          </p:nvPr>
        </p:nvSpPr>
        <p:spPr>
          <a:xfrm>
            <a:off x="6553200" y="6309320"/>
            <a:ext cx="2133600" cy="365125"/>
          </a:xfrm>
        </p:spPr>
        <p:txBody>
          <a:bodyPr/>
          <a:lstStyle/>
          <a:p>
            <a:fld id="{252A2B24-09DA-497A-BABC-AF42155C60AD}" type="slidenum">
              <a:rPr lang="en-GB" smtClean="0"/>
              <a:t>‹N›</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11E28A-820B-4519-855C-166D8A048AB7}"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A2B24-09DA-497A-BABC-AF42155C60AD}" type="slidenum">
              <a:rPr lang="en-GB" smtClean="0"/>
              <a:t>‹N›</a:t>
            </a:fld>
            <a:endParaRPr lang="en-GB"/>
          </a:p>
        </p:txBody>
      </p:sp>
      <p:pic>
        <p:nvPicPr>
          <p:cNvPr id="9" name="Picture 8" descr="b2drop.png"/>
          <p:cNvPicPr>
            <a:picLocks noChangeAspect="1"/>
          </p:cNvPicPr>
          <p:nvPr/>
        </p:nvPicPr>
        <p:blipFill>
          <a:blip r:embed="rId2" cstate="print"/>
          <a:stretch>
            <a:fillRect/>
          </a:stretch>
        </p:blipFill>
        <p:spPr>
          <a:xfrm>
            <a:off x="7960145" y="126260"/>
            <a:ext cx="907692" cy="1052736"/>
          </a:xfrm>
          <a:prstGeom prst="rect">
            <a:avLst/>
          </a:prstGeom>
        </p:spPr>
      </p:pic>
      <p:sp>
        <p:nvSpPr>
          <p:cNvPr id="10"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11E28A-820B-4519-855C-166D8A048AB7}"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A2B24-09DA-497A-BABC-AF42155C60AD}" type="slidenum">
              <a:rPr lang="en-GB" smtClean="0"/>
              <a:t>‹N›</a:t>
            </a:fld>
            <a:endParaRPr lang="en-GB"/>
          </a:p>
        </p:txBody>
      </p:sp>
      <p:pic>
        <p:nvPicPr>
          <p:cNvPr id="9" name="Picture 8"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10"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11E28A-820B-4519-855C-166D8A048AB7}"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A2B24-09DA-497A-BABC-AF42155C60AD}" type="slidenum">
              <a:rPr lang="en-GB" smtClean="0"/>
              <a:t>‹N›</a:t>
            </a:fld>
            <a:endParaRPr lang="en-GB"/>
          </a:p>
        </p:txBody>
      </p:sp>
      <p:pic>
        <p:nvPicPr>
          <p:cNvPr id="10" name="Picture 9"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11E28A-820B-4519-855C-166D8A048AB7}"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A2B24-09DA-497A-BABC-AF42155C60AD}" type="slidenum">
              <a:rPr lang="en-GB" smtClean="0"/>
              <a:t>‹N›</a:t>
            </a:fld>
            <a:endParaRPr lang="en-GB"/>
          </a:p>
        </p:txBody>
      </p:sp>
      <p:pic>
        <p:nvPicPr>
          <p:cNvPr id="10" name="Picture 9"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440760" cy="79216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11E28A-820B-4519-855C-166D8A048AB7}" type="datetimeFigureOut">
              <a:rPr lang="en-GB" smtClean="0"/>
              <a:t>12/02/2016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2A2B24-09DA-497A-BABC-AF42155C60AD}" type="slidenum">
              <a:rPr lang="en-GB" smtClean="0"/>
              <a:t>‹N›</a:t>
            </a:fld>
            <a:endParaRPr lang="en-GB"/>
          </a:p>
        </p:txBody>
      </p:sp>
      <p:pic>
        <p:nvPicPr>
          <p:cNvPr id="10" name="Picture 9"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_B2DROP">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A2B24-09DA-497A-BABC-AF42155C60AD}" type="slidenum">
              <a:rPr lang="en-GB" smtClean="0"/>
              <a:t>‹N›</a:t>
            </a:fld>
            <a:endParaRPr lang="en-GB"/>
          </a:p>
        </p:txBody>
      </p:sp>
      <p:pic>
        <p:nvPicPr>
          <p:cNvPr id="7" name="Picture 6" descr="b2drop.png"/>
          <p:cNvPicPr>
            <a:picLocks noChangeAspect="1"/>
          </p:cNvPicPr>
          <p:nvPr/>
        </p:nvPicPr>
        <p:blipFill>
          <a:blip r:embed="rId2" cstate="print"/>
          <a:stretch>
            <a:fillRect/>
          </a:stretch>
        </p:blipFill>
        <p:spPr>
          <a:xfrm>
            <a:off x="7960145" y="72008"/>
            <a:ext cx="907692" cy="1052736"/>
          </a:xfrm>
          <a:prstGeom prst="rect">
            <a:avLst/>
          </a:prstGeom>
        </p:spPr>
      </p:pic>
      <p:sp>
        <p:nvSpPr>
          <p:cNvPr id="8"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_B2SHAR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A2B24-09DA-497A-BABC-AF42155C60AD}" type="slidenum">
              <a:rPr lang="en-GB" smtClean="0"/>
              <a:t>‹N›</a:t>
            </a:fld>
            <a:endParaRPr lang="en-GB"/>
          </a:p>
        </p:txBody>
      </p:sp>
      <p:pic>
        <p:nvPicPr>
          <p:cNvPr id="8" name="Picture 7"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_B2SAF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A2B24-09DA-497A-BABC-AF42155C60AD}" type="slidenum">
              <a:rPr lang="en-GB" smtClean="0"/>
              <a:t>‹N›</a:t>
            </a:fld>
            <a:endParaRPr lang="en-GB"/>
          </a:p>
        </p:txBody>
      </p:sp>
      <p:pic>
        <p:nvPicPr>
          <p:cNvPr id="8" name="Picture 7"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9"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B2DR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880802"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Sync and Exchange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drop.png"/>
          <p:cNvPicPr>
            <a:picLocks noChangeAspect="1"/>
          </p:cNvPicPr>
          <p:nvPr/>
        </p:nvPicPr>
        <p:blipFill>
          <a:blip r:embed="rId4" cstate="print"/>
          <a:stretch>
            <a:fillRect/>
          </a:stretch>
        </p:blipFill>
        <p:spPr>
          <a:xfrm>
            <a:off x="6682315" y="116632"/>
            <a:ext cx="1490085" cy="1728192"/>
          </a:xfrm>
          <a:prstGeom prst="rect">
            <a:avLst/>
          </a:prstGeom>
        </p:spPr>
      </p:pic>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4" name="Rectangle 3"/>
          <p:cNvSpPr/>
          <p:nvPr/>
        </p:nvSpPr>
        <p:spPr>
          <a:xfrm>
            <a:off x="7315899" y="6192340"/>
            <a:ext cx="1864613" cy="338554"/>
          </a:xfrm>
          <a:prstGeom prst="rect">
            <a:avLst/>
          </a:prstGeom>
        </p:spPr>
        <p:txBody>
          <a:bodyPr wrap="non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b2drop.eudat.eu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5"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6"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_B2STAGE">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A2B24-09DA-497A-BABC-AF42155C60AD}" type="slidenum">
              <a:rPr lang="en-GB" smtClean="0"/>
              <a:t>‹N›</a:t>
            </a:fld>
            <a:endParaRPr lang="en-GB"/>
          </a:p>
        </p:txBody>
      </p:sp>
      <p:pic>
        <p:nvPicPr>
          <p:cNvPr id="8" name="Picture 7" descr="b2stage.pn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308304" y="1124744"/>
            <a:ext cx="1835696"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eudat.eu/b2stage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_B2FIN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512768" cy="7921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95325"/>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2A2B24-09DA-497A-BABC-AF42155C60AD}" type="slidenum">
              <a:rPr lang="en-GB" smtClean="0"/>
              <a:t>‹N›</a:t>
            </a:fld>
            <a:endParaRPr lang="en-GB"/>
          </a:p>
        </p:txBody>
      </p:sp>
      <p:pic>
        <p:nvPicPr>
          <p:cNvPr id="8" name="Picture 7" descr="b2find.jpg"/>
          <p:cNvPicPr>
            <a:picLocks noChangeAspect="1"/>
          </p:cNvPicPr>
          <p:nvPr/>
        </p:nvPicPr>
        <p:blipFill>
          <a:blip r:embed="rId2" cstate="print"/>
          <a:stretch>
            <a:fillRect/>
          </a:stretch>
        </p:blipFill>
        <p:spPr>
          <a:xfrm>
            <a:off x="7965254" y="107754"/>
            <a:ext cx="906368" cy="1051200"/>
          </a:xfrm>
          <a:prstGeom prst="rect">
            <a:avLst/>
          </a:prstGeom>
        </p:spPr>
      </p:pic>
      <p:sp>
        <p:nvSpPr>
          <p:cNvPr id="9" name="Rettangolo 8"/>
          <p:cNvSpPr/>
          <p:nvPr/>
        </p:nvSpPr>
        <p:spPr>
          <a:xfrm>
            <a:off x="7596336" y="1124744"/>
            <a:ext cx="1547664"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3"/>
              </a:rPr>
              <a:t>b2find.eudat.eu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ctangle 13"/>
          <p:cNvSpPr/>
          <p:nvPr/>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7" y="1323115"/>
            <a:ext cx="4346448" cy="6766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89" y="3212976"/>
            <a:ext cx="4346448" cy="6766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89" y="4149080"/>
            <a:ext cx="4346448" cy="67665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77" y="5085184"/>
            <a:ext cx="4346448" cy="67665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077" y="2276872"/>
            <a:ext cx="4346448" cy="67665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2040" y="1531216"/>
            <a:ext cx="3846576" cy="3553968"/>
          </a:xfrm>
          <a:prstGeom prst="rect">
            <a:avLst/>
          </a:prstGeom>
        </p:spPr>
      </p:pic>
    </p:spTree>
    <p:extLst>
      <p:ext uri="{BB962C8B-B14F-4D97-AF65-F5344CB8AC3E}">
        <p14:creationId xmlns:p14="http://schemas.microsoft.com/office/powerpoint/2010/main" val="36575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15105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UDATpartners_with text_Geograph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741188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UDATpartners_with text_Polit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2207755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UDATpartners_Colour_NOtext_GeographicalMap">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614157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367606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UDATpartners_Black&amp;White_NOtext_GeographicalMap">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9" name="Immagine 8" descr="EUDAT-LogoGrig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2840091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UDATpartners_Black&amp;White_NOtext_PoliticalMap">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9" name="Immagine 8" descr="EUDAT-LogoGrigi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220550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B2SHA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Store and Share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6" name="Rettangolo 8"/>
          <p:cNvSpPr/>
          <p:nvPr/>
        </p:nvSpPr>
        <p:spPr>
          <a:xfrm>
            <a:off x="5848281"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4"/>
              </a:rPr>
              <a:t>b2share.eudat.eu</a:t>
            </a:r>
            <a:endParaRPr lang="en-GB" sz="2000" kern="1200" noProof="0" dirty="0" smtClean="0">
              <a:solidFill>
                <a:schemeClr val="tx1"/>
              </a:solidFill>
              <a:latin typeface="+mn-lt"/>
              <a:ea typeface="+mn-ea"/>
              <a:cs typeface="+mn-cs"/>
            </a:endParaRPr>
          </a:p>
        </p:txBody>
      </p:sp>
      <p:pic>
        <p:nvPicPr>
          <p:cNvPr id="18" name="Picture 17" descr="b2share.png"/>
          <p:cNvPicPr>
            <a:picLocks noChangeAspect="1"/>
          </p:cNvPicPr>
          <p:nvPr/>
        </p:nvPicPr>
        <p:blipFill>
          <a:blip r:embed="rId5" cstate="print"/>
          <a:stretch>
            <a:fillRect/>
          </a:stretch>
        </p:blipFill>
        <p:spPr>
          <a:xfrm>
            <a:off x="6682480" y="116632"/>
            <a:ext cx="1489920" cy="1728000"/>
          </a:xfrm>
          <a:prstGeom prst="rect">
            <a:avLst/>
          </a:prstGeom>
        </p:spPr>
      </p:pic>
      <p:sp>
        <p:nvSpPr>
          <p:cNvPr id="17"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5672"/>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1037" name="Group 1036"/>
          <p:cNvGrpSpPr/>
          <p:nvPr/>
        </p:nvGrpSpPr>
        <p:grpSpPr>
          <a:xfrm>
            <a:off x="86723" y="1352576"/>
            <a:ext cx="3405157" cy="5374874"/>
            <a:chOff x="2016" y="1352576"/>
            <a:chExt cx="3405157" cy="5374874"/>
          </a:xfrm>
        </p:grpSpPr>
        <p:sp>
          <p:nvSpPr>
            <p:cNvPr id="24" name="TextBox 23"/>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664" y="1352576"/>
              <a:ext cx="798576" cy="40843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94" y="1781576"/>
              <a:ext cx="1121664" cy="414528"/>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012" y="2214892"/>
              <a:ext cx="548640" cy="475488"/>
            </a:xfrm>
            <a:prstGeom prst="rect">
              <a:avLst/>
            </a:prstGeom>
          </p:spPr>
        </p:pic>
        <p:pic>
          <p:nvPicPr>
            <p:cNvPr id="37" name="Picture 3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943" y="2755601"/>
              <a:ext cx="548640" cy="475488"/>
            </a:xfrm>
            <a:prstGeom prst="rect">
              <a:avLst/>
            </a:prstGeom>
          </p:spPr>
        </p:pic>
        <p:pic>
          <p:nvPicPr>
            <p:cNvPr id="40" name="Picture 3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776" y="3310862"/>
              <a:ext cx="1005840" cy="371856"/>
            </a:xfrm>
            <a:prstGeom prst="rect">
              <a:avLst/>
            </a:prstGeom>
          </p:spPr>
        </p:pic>
        <p:pic>
          <p:nvPicPr>
            <p:cNvPr id="44" name="Picture 4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806" y="3710086"/>
              <a:ext cx="1005840" cy="371856"/>
            </a:xfrm>
            <a:prstGeom prst="rect">
              <a:avLst/>
            </a:prstGeom>
          </p:spPr>
        </p:pic>
        <p:pic>
          <p:nvPicPr>
            <p:cNvPr id="45" name="Picture 4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53" y="4081942"/>
              <a:ext cx="1005840" cy="329184"/>
            </a:xfrm>
            <a:prstGeom prst="rect">
              <a:avLst/>
            </a:prstGeom>
          </p:spPr>
        </p:pic>
        <p:pic>
          <p:nvPicPr>
            <p:cNvPr id="46" name="Picture 4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16" y="4438355"/>
              <a:ext cx="1005840" cy="329184"/>
            </a:xfrm>
            <a:prstGeom prst="rect">
              <a:avLst/>
            </a:prstGeom>
          </p:spPr>
        </p:pic>
        <p:pic>
          <p:nvPicPr>
            <p:cNvPr id="47" name="Picture 4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425" y="4789915"/>
              <a:ext cx="1005840" cy="329184"/>
            </a:xfrm>
            <a:prstGeom prst="rect">
              <a:avLst/>
            </a:prstGeom>
          </p:spPr>
        </p:pic>
        <p:pic>
          <p:nvPicPr>
            <p:cNvPr id="49" name="Picture 4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955" y="5119791"/>
              <a:ext cx="548640" cy="475488"/>
            </a:xfrm>
            <a:prstGeom prst="rect">
              <a:avLst/>
            </a:prstGeom>
          </p:spPr>
        </p:pic>
        <p:pic>
          <p:nvPicPr>
            <p:cNvPr id="51" name="Picture 5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47" y="5593902"/>
              <a:ext cx="798576" cy="347472"/>
            </a:xfrm>
            <a:prstGeom prst="rect">
              <a:avLst/>
            </a:prstGeom>
          </p:spPr>
        </p:pic>
        <p:pic>
          <p:nvPicPr>
            <p:cNvPr id="52" name="Picture 5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2525" y="5941374"/>
              <a:ext cx="798576" cy="347472"/>
            </a:xfrm>
            <a:prstGeom prst="rect">
              <a:avLst/>
            </a:prstGeom>
          </p:spPr>
        </p:pic>
        <p:pic>
          <p:nvPicPr>
            <p:cNvPr id="54" name="Picture 5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8938" y="6319038"/>
              <a:ext cx="798576" cy="347472"/>
            </a:xfrm>
            <a:prstGeom prst="rect">
              <a:avLst/>
            </a:prstGeom>
          </p:spPr>
        </p:pic>
        <p:pic>
          <p:nvPicPr>
            <p:cNvPr id="55" name="Picture 5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6491" y="1556792"/>
              <a:ext cx="798576" cy="347472"/>
            </a:xfrm>
            <a:prstGeom prst="rect">
              <a:avLst/>
            </a:prstGeom>
          </p:spPr>
        </p:pic>
        <p:pic>
          <p:nvPicPr>
            <p:cNvPr id="56" name="Picture 5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6916" y="1904264"/>
              <a:ext cx="1005840" cy="414528"/>
            </a:xfrm>
            <a:prstGeom prst="rect">
              <a:avLst/>
            </a:prstGeom>
          </p:spPr>
        </p:pic>
        <p:pic>
          <p:nvPicPr>
            <p:cNvPr id="57" name="Picture 5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54549" y="2348492"/>
              <a:ext cx="798576" cy="347472"/>
            </a:xfrm>
            <a:prstGeom prst="rect">
              <a:avLst/>
            </a:prstGeom>
          </p:spPr>
        </p:pic>
        <p:pic>
          <p:nvPicPr>
            <p:cNvPr id="58" name="Picture 5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1984" y="2700374"/>
              <a:ext cx="1005840" cy="371856"/>
            </a:xfrm>
            <a:prstGeom prst="rect">
              <a:avLst/>
            </a:prstGeom>
          </p:spPr>
        </p:pic>
        <p:pic>
          <p:nvPicPr>
            <p:cNvPr id="59" name="Picture 5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8018" y="3072230"/>
              <a:ext cx="798576" cy="347472"/>
            </a:xfrm>
            <a:prstGeom prst="rect">
              <a:avLst/>
            </a:prstGeom>
          </p:spPr>
        </p:pic>
        <p:pic>
          <p:nvPicPr>
            <p:cNvPr id="60" name="Picture 59"/>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9517" y="3429000"/>
              <a:ext cx="548640" cy="286512"/>
            </a:xfrm>
            <a:prstGeom prst="rect">
              <a:avLst/>
            </a:prstGeom>
          </p:spPr>
        </p:pic>
        <p:pic>
          <p:nvPicPr>
            <p:cNvPr id="61" name="Picture 6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64544" y="3775359"/>
              <a:ext cx="548640" cy="475488"/>
            </a:xfrm>
            <a:prstGeom prst="rect">
              <a:avLst/>
            </a:prstGeom>
          </p:spPr>
        </p:pic>
        <p:pic>
          <p:nvPicPr>
            <p:cNvPr id="62" name="Picture 6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90548" y="4301792"/>
              <a:ext cx="798576" cy="347472"/>
            </a:xfrm>
            <a:prstGeom prst="rect">
              <a:avLst/>
            </a:prstGeom>
          </p:spPr>
        </p:pic>
        <p:pic>
          <p:nvPicPr>
            <p:cNvPr id="63" name="Picture 6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373887" y="4906683"/>
              <a:ext cx="548640" cy="475488"/>
            </a:xfrm>
            <a:prstGeom prst="rect">
              <a:avLst/>
            </a:prstGeom>
          </p:spPr>
        </p:pic>
        <p:pic>
          <p:nvPicPr>
            <p:cNvPr id="1024" name="Picture 1023"/>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07856" y="5377711"/>
              <a:ext cx="1402080" cy="414528"/>
            </a:xfrm>
            <a:prstGeom prst="rect">
              <a:avLst/>
            </a:prstGeom>
          </p:spPr>
        </p:pic>
        <p:pic>
          <p:nvPicPr>
            <p:cNvPr id="1025" name="Picture 1024"/>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32702" y="5890521"/>
              <a:ext cx="548640" cy="323088"/>
            </a:xfrm>
            <a:prstGeom prst="rect">
              <a:avLst/>
            </a:prstGeom>
          </p:spPr>
        </p:pic>
        <p:pic>
          <p:nvPicPr>
            <p:cNvPr id="1027" name="Picture 102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332702" y="6251962"/>
              <a:ext cx="548640" cy="475488"/>
            </a:xfrm>
            <a:prstGeom prst="rect">
              <a:avLst/>
            </a:prstGeom>
          </p:spPr>
        </p:pic>
        <p:pic>
          <p:nvPicPr>
            <p:cNvPr id="1028" name="Picture 102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356" y="2288600"/>
              <a:ext cx="548640" cy="359664"/>
            </a:xfrm>
            <a:prstGeom prst="rect">
              <a:avLst/>
            </a:prstGeom>
          </p:spPr>
        </p:pic>
        <p:pic>
          <p:nvPicPr>
            <p:cNvPr id="1029" name="Picture 102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28134" y="2690380"/>
              <a:ext cx="548640" cy="359664"/>
            </a:xfrm>
            <a:prstGeom prst="rect">
              <a:avLst/>
            </a:prstGeom>
          </p:spPr>
        </p:pic>
        <p:pic>
          <p:nvPicPr>
            <p:cNvPr id="1030" name="Picture 102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25137" y="3096768"/>
              <a:ext cx="548640" cy="475488"/>
            </a:xfrm>
            <a:prstGeom prst="rect">
              <a:avLst/>
            </a:prstGeom>
          </p:spPr>
        </p:pic>
        <p:pic>
          <p:nvPicPr>
            <p:cNvPr id="1031" name="Picture 103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554332" y="3666744"/>
              <a:ext cx="548640" cy="475488"/>
            </a:xfrm>
            <a:prstGeom prst="rect">
              <a:avLst/>
            </a:prstGeom>
          </p:spPr>
        </p:pic>
        <p:pic>
          <p:nvPicPr>
            <p:cNvPr id="1032" name="Picture 1031"/>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343421" y="4154500"/>
              <a:ext cx="1005840" cy="371856"/>
            </a:xfrm>
            <a:prstGeom prst="rect">
              <a:avLst/>
            </a:prstGeom>
          </p:spPr>
        </p:pic>
        <p:pic>
          <p:nvPicPr>
            <p:cNvPr id="1033" name="Picture 103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26756" y="4552861"/>
              <a:ext cx="1005840" cy="371856"/>
            </a:xfrm>
            <a:prstGeom prst="rect">
              <a:avLst/>
            </a:prstGeom>
          </p:spPr>
        </p:pic>
        <p:pic>
          <p:nvPicPr>
            <p:cNvPr id="1034" name="Picture 103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326756" y="4975843"/>
              <a:ext cx="1005840" cy="286512"/>
            </a:xfrm>
            <a:prstGeom prst="rect">
              <a:avLst/>
            </a:prstGeom>
          </p:spPr>
        </p:pic>
        <p:pic>
          <p:nvPicPr>
            <p:cNvPr id="1035" name="Picture 103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572021" y="5329019"/>
              <a:ext cx="548640" cy="475488"/>
            </a:xfrm>
            <a:prstGeom prst="rect">
              <a:avLst/>
            </a:prstGeom>
          </p:spPr>
        </p:pic>
        <p:pic>
          <p:nvPicPr>
            <p:cNvPr id="1036" name="Picture 1035"/>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85509" y="5844801"/>
              <a:ext cx="1121664" cy="414528"/>
            </a:xfrm>
            <a:prstGeom prst="rect">
              <a:avLst/>
            </a:prstGeom>
          </p:spPr>
        </p:pic>
      </p:grpSp>
    </p:spTree>
    <p:extLst>
      <p:ext uri="{BB962C8B-B14F-4D97-AF65-F5344CB8AC3E}">
        <p14:creationId xmlns:p14="http://schemas.microsoft.com/office/powerpoint/2010/main" val="2640579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UDATPartnerLogos_Polit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92" y="548680"/>
            <a:ext cx="8302907" cy="6227180"/>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44" name="Group 43"/>
          <p:cNvGrpSpPr/>
          <p:nvPr/>
        </p:nvGrpSpPr>
        <p:grpSpPr>
          <a:xfrm>
            <a:off x="86723" y="1352576"/>
            <a:ext cx="3405157" cy="5374874"/>
            <a:chOff x="2016" y="1352576"/>
            <a:chExt cx="3405157" cy="5374874"/>
          </a:xfrm>
        </p:grpSpPr>
        <p:sp>
          <p:nvSpPr>
            <p:cNvPr id="45" name="TextBox 44"/>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46" name="Picture 4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664" y="1352576"/>
              <a:ext cx="798576" cy="408432"/>
            </a:xfrm>
            <a:prstGeom prst="rect">
              <a:avLst/>
            </a:prstGeom>
          </p:spPr>
        </p:pic>
        <p:pic>
          <p:nvPicPr>
            <p:cNvPr id="47" name="Picture 4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94" y="1781576"/>
              <a:ext cx="1121664" cy="414528"/>
            </a:xfrm>
            <a:prstGeom prst="rect">
              <a:avLst/>
            </a:prstGeom>
          </p:spPr>
        </p:pic>
        <p:pic>
          <p:nvPicPr>
            <p:cNvPr id="85" name="Picture 8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012" y="2214892"/>
              <a:ext cx="548640" cy="475488"/>
            </a:xfrm>
            <a:prstGeom prst="rect">
              <a:avLst/>
            </a:prstGeom>
          </p:spPr>
        </p:pic>
        <p:pic>
          <p:nvPicPr>
            <p:cNvPr id="86" name="Picture 8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943" y="2755601"/>
              <a:ext cx="548640" cy="475488"/>
            </a:xfrm>
            <a:prstGeom prst="rect">
              <a:avLst/>
            </a:prstGeom>
          </p:spPr>
        </p:pic>
        <p:pic>
          <p:nvPicPr>
            <p:cNvPr id="87" name="Picture 8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776" y="3310862"/>
              <a:ext cx="1005840" cy="371856"/>
            </a:xfrm>
            <a:prstGeom prst="rect">
              <a:avLst/>
            </a:prstGeom>
          </p:spPr>
        </p:pic>
        <p:pic>
          <p:nvPicPr>
            <p:cNvPr id="88" name="Picture 8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806" y="3710086"/>
              <a:ext cx="1005840" cy="371856"/>
            </a:xfrm>
            <a:prstGeom prst="rect">
              <a:avLst/>
            </a:prstGeom>
          </p:spPr>
        </p:pic>
        <p:pic>
          <p:nvPicPr>
            <p:cNvPr id="89" name="Picture 8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53" y="4081942"/>
              <a:ext cx="1005840" cy="329184"/>
            </a:xfrm>
            <a:prstGeom prst="rect">
              <a:avLst/>
            </a:prstGeom>
          </p:spPr>
        </p:pic>
        <p:pic>
          <p:nvPicPr>
            <p:cNvPr id="90" name="Picture 8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16" y="4438355"/>
              <a:ext cx="1005840" cy="329184"/>
            </a:xfrm>
            <a:prstGeom prst="rect">
              <a:avLst/>
            </a:prstGeom>
          </p:spPr>
        </p:pic>
        <p:pic>
          <p:nvPicPr>
            <p:cNvPr id="91" name="Picture 9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425" y="4789915"/>
              <a:ext cx="1005840" cy="329184"/>
            </a:xfrm>
            <a:prstGeom prst="rect">
              <a:avLst/>
            </a:prstGeom>
          </p:spPr>
        </p:pic>
        <p:pic>
          <p:nvPicPr>
            <p:cNvPr id="92" name="Picture 9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955" y="5119791"/>
              <a:ext cx="548640" cy="475488"/>
            </a:xfrm>
            <a:prstGeom prst="rect">
              <a:avLst/>
            </a:prstGeom>
          </p:spPr>
        </p:pic>
        <p:pic>
          <p:nvPicPr>
            <p:cNvPr id="93" name="Picture 9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47" y="5593902"/>
              <a:ext cx="798576" cy="347472"/>
            </a:xfrm>
            <a:prstGeom prst="rect">
              <a:avLst/>
            </a:prstGeom>
          </p:spPr>
        </p:pic>
        <p:pic>
          <p:nvPicPr>
            <p:cNvPr id="94" name="Picture 9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2525" y="5941374"/>
              <a:ext cx="798576" cy="347472"/>
            </a:xfrm>
            <a:prstGeom prst="rect">
              <a:avLst/>
            </a:prstGeom>
          </p:spPr>
        </p:pic>
        <p:pic>
          <p:nvPicPr>
            <p:cNvPr id="95" name="Picture 9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8938" y="6319038"/>
              <a:ext cx="798576" cy="347472"/>
            </a:xfrm>
            <a:prstGeom prst="rect">
              <a:avLst/>
            </a:prstGeom>
          </p:spPr>
        </p:pic>
        <p:pic>
          <p:nvPicPr>
            <p:cNvPr id="96" name="Picture 9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6491" y="1556792"/>
              <a:ext cx="798576" cy="347472"/>
            </a:xfrm>
            <a:prstGeom prst="rect">
              <a:avLst/>
            </a:prstGeom>
          </p:spPr>
        </p:pic>
        <p:pic>
          <p:nvPicPr>
            <p:cNvPr id="97" name="Picture 9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6916" y="1904264"/>
              <a:ext cx="1005840" cy="414528"/>
            </a:xfrm>
            <a:prstGeom prst="rect">
              <a:avLst/>
            </a:prstGeom>
          </p:spPr>
        </p:pic>
        <p:pic>
          <p:nvPicPr>
            <p:cNvPr id="98" name="Picture 9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54549" y="2348492"/>
              <a:ext cx="798576" cy="347472"/>
            </a:xfrm>
            <a:prstGeom prst="rect">
              <a:avLst/>
            </a:prstGeom>
          </p:spPr>
        </p:pic>
        <p:pic>
          <p:nvPicPr>
            <p:cNvPr id="99" name="Picture 9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1984" y="2700374"/>
              <a:ext cx="1005840" cy="371856"/>
            </a:xfrm>
            <a:prstGeom prst="rect">
              <a:avLst/>
            </a:prstGeom>
          </p:spPr>
        </p:pic>
        <p:pic>
          <p:nvPicPr>
            <p:cNvPr id="100" name="Picture 99"/>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278018" y="3072230"/>
              <a:ext cx="798576" cy="347472"/>
            </a:xfrm>
            <a:prstGeom prst="rect">
              <a:avLst/>
            </a:prstGeom>
          </p:spPr>
        </p:pic>
        <p:pic>
          <p:nvPicPr>
            <p:cNvPr id="101" name="Picture 100"/>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79517" y="3429000"/>
              <a:ext cx="548640" cy="286512"/>
            </a:xfrm>
            <a:prstGeom prst="rect">
              <a:avLst/>
            </a:prstGeom>
          </p:spPr>
        </p:pic>
        <p:pic>
          <p:nvPicPr>
            <p:cNvPr id="102" name="Picture 10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364544" y="3775359"/>
              <a:ext cx="548640" cy="475488"/>
            </a:xfrm>
            <a:prstGeom prst="rect">
              <a:avLst/>
            </a:prstGeom>
          </p:spPr>
        </p:pic>
        <p:pic>
          <p:nvPicPr>
            <p:cNvPr id="103" name="Picture 10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290548" y="4301792"/>
              <a:ext cx="798576" cy="347472"/>
            </a:xfrm>
            <a:prstGeom prst="rect">
              <a:avLst/>
            </a:prstGeom>
          </p:spPr>
        </p:pic>
        <p:pic>
          <p:nvPicPr>
            <p:cNvPr id="104" name="Picture 10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373887" y="4906683"/>
              <a:ext cx="548640" cy="475488"/>
            </a:xfrm>
            <a:prstGeom prst="rect">
              <a:avLst/>
            </a:prstGeom>
          </p:spPr>
        </p:pic>
        <p:pic>
          <p:nvPicPr>
            <p:cNvPr id="105" name="Picture 104"/>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07856" y="5377711"/>
              <a:ext cx="1402080" cy="414528"/>
            </a:xfrm>
            <a:prstGeom prst="rect">
              <a:avLst/>
            </a:prstGeom>
          </p:spPr>
        </p:pic>
        <p:pic>
          <p:nvPicPr>
            <p:cNvPr id="106" name="Picture 105"/>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332702" y="5890521"/>
              <a:ext cx="548640" cy="323088"/>
            </a:xfrm>
            <a:prstGeom prst="rect">
              <a:avLst/>
            </a:prstGeom>
          </p:spPr>
        </p:pic>
        <p:pic>
          <p:nvPicPr>
            <p:cNvPr id="107" name="Picture 106"/>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332702" y="6251962"/>
              <a:ext cx="548640" cy="475488"/>
            </a:xfrm>
            <a:prstGeom prst="rect">
              <a:avLst/>
            </a:prstGeom>
          </p:spPr>
        </p:pic>
        <p:pic>
          <p:nvPicPr>
            <p:cNvPr id="108" name="Picture 10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2555356" y="2288600"/>
              <a:ext cx="548640" cy="359664"/>
            </a:xfrm>
            <a:prstGeom prst="rect">
              <a:avLst/>
            </a:prstGeom>
          </p:spPr>
        </p:pic>
        <p:pic>
          <p:nvPicPr>
            <p:cNvPr id="109" name="Picture 10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528134" y="2690380"/>
              <a:ext cx="548640" cy="359664"/>
            </a:xfrm>
            <a:prstGeom prst="rect">
              <a:avLst/>
            </a:prstGeom>
          </p:spPr>
        </p:pic>
        <p:pic>
          <p:nvPicPr>
            <p:cNvPr id="110" name="Picture 10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2525137" y="3096768"/>
              <a:ext cx="548640" cy="475488"/>
            </a:xfrm>
            <a:prstGeom prst="rect">
              <a:avLst/>
            </a:prstGeom>
          </p:spPr>
        </p:pic>
        <p:pic>
          <p:nvPicPr>
            <p:cNvPr id="111" name="Picture 110"/>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554332" y="3666744"/>
              <a:ext cx="548640" cy="475488"/>
            </a:xfrm>
            <a:prstGeom prst="rect">
              <a:avLst/>
            </a:prstGeom>
          </p:spPr>
        </p:pic>
        <p:pic>
          <p:nvPicPr>
            <p:cNvPr id="112" name="Picture 111"/>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343421" y="4154500"/>
              <a:ext cx="1005840" cy="371856"/>
            </a:xfrm>
            <a:prstGeom prst="rect">
              <a:avLst/>
            </a:prstGeom>
          </p:spPr>
        </p:pic>
        <p:pic>
          <p:nvPicPr>
            <p:cNvPr id="113" name="Picture 112"/>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326756" y="4552861"/>
              <a:ext cx="1005840" cy="371856"/>
            </a:xfrm>
            <a:prstGeom prst="rect">
              <a:avLst/>
            </a:prstGeom>
          </p:spPr>
        </p:pic>
        <p:pic>
          <p:nvPicPr>
            <p:cNvPr id="114" name="Picture 11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326756" y="4975843"/>
              <a:ext cx="1005840" cy="286512"/>
            </a:xfrm>
            <a:prstGeom prst="rect">
              <a:avLst/>
            </a:prstGeom>
          </p:spPr>
        </p:pic>
        <p:pic>
          <p:nvPicPr>
            <p:cNvPr id="115" name="Picture 114"/>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572021" y="5329019"/>
              <a:ext cx="548640" cy="475488"/>
            </a:xfrm>
            <a:prstGeom prst="rect">
              <a:avLst/>
            </a:prstGeom>
          </p:spPr>
        </p:pic>
        <p:pic>
          <p:nvPicPr>
            <p:cNvPr id="116" name="Picture 115"/>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2285509" y="5844801"/>
              <a:ext cx="1121664" cy="414528"/>
            </a:xfrm>
            <a:prstGeom prst="rect">
              <a:avLst/>
            </a:prstGeom>
          </p:spPr>
        </p:pic>
      </p:grpSp>
    </p:spTree>
    <p:extLst>
      <p:ext uri="{BB962C8B-B14F-4D97-AF65-F5344CB8AC3E}">
        <p14:creationId xmlns:p14="http://schemas.microsoft.com/office/powerpoint/2010/main" val="929232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UDATPartnersWith numbers_Geographical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4428"/>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3176888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UDATPartnersWith numbers_PoliticalMap">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38548"/>
            <a:ext cx="8316416" cy="6237312"/>
          </a:xfrm>
          <a:prstGeom prst="rect">
            <a:avLst/>
          </a:prstGeom>
        </p:spPr>
      </p:pic>
      <p:pic>
        <p:nvPicPr>
          <p:cNvPr id="11"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1058173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12855717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4376986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kern="1200" noProof="0" dirty="0" smtClean="0">
                <a:solidFill>
                  <a:schemeClr val="tx1"/>
                </a:solidFill>
                <a:latin typeface="+mn-lt"/>
                <a:ea typeface="+mn-ea"/>
                <a:cs typeface="+mn-cs"/>
                <a:hlinkClick r:id="rId2"/>
              </a:rPr>
              <a:t>www.eudat.eu</a:t>
            </a:r>
            <a:endParaRPr lang="en-GB" sz="280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80983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B2SAF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644008" y="1828800"/>
            <a:ext cx="401167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Replicate Research Data Safely</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5" name="Picture 14" descr="b2safe.png"/>
          <p:cNvPicPr>
            <a:picLocks noChangeAspect="1"/>
          </p:cNvPicPr>
          <p:nvPr/>
        </p:nvPicPr>
        <p:blipFill>
          <a:blip r:embed="rId4" cstate="print"/>
          <a:stretch>
            <a:fillRect/>
          </a:stretch>
        </p:blipFill>
        <p:spPr>
          <a:xfrm>
            <a:off x="6692342" y="116632"/>
            <a:ext cx="1489920" cy="1728000"/>
          </a:xfrm>
          <a:prstGeom prst="rect">
            <a:avLst/>
          </a:prstGeom>
        </p:spPr>
      </p:pic>
      <p:sp>
        <p:nvSpPr>
          <p:cNvPr id="16" name="Rettangolo 8"/>
          <p:cNvSpPr/>
          <p:nvPr/>
        </p:nvSpPr>
        <p:spPr>
          <a:xfrm>
            <a:off x="5863428"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eudat.eu/b2safe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B2ST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ttangolo 6"/>
          <p:cNvSpPr/>
          <p:nvPr/>
        </p:nvSpPr>
        <p:spPr>
          <a:xfrm>
            <a:off x="4788024" y="1828800"/>
            <a:ext cx="3651638"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Get Data to Computation</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pic>
        <p:nvPicPr>
          <p:cNvPr id="16" name="Picture 15" descr="b2stage.png"/>
          <p:cNvPicPr>
            <a:picLocks noChangeAspect="1"/>
          </p:cNvPicPr>
          <p:nvPr/>
        </p:nvPicPr>
        <p:blipFill>
          <a:blip r:embed="rId4" cstate="print"/>
          <a:stretch>
            <a:fillRect/>
          </a:stretch>
        </p:blipFill>
        <p:spPr>
          <a:xfrm>
            <a:off x="6700236" y="125510"/>
            <a:ext cx="1489920" cy="1728000"/>
          </a:xfrm>
          <a:prstGeom prst="rect">
            <a:avLst/>
          </a:prstGeom>
        </p:spPr>
      </p:pic>
      <p:sp>
        <p:nvSpPr>
          <p:cNvPr id="15" name="Rettangolo 8"/>
          <p:cNvSpPr/>
          <p:nvPr/>
        </p:nvSpPr>
        <p:spPr>
          <a:xfrm>
            <a:off x="5854549" y="619193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eudat.eu/b2stage</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B2FI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 name="Picture 16" descr="b2find.jpg"/>
          <p:cNvPicPr>
            <a:picLocks noChangeAspect="1"/>
          </p:cNvPicPr>
          <p:nvPr/>
        </p:nvPicPr>
        <p:blipFill>
          <a:blip r:embed="rId3" cstate="print"/>
          <a:stretch>
            <a:fillRect/>
          </a:stretch>
        </p:blipFill>
        <p:spPr>
          <a:xfrm>
            <a:off x="6686866" y="116632"/>
            <a:ext cx="1489920" cy="1728000"/>
          </a:xfrm>
          <a:prstGeom prst="rect">
            <a:avLst/>
          </a:prstGeom>
        </p:spPr>
      </p:pic>
      <p:sp>
        <p:nvSpPr>
          <p:cNvPr id="13" name="Rettangolo 6"/>
          <p:cNvSpPr/>
          <p:nvPr/>
        </p:nvSpPr>
        <p:spPr>
          <a:xfrm>
            <a:off x="4808794" y="1828800"/>
            <a:ext cx="3435614" cy="276999"/>
          </a:xfrm>
          <a:prstGeom prst="rect">
            <a:avLst/>
          </a:prstGeom>
        </p:spPr>
        <p:txBody>
          <a:bodyPr wrap="square">
            <a:spAutoFit/>
          </a:bodyPr>
          <a:lstStyle/>
          <a:p>
            <a:pPr algn="r"/>
            <a:r>
              <a:rPr lang="en-US" sz="1200" b="1" kern="1200" noProof="0" dirty="0" smtClean="0">
                <a:solidFill>
                  <a:srgbClr val="1B216E"/>
                </a:solidFill>
                <a:latin typeface="Century Gothic" panose="020B0502020202020204" pitchFamily="34" charset="0"/>
                <a:ea typeface="+mn-ea"/>
                <a:cs typeface="+mn-cs"/>
              </a:rPr>
              <a:t>Find Research Data</a:t>
            </a:r>
            <a:endParaRPr lang="en-GB" sz="1200" b="1" noProof="0" dirty="0">
              <a:solidFill>
                <a:srgbClr val="1B216E"/>
              </a:solidFill>
              <a:latin typeface="Century Gothic" panose="020B0502020202020204" pitchFamily="34" charset="0"/>
            </a:endParaRPr>
          </a:p>
        </p:txBody>
      </p:sp>
      <p:pic>
        <p:nvPicPr>
          <p:cNvPr id="14" name="Immagine 7" descr="eudat-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19" y="367184"/>
            <a:ext cx="1996842" cy="1189608"/>
          </a:xfrm>
          <a:prstGeom prst="rect">
            <a:avLst/>
          </a:prstGeom>
        </p:spPr>
      </p:pic>
      <p:sp>
        <p:nvSpPr>
          <p:cNvPr id="15" name="Rettangolo 8"/>
          <p:cNvSpPr/>
          <p:nvPr/>
        </p:nvSpPr>
        <p:spPr>
          <a:xfrm>
            <a:off x="5854550" y="6195668"/>
            <a:ext cx="331708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5"/>
              </a:rPr>
              <a:t>b2find.eudat.eu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18" name="Rettangolo 10"/>
          <p:cNvSpPr/>
          <p:nvPr/>
        </p:nvSpPr>
        <p:spPr>
          <a:xfrm>
            <a:off x="0" y="6802261"/>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9"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0"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1"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23" name="Rettangolo 8"/>
          <p:cNvSpPr/>
          <p:nvPr/>
        </p:nvSpPr>
        <p:spPr>
          <a:xfrm>
            <a:off x="7358189" y="6407548"/>
            <a:ext cx="1813444" cy="338554"/>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6"/>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24"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25"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6" name="Text Placeholder 9"/>
          <p:cNvSpPr>
            <a:spLocks noGrp="1"/>
          </p:cNvSpPr>
          <p:nvPr>
            <p:ph type="body" sz="quarter" idx="11" hasCustomPrompt="1"/>
          </p:nvPr>
        </p:nvSpPr>
        <p:spPr>
          <a:xfrm>
            <a:off x="4932040" y="4797152"/>
            <a:ext cx="3778636" cy="1386310"/>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B2DROP">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252A2B24-09DA-497A-BABC-AF42155C60AD}" type="slidenum">
              <a:rPr lang="en-GB" smtClean="0"/>
              <a:t>‹N›</a:t>
            </a:fld>
            <a:endParaRPr lang="en-GB"/>
          </a:p>
        </p:txBody>
      </p:sp>
      <p:pic>
        <p:nvPicPr>
          <p:cNvPr id="7" name="Immagine 1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pic>
        <p:nvPicPr>
          <p:cNvPr id="12" name="Picture 11" descr="b2drop.png"/>
          <p:cNvPicPr>
            <a:picLocks noChangeAspect="1"/>
          </p:cNvPicPr>
          <p:nvPr/>
        </p:nvPicPr>
        <p:blipFill>
          <a:blip r:embed="rId3" cstate="print"/>
          <a:stretch>
            <a:fillRect/>
          </a:stretch>
        </p:blipFill>
        <p:spPr>
          <a:xfrm>
            <a:off x="7960145" y="126260"/>
            <a:ext cx="907692" cy="1052736"/>
          </a:xfrm>
          <a:prstGeom prst="rect">
            <a:avLst/>
          </a:prstGeom>
        </p:spPr>
      </p:pic>
      <p:sp>
        <p:nvSpPr>
          <p:cNvPr id="13"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b2drop.eudat.eu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B2SHARE">
    <p:spTree>
      <p:nvGrpSpPr>
        <p:cNvPr id="1" name=""/>
        <p:cNvGrpSpPr/>
        <p:nvPr/>
      </p:nvGrpSpPr>
      <p:grpSpPr>
        <a:xfrm>
          <a:off x="0" y="0"/>
          <a:ext cx="0" cy="0"/>
          <a:chOff x="0" y="0"/>
          <a:chExt cx="0" cy="0"/>
        </a:xfrm>
      </p:grpSpPr>
      <p:pic>
        <p:nvPicPr>
          <p:cNvPr id="15" name="Picture 14" descr="b2share.png"/>
          <p:cNvPicPr>
            <a:picLocks noChangeAspect="1"/>
          </p:cNvPicPr>
          <p:nvPr/>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252A2B24-09DA-497A-BABC-AF42155C60AD}" type="slidenum">
              <a:rPr lang="en-GB" smtClean="0"/>
              <a:t>‹N›</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3" name="Rettangolo 8"/>
          <p:cNvSpPr/>
          <p:nvPr/>
        </p:nvSpPr>
        <p:spPr>
          <a:xfrm>
            <a:off x="7380312" y="1124744"/>
            <a:ext cx="1763688"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b2share.eudat.eu</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2SAFE">
    <p:spTree>
      <p:nvGrpSpPr>
        <p:cNvPr id="1" name=""/>
        <p:cNvGrpSpPr/>
        <p:nvPr/>
      </p:nvGrpSpPr>
      <p:grpSpPr>
        <a:xfrm>
          <a:off x="0" y="0"/>
          <a:ext cx="0" cy="0"/>
          <a:chOff x="0" y="0"/>
          <a:chExt cx="0" cy="0"/>
        </a:xfrm>
      </p:grpSpPr>
      <p:pic>
        <p:nvPicPr>
          <p:cNvPr id="13" name="Picture 12" descr="b2safe.png"/>
          <p:cNvPicPr>
            <a:picLocks noChangeAspect="1"/>
          </p:cNvPicPr>
          <p:nvPr/>
        </p:nvPicPr>
        <p:blipFill>
          <a:blip r:embed="rId2" cstate="print"/>
          <a:stretch>
            <a:fillRect/>
          </a:stretch>
        </p:blipFill>
        <p:spPr>
          <a:xfrm>
            <a:off x="7956376" y="116632"/>
            <a:ext cx="906368" cy="1051200"/>
          </a:xfrm>
          <a:prstGeom prst="rect">
            <a:avLst/>
          </a:prstGeom>
        </p:spPr>
      </p:pic>
      <p:sp>
        <p:nvSpPr>
          <p:cNvPr id="2" name="Title 1"/>
          <p:cNvSpPr>
            <a:spLocks noGrp="1"/>
          </p:cNvSpPr>
          <p:nvPr>
            <p:ph type="title"/>
          </p:nvPr>
        </p:nvSpPr>
        <p:spPr>
          <a:xfrm>
            <a:off x="1295400" y="274638"/>
            <a:ext cx="651696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fld id="{D911E28A-820B-4519-855C-166D8A048AB7}" type="datetimeFigureOut">
              <a:rPr lang="en-GB" smtClean="0"/>
              <a:t>12/02/2016</a:t>
            </a:fld>
            <a:endParaRPr lang="en-GB"/>
          </a:p>
        </p:txBody>
      </p:sp>
      <p:sp>
        <p:nvSpPr>
          <p:cNvPr id="5" name="Footer Placeholder 4"/>
          <p:cNvSpPr>
            <a:spLocks noGrp="1"/>
          </p:cNvSpPr>
          <p:nvPr>
            <p:ph type="ftr" sz="quarter" idx="11"/>
          </p:nvPr>
        </p:nvSpPr>
        <p:spPr>
          <a:xfrm>
            <a:off x="3124200" y="6304235"/>
            <a:ext cx="2895600" cy="365125"/>
          </a:xfrm>
        </p:spPr>
        <p:txBody>
          <a:bodyPr/>
          <a:lstStyle/>
          <a:p>
            <a:endParaRPr lang="en-GB"/>
          </a:p>
        </p:txBody>
      </p:sp>
      <p:sp>
        <p:nvSpPr>
          <p:cNvPr id="6" name="Slide Number Placeholder 5"/>
          <p:cNvSpPr>
            <a:spLocks noGrp="1"/>
          </p:cNvSpPr>
          <p:nvPr>
            <p:ph type="sldNum" sz="quarter" idx="12"/>
          </p:nvPr>
        </p:nvSpPr>
        <p:spPr>
          <a:xfrm>
            <a:off x="6553200" y="6304235"/>
            <a:ext cx="2133600" cy="365125"/>
          </a:xfrm>
        </p:spPr>
        <p:txBody>
          <a:bodyPr/>
          <a:lstStyle/>
          <a:p>
            <a:fld id="{252A2B24-09DA-497A-BABC-AF42155C60AD}" type="slidenum">
              <a:rPr lang="en-GB" smtClean="0"/>
              <a:t>‹N›</a:t>
            </a:fld>
            <a:endParaRPr lang="en-GB"/>
          </a:p>
        </p:txBody>
      </p:sp>
      <p:pic>
        <p:nvPicPr>
          <p:cNvPr id="7" name="Immagine 1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Rettangolo 8"/>
          <p:cNvSpPr/>
          <p:nvPr/>
        </p:nvSpPr>
        <p:spPr>
          <a:xfrm>
            <a:off x="7452320" y="1124744"/>
            <a:ext cx="1691680" cy="523220"/>
          </a:xfrm>
          <a:prstGeom prst="rect">
            <a:avLst/>
          </a:prstGeom>
        </p:spPr>
        <p:txBody>
          <a:bodyPr wrap="square">
            <a:spAutoFit/>
          </a:bodyPr>
          <a:lstStyle/>
          <a:p>
            <a:pPr algn="r"/>
            <a:r>
              <a:rPr lang="en-GB" sz="1400" b="1" kern="1200" noProof="0" dirty="0" smtClean="0">
                <a:solidFill>
                  <a:schemeClr val="tx1"/>
                </a:solidFill>
                <a:latin typeface="Century Gothic" panose="020B0502020202020204" pitchFamily="34" charset="0"/>
                <a:ea typeface="+mn-ea"/>
                <a:cs typeface="+mn-cs"/>
                <a:hlinkClick r:id="rId4"/>
              </a:rPr>
              <a:t>eudat.eu/b2safe</a:t>
            </a:r>
            <a:endParaRPr lang="en-GB" sz="1400" b="1" kern="1200" noProof="0" dirty="0" smtClean="0">
              <a:solidFill>
                <a:schemeClr val="tx1"/>
              </a:solidFill>
              <a:latin typeface="Century Gothic" panose="020B0502020202020204" pitchFamily="34" charset="0"/>
              <a:ea typeface="+mn-ea"/>
              <a:cs typeface="+mn-cs"/>
            </a:endParaRPr>
          </a:p>
          <a:p>
            <a:pPr algn="r"/>
            <a:endParaRPr lang="en-GB" sz="1400" b="1" kern="1200" noProof="0" dirty="0" smtClean="0">
              <a:solidFill>
                <a:schemeClr val="tx1"/>
              </a:solidFill>
              <a:latin typeface="Century Gothic" panose="020B0502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D911E28A-820B-4519-855C-166D8A048AB7}" type="datetimeFigureOut">
              <a:rPr lang="en-GB" smtClean="0"/>
              <a:t>12/02/2016</a:t>
            </a:fld>
            <a:endParaRPr lang="en-GB"/>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52A2B24-09DA-497A-BABC-AF42155C60AD}" type="slidenum">
              <a:rPr lang="en-GB" smtClean="0"/>
              <a:t>‹N›</a:t>
            </a:fld>
            <a:endParaRPr lang="en-GB"/>
          </a:p>
        </p:txBody>
      </p:sp>
      <p:pic>
        <p:nvPicPr>
          <p:cNvPr id="7" name="Immagine 14" descr="logo.png"/>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38"/>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8"/>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8"/>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8"/>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8"/>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698"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hyperlink" Target="http://eudat.eu/services/userdoc/b2dro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s://youtu.be/YyjPv4s7Dx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yberduck.io/" TargetMode="External"/><Relationship Id="rId2" Type="http://schemas.openxmlformats.org/officeDocument/2006/relationships/hyperlink" Target="https://b2drop.eudat.eu/remote.php/webdav/" TargetMode="Externa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hyperlink" Target="http://davs/b2drop.eudat.eu/remote.php/webdav" TargetMode="External"/><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en-gb/kb/841215" TargetMode="External"/><Relationship Id="rId2" Type="http://schemas.openxmlformats.org/officeDocument/2006/relationships/hyperlink" Target="https://b2drop.eudat.eu/remote.php/webda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eudat.eu/support-request?Service=B2DRO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eudat.eu/services/userdoc/b2drop" TargetMode="External"/><Relationship Id="rId4" Type="http://schemas.openxmlformats.org/officeDocument/2006/relationships/hyperlink" Target="https://eudat.eu/services/b2dro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2drop.eudat.eu/themes/b2drop/terms-of-use.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udat.e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hyperlink" Target="https://b2drop.eudat.e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t>
            </a:r>
            <a:r>
              <a:rPr lang="en-GB" i="1" dirty="0"/>
              <a:t>2</a:t>
            </a:r>
            <a:r>
              <a:rPr lang="en-GB" dirty="0"/>
              <a:t>DROP User Training</a:t>
            </a:r>
            <a:br>
              <a:rPr lang="en-GB" dirty="0"/>
            </a:br>
            <a:endParaRPr lang="it-IT" dirty="0"/>
          </a:p>
        </p:txBody>
      </p:sp>
      <p:sp>
        <p:nvSpPr>
          <p:cNvPr id="3" name="Subtitle 2"/>
          <p:cNvSpPr>
            <a:spLocks noGrp="1"/>
          </p:cNvSpPr>
          <p:nvPr>
            <p:ph type="subTitle" idx="1"/>
          </p:nvPr>
        </p:nvSpPr>
        <p:spPr/>
        <p:txBody>
          <a:bodyPr/>
          <a:lstStyle/>
          <a:p>
            <a:r>
              <a:rPr lang="it-IT" dirty="0" smtClean="0"/>
              <a:t>How to use </a:t>
            </a:r>
            <a:r>
              <a:rPr lang="it-IT" dirty="0" err="1" smtClean="0"/>
              <a:t>EUDAT’s</a:t>
            </a:r>
            <a:r>
              <a:rPr lang="it-IT" dirty="0" smtClean="0"/>
              <a:t> B</a:t>
            </a:r>
            <a:r>
              <a:rPr lang="it-IT" i="1" dirty="0" smtClean="0"/>
              <a:t>2</a:t>
            </a:r>
            <a:r>
              <a:rPr lang="it-IT" dirty="0" smtClean="0"/>
              <a:t>DROP?</a:t>
            </a:r>
            <a:endParaRPr lang="it-IT" dirty="0"/>
          </a:p>
        </p:txBody>
      </p:sp>
      <p:sp>
        <p:nvSpPr>
          <p:cNvPr id="5" name="TextBox 4"/>
          <p:cNvSpPr txBox="1"/>
          <p:nvPr/>
        </p:nvSpPr>
        <p:spPr>
          <a:xfrm>
            <a:off x="179512" y="5517232"/>
            <a:ext cx="3600400" cy="523220"/>
          </a:xfrm>
          <a:prstGeom prst="rect">
            <a:avLst/>
          </a:prstGeom>
          <a:noFill/>
        </p:spPr>
        <p:txBody>
          <a:bodyPr wrap="square" rtlCol="0">
            <a:spAutoFit/>
          </a:bodyPr>
          <a:lstStyle/>
          <a:p>
            <a:pPr>
              <a:defRPr/>
            </a:pPr>
            <a:r>
              <a:rPr lang="en-GB" sz="1400" dirty="0">
                <a:latin typeface="Century Gothic"/>
                <a:cs typeface="Century Gothic"/>
              </a:rPr>
              <a:t>This work is licensed under the Creative Commons CC-BY 4.0 </a:t>
            </a:r>
            <a:r>
              <a:rPr lang="en-GB" sz="1400" dirty="0" smtClean="0">
                <a:latin typeface="Century Gothic"/>
                <a:cs typeface="Century Gothic"/>
              </a:rPr>
              <a:t>licence </a:t>
            </a:r>
            <a:endParaRPr lang="en-US" sz="1400" dirty="0">
              <a:latin typeface="Century Gothic"/>
              <a:cs typeface="Century Gothic"/>
            </a:endParaRPr>
          </a:p>
        </p:txBody>
      </p:sp>
      <p:pic>
        <p:nvPicPr>
          <p:cNvPr id="6" name="Picture 4" descr="http://mirrors.creativecommons.org/presskit/buttons/88x31/png/b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805264"/>
            <a:ext cx="648072" cy="210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
          <p:cNvSpPr>
            <a:spLocks noGrp="1"/>
          </p:cNvSpPr>
          <p:nvPr>
            <p:ph type="body" sz="quarter" idx="11"/>
          </p:nvPr>
        </p:nvSpPr>
        <p:spPr>
          <a:xfrm>
            <a:off x="4932040" y="4797152"/>
            <a:ext cx="3778636" cy="1386310"/>
          </a:xfrm>
        </p:spPr>
        <p:txBody>
          <a:bodyPr/>
          <a:lstStyle/>
          <a:p>
            <a:r>
              <a:rPr lang="en-US" dirty="0"/>
              <a:t>Benedikt von St. Vieth (JSC)</a:t>
            </a:r>
          </a:p>
          <a:p>
            <a:r>
              <a:rPr lang="en-US" dirty="0"/>
              <a:t>EUDAT </a:t>
            </a:r>
            <a:r>
              <a:rPr lang="en-US" dirty="0" smtClean="0"/>
              <a:t>Fundamentals Training</a:t>
            </a:r>
            <a:endParaRPr lang="en-US" dirty="0"/>
          </a:p>
          <a:p>
            <a:r>
              <a:rPr lang="en-US" dirty="0" smtClean="0"/>
              <a:t>February 2016, Rome</a:t>
            </a:r>
            <a:endParaRPr lang="en-US" dirty="0"/>
          </a:p>
        </p:txBody>
      </p:sp>
    </p:spTree>
    <p:extLst>
      <p:ext uri="{BB962C8B-B14F-4D97-AF65-F5344CB8AC3E}">
        <p14:creationId xmlns:p14="http://schemas.microsoft.com/office/powerpoint/2010/main" val="1430976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web interface 1/2</a:t>
            </a:r>
            <a:endParaRPr lang="en-GB" dirty="0"/>
          </a:p>
        </p:txBody>
      </p:sp>
      <p:sp>
        <p:nvSpPr>
          <p:cNvPr id="3" name="Content Placeholder 2"/>
          <p:cNvSpPr>
            <a:spLocks noGrp="1"/>
          </p:cNvSpPr>
          <p:nvPr>
            <p:ph idx="1"/>
          </p:nvPr>
        </p:nvSpPr>
        <p:spPr>
          <a:xfrm>
            <a:off x="457200" y="1371600"/>
            <a:ext cx="7643192" cy="5009728"/>
          </a:xfrm>
        </p:spPr>
        <p:txBody>
          <a:bodyPr>
            <a:normAutofit fontScale="85000" lnSpcReduction="10000"/>
          </a:bodyPr>
          <a:lstStyle/>
          <a:p>
            <a:r>
              <a:rPr lang="en-GB" dirty="0"/>
              <a:t>u</a:t>
            </a:r>
            <a:r>
              <a:rPr lang="en-GB" dirty="0" smtClean="0"/>
              <a:t>pload and download of a file (max. 10 GB)</a:t>
            </a:r>
          </a:p>
          <a:p>
            <a:pPr lvl="1"/>
            <a:r>
              <a:rPr lang="en-GB" dirty="0"/>
              <a:t>c</a:t>
            </a:r>
            <a:r>
              <a:rPr lang="en-GB" dirty="0" smtClean="0"/>
              <a:t>lick the upload button</a:t>
            </a:r>
          </a:p>
          <a:p>
            <a:pPr lvl="1"/>
            <a:r>
              <a:rPr lang="en-GB" dirty="0"/>
              <a:t>b</a:t>
            </a:r>
            <a:r>
              <a:rPr lang="en-GB" dirty="0" smtClean="0"/>
              <a:t>rowse your computer, select a file and click ‘Open’.</a:t>
            </a:r>
          </a:p>
          <a:p>
            <a:pPr marL="457200" lvl="1" indent="0">
              <a:buNone/>
            </a:pPr>
            <a:r>
              <a:rPr lang="en-GB" dirty="0" smtClean="0"/>
              <a:t>	The file will be uploaded into your B2DROP space.</a:t>
            </a:r>
          </a:p>
          <a:p>
            <a:r>
              <a:rPr lang="en-GB" dirty="0"/>
              <a:t>c</a:t>
            </a:r>
            <a:r>
              <a:rPr lang="en-GB" dirty="0" smtClean="0"/>
              <a:t>reate a folder</a:t>
            </a:r>
          </a:p>
          <a:p>
            <a:pPr lvl="1"/>
            <a:r>
              <a:rPr lang="en-GB" dirty="0"/>
              <a:t>c</a:t>
            </a:r>
            <a:r>
              <a:rPr lang="en-GB" dirty="0" smtClean="0"/>
              <a:t>lick ‘New’, then ‘Folder’</a:t>
            </a:r>
          </a:p>
          <a:p>
            <a:pPr lvl="1"/>
            <a:r>
              <a:rPr lang="en-GB" dirty="0"/>
              <a:t>n</a:t>
            </a:r>
            <a:r>
              <a:rPr lang="en-GB" dirty="0" smtClean="0"/>
              <a:t>ame folder + enter</a:t>
            </a:r>
          </a:p>
          <a:p>
            <a:r>
              <a:rPr lang="en-GB" dirty="0"/>
              <a:t>k</a:t>
            </a:r>
            <a:r>
              <a:rPr lang="en-GB" dirty="0" smtClean="0"/>
              <a:t>eeping versions</a:t>
            </a:r>
          </a:p>
          <a:p>
            <a:pPr lvl="1"/>
            <a:r>
              <a:rPr lang="en-GB" dirty="0"/>
              <a:t>f</a:t>
            </a:r>
            <a:r>
              <a:rPr lang="en-GB" dirty="0" smtClean="0"/>
              <a:t>iles with similar names will be noticed by B</a:t>
            </a:r>
            <a:r>
              <a:rPr lang="en-GB" i="1" dirty="0" smtClean="0"/>
              <a:t>2</a:t>
            </a:r>
            <a:r>
              <a:rPr lang="en-GB" dirty="0" smtClean="0"/>
              <a:t>DROP: ‘One file conflict’. You can choose what version(s) you’d like to keep.</a:t>
            </a:r>
          </a:p>
          <a:p>
            <a:r>
              <a:rPr lang="en-GB" dirty="0"/>
              <a:t>r</a:t>
            </a:r>
            <a:r>
              <a:rPr lang="en-GB" dirty="0" smtClean="0"/>
              <a:t>enaming files and folders</a:t>
            </a:r>
          </a:p>
          <a:p>
            <a:pPr lvl="1"/>
            <a:r>
              <a:rPr lang="en-GB" dirty="0"/>
              <a:t>s</a:t>
            </a:r>
            <a:r>
              <a:rPr lang="en-GB" dirty="0" smtClean="0"/>
              <a:t>elect the folder</a:t>
            </a:r>
          </a:p>
          <a:p>
            <a:pPr lvl="1"/>
            <a:r>
              <a:rPr lang="en-GB" dirty="0"/>
              <a:t>c</a:t>
            </a:r>
            <a:r>
              <a:rPr lang="en-GB" dirty="0" smtClean="0"/>
              <a:t>lick the ‘pencil’ button</a:t>
            </a:r>
          </a:p>
          <a:p>
            <a:pPr lvl="1"/>
            <a:r>
              <a:rPr lang="en-GB" dirty="0"/>
              <a:t>c</a:t>
            </a:r>
            <a:r>
              <a:rPr lang="en-GB" dirty="0" smtClean="0"/>
              <a:t>hange the name + enter</a:t>
            </a:r>
          </a:p>
        </p:txBody>
      </p:sp>
      <p:pic>
        <p:nvPicPr>
          <p:cNvPr id="4" name="Picture 3" descr="Screen Shot 2015-12-01 at 12.53.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700808"/>
            <a:ext cx="356689" cy="348583"/>
          </a:xfrm>
          <a:prstGeom prst="rect">
            <a:avLst/>
          </a:prstGeom>
        </p:spPr>
      </p:pic>
      <p:pic>
        <p:nvPicPr>
          <p:cNvPr id="5" name="Picture 4" descr="Screen Shot 2015-12-01 at 13.43.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432" y="1916832"/>
            <a:ext cx="1279848" cy="1724618"/>
          </a:xfrm>
          <a:prstGeom prst="rect">
            <a:avLst/>
          </a:prstGeom>
        </p:spPr>
      </p:pic>
      <p:pic>
        <p:nvPicPr>
          <p:cNvPr id="6" name="Picture 5" descr="Screen Shot 2015-12-01 at 13.48.5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3755" y="4797152"/>
            <a:ext cx="3456265" cy="1936054"/>
          </a:xfrm>
          <a:prstGeom prst="rect">
            <a:avLst/>
          </a:prstGeom>
        </p:spPr>
      </p:pic>
    </p:spTree>
    <p:extLst>
      <p:ext uri="{BB962C8B-B14F-4D97-AF65-F5344CB8AC3E}">
        <p14:creationId xmlns:p14="http://schemas.microsoft.com/office/powerpoint/2010/main" val="40061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web interface 2/2</a:t>
            </a:r>
            <a:endParaRPr lang="en-GB" dirty="0"/>
          </a:p>
        </p:txBody>
      </p:sp>
      <p:sp>
        <p:nvSpPr>
          <p:cNvPr id="3" name="Content Placeholder 2"/>
          <p:cNvSpPr>
            <a:spLocks noGrp="1"/>
          </p:cNvSpPr>
          <p:nvPr>
            <p:ph idx="1"/>
          </p:nvPr>
        </p:nvSpPr>
        <p:spPr/>
        <p:txBody>
          <a:bodyPr>
            <a:normAutofit fontScale="92500" lnSpcReduction="10000"/>
          </a:bodyPr>
          <a:lstStyle/>
          <a:p>
            <a:r>
              <a:rPr lang="en-GB" dirty="0"/>
              <a:t>c</a:t>
            </a:r>
            <a:r>
              <a:rPr lang="en-GB" dirty="0" smtClean="0"/>
              <a:t>reating new contacts and groups</a:t>
            </a:r>
          </a:p>
          <a:p>
            <a:pPr lvl="1"/>
            <a:r>
              <a:rPr lang="en-GB" dirty="0"/>
              <a:t>c</a:t>
            </a:r>
            <a:r>
              <a:rPr lang="en-GB" dirty="0" smtClean="0"/>
              <a:t>lick dropdown menu next to ‘Files’: </a:t>
            </a:r>
          </a:p>
          <a:p>
            <a:pPr lvl="1"/>
            <a:r>
              <a:rPr lang="en-GB" dirty="0"/>
              <a:t>c</a:t>
            </a:r>
            <a:r>
              <a:rPr lang="en-GB" dirty="0" smtClean="0"/>
              <a:t>lick ‘Contacts’</a:t>
            </a:r>
          </a:p>
          <a:p>
            <a:pPr lvl="1"/>
            <a:r>
              <a:rPr lang="en-GB" dirty="0"/>
              <a:t>c</a:t>
            </a:r>
            <a:r>
              <a:rPr lang="en-GB" dirty="0" smtClean="0"/>
              <a:t>reate new contact + enter</a:t>
            </a:r>
          </a:p>
          <a:p>
            <a:pPr marL="342900" lvl="1" indent="-342900"/>
            <a:r>
              <a:rPr lang="en-GB" dirty="0"/>
              <a:t>s</a:t>
            </a:r>
            <a:r>
              <a:rPr lang="en-GB" dirty="0" smtClean="0"/>
              <a:t>elect contacts</a:t>
            </a:r>
          </a:p>
          <a:p>
            <a:pPr lvl="1"/>
            <a:r>
              <a:rPr lang="en-GB" dirty="0"/>
              <a:t>i</a:t>
            </a:r>
            <a:r>
              <a:rPr lang="en-GB" dirty="0" smtClean="0"/>
              <a:t>mport contacts</a:t>
            </a:r>
            <a:endParaRPr lang="en-GB" dirty="0"/>
          </a:p>
          <a:p>
            <a:pPr lvl="1"/>
            <a:r>
              <a:rPr lang="en-GB" dirty="0"/>
              <a:t>c</a:t>
            </a:r>
            <a:r>
              <a:rPr lang="en-GB" dirty="0" smtClean="0"/>
              <a:t>reate </a:t>
            </a:r>
            <a:r>
              <a:rPr lang="en-GB" dirty="0"/>
              <a:t>a </a:t>
            </a:r>
            <a:r>
              <a:rPr lang="en-GB" dirty="0" smtClean="0"/>
              <a:t>group</a:t>
            </a:r>
            <a:endParaRPr lang="en-GB" dirty="0"/>
          </a:p>
          <a:p>
            <a:r>
              <a:rPr lang="en-GB" dirty="0"/>
              <a:t>d</a:t>
            </a:r>
            <a:r>
              <a:rPr lang="en-GB" dirty="0" smtClean="0"/>
              <a:t>efault sharing files and folders</a:t>
            </a:r>
          </a:p>
          <a:p>
            <a:pPr lvl="1"/>
            <a:r>
              <a:rPr lang="en-GB" dirty="0"/>
              <a:t>v</a:t>
            </a:r>
            <a:r>
              <a:rPr lang="en-GB" dirty="0" smtClean="0"/>
              <a:t>ia contact or e-mail </a:t>
            </a:r>
          </a:p>
          <a:p>
            <a:pPr lvl="1"/>
            <a:r>
              <a:rPr lang="en-GB" dirty="0"/>
              <a:t>a</a:t>
            </a:r>
            <a:r>
              <a:rPr lang="en-GB" dirty="0" smtClean="0"/>
              <a:t>dding password protection, allowing upload access, set an expiration time on the sharing</a:t>
            </a:r>
          </a:p>
          <a:p>
            <a:r>
              <a:rPr lang="en-GB" dirty="0" err="1"/>
              <a:t>u</a:t>
            </a:r>
            <a:r>
              <a:rPr lang="en-GB" dirty="0" err="1" smtClean="0"/>
              <a:t>nsharing</a:t>
            </a:r>
            <a:r>
              <a:rPr lang="en-GB" dirty="0" smtClean="0"/>
              <a:t>: by clicking the ticked box ‘Share link’.</a:t>
            </a:r>
          </a:p>
        </p:txBody>
      </p:sp>
      <p:pic>
        <p:nvPicPr>
          <p:cNvPr id="8" name="Picture 7" descr="Screen Shot 2015-12-01 at 13.56.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5373216"/>
            <a:ext cx="1615295" cy="1333791"/>
          </a:xfrm>
          <a:prstGeom prst="rect">
            <a:avLst/>
          </a:prstGeom>
        </p:spPr>
      </p:pic>
      <p:pic>
        <p:nvPicPr>
          <p:cNvPr id="9" name="Picture 8" descr="Screen Shot 2015-12-01 at 16.25.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2132856"/>
            <a:ext cx="2715556" cy="2291810"/>
          </a:xfrm>
          <a:prstGeom prst="rect">
            <a:avLst/>
          </a:prstGeom>
        </p:spPr>
      </p:pic>
    </p:spTree>
    <p:extLst>
      <p:ext uri="{BB962C8B-B14F-4D97-AF65-F5344CB8AC3E}">
        <p14:creationId xmlns:p14="http://schemas.microsoft.com/office/powerpoint/2010/main" val="125804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Installing B</a:t>
            </a:r>
            <a:r>
              <a:rPr lang="en-GB" i="1" dirty="0" smtClean="0"/>
              <a:t>2</a:t>
            </a:r>
            <a:r>
              <a:rPr lang="en-GB" dirty="0" smtClean="0"/>
              <a:t>DROP client</a:t>
            </a:r>
            <a:endParaRPr lang="en-GB" dirty="0"/>
          </a:p>
        </p:txBody>
      </p:sp>
      <p:sp>
        <p:nvSpPr>
          <p:cNvPr id="3" name="Content Placeholder 2"/>
          <p:cNvSpPr>
            <a:spLocks noGrp="1"/>
          </p:cNvSpPr>
          <p:nvPr>
            <p:ph idx="1"/>
          </p:nvPr>
        </p:nvSpPr>
        <p:spPr>
          <a:xfrm>
            <a:off x="457200" y="1371600"/>
            <a:ext cx="6923112" cy="4525963"/>
          </a:xfrm>
        </p:spPr>
        <p:txBody>
          <a:bodyPr>
            <a:normAutofit fontScale="77500" lnSpcReduction="20000"/>
          </a:bodyPr>
          <a:lstStyle/>
          <a:p>
            <a:r>
              <a:rPr lang="en-GB" dirty="0"/>
              <a:t>i</a:t>
            </a:r>
            <a:r>
              <a:rPr lang="en-GB" dirty="0" smtClean="0"/>
              <a:t>nstall a desktop app:</a:t>
            </a:r>
          </a:p>
          <a:p>
            <a:pPr lvl="1"/>
            <a:r>
              <a:rPr lang="en-GB" dirty="0"/>
              <a:t>c</a:t>
            </a:r>
            <a:r>
              <a:rPr lang="en-GB" dirty="0" smtClean="0"/>
              <a:t>lick on your username</a:t>
            </a:r>
          </a:p>
          <a:p>
            <a:pPr lvl="1"/>
            <a:r>
              <a:rPr lang="en-GB" dirty="0"/>
              <a:t>s</a:t>
            </a:r>
            <a:r>
              <a:rPr lang="en-GB" dirty="0" smtClean="0"/>
              <a:t>elect ‘Personal’</a:t>
            </a:r>
            <a:endParaRPr lang="en-GB" dirty="0"/>
          </a:p>
          <a:p>
            <a:pPr lvl="1"/>
            <a:r>
              <a:rPr lang="en-GB" dirty="0"/>
              <a:t>c</a:t>
            </a:r>
            <a:r>
              <a:rPr lang="en-GB" dirty="0" smtClean="0"/>
              <a:t>lick on the appropriate app (external side)</a:t>
            </a:r>
          </a:p>
          <a:p>
            <a:pPr lvl="1"/>
            <a:r>
              <a:rPr lang="en-GB" dirty="0"/>
              <a:t>c</a:t>
            </a:r>
            <a:r>
              <a:rPr lang="en-GB" dirty="0" smtClean="0"/>
              <a:t>lick </a:t>
            </a:r>
            <a:r>
              <a:rPr lang="en-GB" dirty="0"/>
              <a:t>‘desktop client’, then Windows, Mac or </a:t>
            </a:r>
            <a:r>
              <a:rPr lang="en-GB" dirty="0" smtClean="0"/>
              <a:t>Linux</a:t>
            </a:r>
          </a:p>
          <a:p>
            <a:pPr lvl="1"/>
            <a:r>
              <a:rPr lang="en-GB" dirty="0"/>
              <a:t>a</a:t>
            </a:r>
            <a:r>
              <a:rPr lang="en-GB" dirty="0" smtClean="0"/>
              <a:t>fter installing you need to configure the program by entering the address b2drop.eudat.eu</a:t>
            </a:r>
          </a:p>
          <a:p>
            <a:pPr lvl="1"/>
            <a:r>
              <a:rPr lang="en-GB" dirty="0" smtClean="0"/>
              <a:t>log in</a:t>
            </a:r>
          </a:p>
          <a:p>
            <a:pPr marL="0" indent="0">
              <a:buNone/>
            </a:pPr>
            <a:r>
              <a:rPr lang="en-GB" dirty="0" smtClean="0"/>
              <a:t>Your will find a folder </a:t>
            </a:r>
            <a:r>
              <a:rPr lang="en-GB" dirty="0" err="1" smtClean="0"/>
              <a:t>ownCloud</a:t>
            </a:r>
            <a:r>
              <a:rPr lang="en-GB" dirty="0" smtClean="0"/>
              <a:t> in your Finder now.</a:t>
            </a:r>
          </a:p>
          <a:p>
            <a:pPr marL="0" indent="0">
              <a:buNone/>
            </a:pPr>
            <a:endParaRPr lang="en-GB" dirty="0" smtClean="0">
              <a:solidFill>
                <a:schemeClr val="accent3">
                  <a:lumMod val="75000"/>
                </a:schemeClr>
              </a:solidFill>
            </a:endParaRPr>
          </a:p>
          <a:p>
            <a:pPr marL="0" indent="0">
              <a:buNone/>
            </a:pPr>
            <a:r>
              <a:rPr lang="en-GB" dirty="0" smtClean="0"/>
              <a:t>User documentation:</a:t>
            </a:r>
          </a:p>
          <a:p>
            <a:pPr marL="0" indent="0">
              <a:buNone/>
            </a:pPr>
            <a:r>
              <a:rPr lang="en-GB" dirty="0">
                <a:hlinkClick r:id="rId3"/>
              </a:rPr>
              <a:t>http://eudat.eu/services/userdoc/</a:t>
            </a:r>
            <a:r>
              <a:rPr lang="en-GB" dirty="0" smtClean="0">
                <a:hlinkClick r:id="rId3"/>
              </a:rPr>
              <a:t>b2drop</a:t>
            </a:r>
            <a:r>
              <a:rPr lang="en-GB" dirty="0" smtClean="0"/>
              <a:t> </a:t>
            </a:r>
          </a:p>
          <a:p>
            <a:pPr marL="0" indent="0">
              <a:buNone/>
            </a:pPr>
            <a:endParaRPr lang="it-IT" dirty="0"/>
          </a:p>
          <a:p>
            <a:pPr marL="0" indent="0">
              <a:buNone/>
            </a:pPr>
            <a:r>
              <a:rPr lang="it-IT" dirty="0" smtClean="0"/>
              <a:t>Video Tutorial:</a:t>
            </a:r>
          </a:p>
          <a:p>
            <a:pPr marL="0" indent="0">
              <a:buNone/>
            </a:pPr>
            <a:r>
              <a:rPr lang="en-US" dirty="0">
                <a:hlinkClick r:id="rId4"/>
              </a:rPr>
              <a:t>https://</a:t>
            </a:r>
            <a:r>
              <a:rPr lang="en-US" dirty="0" smtClean="0">
                <a:hlinkClick r:id="rId4"/>
              </a:rPr>
              <a:t>youtu.be/YyjPv4s7DxY</a:t>
            </a:r>
            <a:r>
              <a:rPr lang="en-US" dirty="0" smtClean="0"/>
              <a:t> </a:t>
            </a:r>
            <a:endParaRPr lang="en-GB" dirty="0"/>
          </a:p>
        </p:txBody>
      </p:sp>
      <p:pic>
        <p:nvPicPr>
          <p:cNvPr id="5" name="Picture 4" descr="Screen Shot 2015-12-02 at 16.36.3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1628800"/>
            <a:ext cx="1184648" cy="1440160"/>
          </a:xfrm>
          <a:prstGeom prst="rect">
            <a:avLst/>
          </a:prstGeom>
        </p:spPr>
      </p:pic>
      <p:pic>
        <p:nvPicPr>
          <p:cNvPr id="6" name="Picture 5" descr="Screen Shot 2015-12-02 at 16.37.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3645024"/>
            <a:ext cx="3064644" cy="681638"/>
          </a:xfrm>
          <a:prstGeom prst="rect">
            <a:avLst/>
          </a:prstGeom>
        </p:spPr>
      </p:pic>
    </p:spTree>
    <p:extLst>
      <p:ext uri="{BB962C8B-B14F-4D97-AF65-F5344CB8AC3E}">
        <p14:creationId xmlns:p14="http://schemas.microsoft.com/office/powerpoint/2010/main" val="316413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295400" y="274638"/>
            <a:ext cx="6516688" cy="868362"/>
          </a:xfrm>
        </p:spPr>
        <p:txBody>
          <a:bodyPr/>
          <a:lstStyle/>
          <a:p>
            <a:pPr eaLnBrk="1" hangingPunct="1"/>
            <a:r>
              <a:rPr lang="en-US" altLang="en-US">
                <a:latin typeface="Century Gothic" charset="0"/>
              </a:rPr>
              <a:t>Mount your folder - MacOS</a:t>
            </a:r>
          </a:p>
        </p:txBody>
      </p:sp>
      <p:sp>
        <p:nvSpPr>
          <p:cNvPr id="3" name="Content Placeholder 2"/>
          <p:cNvSpPr>
            <a:spLocks noGrp="1"/>
          </p:cNvSpPr>
          <p:nvPr>
            <p:ph idx="1"/>
          </p:nvPr>
        </p:nvSpPr>
        <p:spPr>
          <a:xfrm>
            <a:off x="303213" y="1381125"/>
            <a:ext cx="8229600" cy="5143500"/>
          </a:xfrm>
        </p:spPr>
        <p:txBody>
          <a:bodyPr rtlCol="0"/>
          <a:lstStyle/>
          <a:p>
            <a:pPr marL="0" indent="0" eaLnBrk="1" fontAlgn="auto" hangingPunct="1">
              <a:spcAft>
                <a:spcPts val="0"/>
              </a:spcAft>
              <a:buFontTx/>
              <a:buNone/>
              <a:defRPr/>
            </a:pPr>
            <a:r>
              <a:rPr lang="en-GB" dirty="0" smtClean="0"/>
              <a:t>Mount </a:t>
            </a:r>
            <a:r>
              <a:rPr lang="en-GB" dirty="0"/>
              <a:t>B2DROP in your "Finder</a:t>
            </a:r>
            <a:r>
              <a:rPr lang="en-GB" dirty="0" smtClean="0"/>
              <a:t>":</a:t>
            </a:r>
          </a:p>
          <a:p>
            <a:pPr marL="457200" indent="-457200" eaLnBrk="1" fontAlgn="auto" hangingPunct="1">
              <a:spcAft>
                <a:spcPts val="0"/>
              </a:spcAft>
              <a:buFont typeface="+mj-lt"/>
              <a:buAutoNum type="arabicPeriod"/>
              <a:defRPr/>
            </a:pPr>
            <a:r>
              <a:rPr lang="en-GB" dirty="0" smtClean="0"/>
              <a:t>Click </a:t>
            </a:r>
            <a:r>
              <a:rPr lang="en-GB" dirty="0"/>
              <a:t>on "Go" on the drop-down menu and then "Connect to server" </a:t>
            </a:r>
            <a:endParaRPr lang="en-GB" dirty="0" smtClean="0"/>
          </a:p>
          <a:p>
            <a:pPr marL="457200" indent="-457200" eaLnBrk="1" fontAlgn="auto" hangingPunct="1">
              <a:spcAft>
                <a:spcPts val="0"/>
              </a:spcAft>
              <a:buFont typeface="+mj-lt"/>
              <a:buAutoNum type="arabicPeriod"/>
              <a:defRPr/>
            </a:pPr>
            <a:r>
              <a:rPr lang="en-GB" dirty="0" smtClean="0"/>
              <a:t>Enter </a:t>
            </a:r>
            <a:r>
              <a:rPr lang="en-GB" dirty="0" smtClean="0">
                <a:hlinkClick r:id="rId2"/>
              </a:rPr>
              <a:t>https</a:t>
            </a:r>
            <a:r>
              <a:rPr lang="en-GB" dirty="0">
                <a:hlinkClick r:id="rId2"/>
              </a:rPr>
              <a:t>://b2drop.eudat.eu/remote.php/webdav</a:t>
            </a:r>
            <a:r>
              <a:rPr lang="en-GB" dirty="0" smtClean="0">
                <a:hlinkClick r:id="rId2"/>
              </a:rPr>
              <a:t>/</a:t>
            </a:r>
            <a:r>
              <a:rPr lang="en-GB" dirty="0" smtClean="0"/>
              <a:t> when prompted</a:t>
            </a:r>
          </a:p>
          <a:p>
            <a:pPr marL="457200" indent="-457200" eaLnBrk="1" fontAlgn="auto" hangingPunct="1">
              <a:spcAft>
                <a:spcPts val="0"/>
              </a:spcAft>
              <a:buFont typeface="+mj-lt"/>
              <a:buAutoNum type="arabicPeriod"/>
              <a:defRPr/>
            </a:pPr>
            <a:r>
              <a:rPr lang="en-GB" dirty="0" smtClean="0"/>
              <a:t>Login </a:t>
            </a:r>
            <a:r>
              <a:rPr lang="en-GB" dirty="0"/>
              <a:t>with your username (e-mail address) and password</a:t>
            </a:r>
            <a:r>
              <a:rPr lang="en-GB" dirty="0" smtClean="0"/>
              <a:t>.</a:t>
            </a:r>
            <a:endParaRPr lang="en-GB" dirty="0"/>
          </a:p>
          <a:p>
            <a:pPr marL="0" indent="0" eaLnBrk="1" fontAlgn="auto" hangingPunct="1">
              <a:spcAft>
                <a:spcPts val="0"/>
              </a:spcAft>
              <a:buFontTx/>
              <a:buNone/>
              <a:defRPr/>
            </a:pPr>
            <a:r>
              <a:rPr lang="en-GB" dirty="0" smtClean="0"/>
              <a:t>You </a:t>
            </a:r>
            <a:r>
              <a:rPr lang="en-GB" dirty="0"/>
              <a:t>can also mount B2DROP with </a:t>
            </a:r>
            <a:r>
              <a:rPr lang="en-GB" dirty="0" err="1">
                <a:hlinkClick r:id="rId3"/>
              </a:rPr>
              <a:t>Cyberduck</a:t>
            </a:r>
            <a:r>
              <a:rPr lang="en-GB" dirty="0"/>
              <a:t> by providing the above-mentioned information to the client.</a:t>
            </a:r>
          </a:p>
        </p:txBody>
      </p:sp>
      <p:sp>
        <p:nvSpPr>
          <p:cNvPr id="52228" name="AutoShape 2" descr="https://owncloud.org/wp-content/themes/owncloudorgnew/assets/img/common/logo_owncloud.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pic>
        <p:nvPicPr>
          <p:cNvPr id="522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5643563"/>
            <a:ext cx="15954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AutoShape 5" descr="data:image/jpeg;base64,/9j/4AAQSkZJRgABAQAAAQABAAD/2wCEAAkGBxQTEhUUEhQUFBUWGRYXGBUWFxUfGBcXGBgXFhQYGBcaHCggGRslHxcaITEhJSwrLjEuFx8zODMsNygtLiwBCgoKDg0OGxAQGzQmICYwNywuNCw3LzQtLCwsLzQ0LCwtLCwtLCwsLCwsLywsLCwsLDQsLCwsLCwsLCwsLCwsLP/AABEIAHcBaAMBIgACEQEDEQH/xAAcAAEAAQUBAQAAAAAAAAAAAAAABwEEBQYIAwL/xABLEAABAwIDAwcJBAUKBgMAAAABAAIDBBEFEiEGBzETIkFRYXFyFDI1UoGRobGyIzM0c0Jis8HRFyRDU2OCkpOi4RVEZHTC0hYlJv/EABkBAQADAQEAAAAAAAAAAAAAAAADBAUCAf/EACsRAAICAgAFAwMEAwAAAAAAAAABAgMEERITITEyM1FxImGBFCNCkUHR8P/aAAwDAQACEQMRAD8AnFERAFS6+JpmsBc4hrQLkk2AA4klRPthvQcS6Oh0bwM5Gp/LaeA7T7lJXXKb0iOy2Na3IkvF8bp6Zt55WR34AnnHubxK0rEd7dMzSGKWbtNmNPtNz8FDs8znuL3uc9x4ucSSe8leauRxYrv1M+ebN+PQk2XfDLfm0sYHbI4/JoXpBvif+nSNPhlI+BYVFyKT9PX7EX6q33J82X3gU9ZIImMlZIQSGuaCNBc85pIt32W4KLdyuDWbLVOHnfZx+EavPtNh/dKlJULoxjPUTTolKUE5BERREwREQBERAEREAREQBFZYnisVPGZJ3tjZwu7pPQB1lWuB7S01XfyeUPLdS3UOA67HWy94XrZ5xLet9TLosLje1VLSkNnlDXHUN1LrdZA4BZDD8RjnYJIXtkY7g5p07U4Wls8Uk3rZdIiLw6CIiAIiIAiIgCIiAIiIAiIgCIiAIiIAiIgCIiAL5e6wudB0k9SqVHe97aQwwtpYzz5gS8j9GMaW73HTuBXcIOctI4smoRcmahvG21NW8wwutTsPEf0pH6R/V6h7Vo6ItWEFFaRiTm5y2wiIujgL0p4HPc1jBdzyGtHW5xsB7yvNb7ufwflat0zhzYACPG+4b7gHH3LmcuGLZ3XDjkokv4HhraaCKFvCNobfrPSfabrIKllVY7e+pupaWkFi5sehbVNpC60r2F7R0EX4X9bQm3UFkJpA0FzjZrQST0ADUlc247jr6irfVAlri/NH1sDfu/aAB7bqamrmbIMi/lJHSyLB7H48KylZNoHea8DoePO/j7VnFE009MnjJSW0ERF4ehFjsdxVtLA+d4c5rBchtrnW2l9Fpjd7lKSByNRqQOEfTp667jXKS2kRzthB6kyREVAtf2u2sjoGxulZI8SFwGTLplAJvcjrXMYuT0jqUlFbZpO+6lkPk8gBMTc7Tbg17i2xd3gWB7O1axurppH4hG6O+VgcZCOAYWkWJ7TbRSRgO8CmrZm07YZQXh33gZlsBc3AcVuFNSMjFo2MYONmtAHuCs81whwNFXkxss5kZHPm8OmkZiE/K3u92ZpPAsPm27hp7Fvu5OmkbDO91xE9zOTv0locJHDsPNF/1exSLU0ccgAkjY8DgHtBt3XGi07Gt49NSTvp3QzExkC7BHl4Ai13DTVHbKyHAkeKmNVnMlI3hFgtk9pY6+N0kTXsDX5CH5b3ADr6E6c5Zwqs009MuRkpLaKoo6/lepf6mo90f/utzwHF21UDJ2BzWvuQHWvoba2JC6lXKPVo4hbCb1FmSREXBIEXnPJlaXHgAT7hdR6N79Lb7mo90f8A7ruNcpdkcTsjDyZIyKzwmvE8MczQQ2RocAbXAPXZXi4fQ7T2EVji2KxUzOUnkbG3rJ4nqA4k9gWg4jvfiabQU75R6z3BgPcMrj77LuFcp9kRzthDyZJiKK6bfEL/AGlIQOtkocf8JYPmt72c2lp61pMD7kecw6Pb3t6u1ezqnHujyF0J9IszKItd2u2tioBGZWSP5QuAyZdMoBN8xHrLiMXJ6R3KSits2JFpuze8OCsnbBHHM1zgTd4Zbmi54OJW5L2UXF6YjOM1uIRUK0PEN6dNDLJE6Kcuje5hIEdiWkg2u/hokYSl2R5OyMPJm+osRsxjzK2ETRte1pc5tn2vzTY8CQi8aaemdJpraMuVzZtfi3lVZNLe7S4tZ4G6N9/H2roHaWr5Kknk6WxvI78pt8VzKBormJHuyhnS7RCIqq6ZxRERAF0Ju6wXyWijaRZ8n2r/ABOAsPYLD2KHNg8E8rrI4yLsac8nVlbrY95sPauiwqWXPtE0cGvvNhEVHKkaBo29zHOQpOSaefUEt7mCxefiB/eUGraN42N+VVry03ji+yZ1HKecR3m/uC1dalEOCBjZNnHYyRty2K5KiSAnmytzAfrs/iD/AKQpmXNuxdVyVfTOH9a1vsech+pdIhVMqOp79y7hS3Xr2KoiKsXDWN5Po2o8I+oLn2Dzm+JvzC6C3k+jajwj6gufYPOb4m/MLQxPBmZnea+DqlRfvy+7pfHJ9LVKCi/fl93S+OT6Wqrj+oi5lekzUd1fpKLuk+kqflAO6v0lF3SfSVPy7yvMiwvT/IXO+8f0lU+Jv0NXRC533j+kqnxN+hq9xPN/B5neC+SQ9yP4Ob88/s41Iqjrcj+Dm/PP7ONSKor/AFGT4/pROUz/ABXQe7L0bT9zvqK58P8AFdB7svRtP3O+oq3l+H5KOD5v4NpREWeahb4h91J4H/IrlpvAdy6lxD7qTwP+RXLTeA7lew+zM7P/AInSWxX4Cl/KZ8lf4tiDIIXzSGzGAuPXp0DtPBWGxf4Cm/KZ8lp++zEi2CGAf0r3Od4Y7WHvcD/dVZQ47NfctynwVcX2Iz2kx+WtmMsp6wxl+bG31R+89Kzey272orGCUlsMZ81zwSXDra0dHaVh9kcJFVVwwnzXOu+3qN5zvfa3tXSLIwAAAAALADoA4AK3fby0oxKOPTzW5TIYxrdTURRl8MjZ8ouWBpa4jpyi5BPYtKwbFJKaZk0Js9pv2OHS09hXTxUV7QbrJZqmWWGWJjJHFwaQ64J1dwFuNz7VxVkb2rCS7F4dOskrCq1s0McrPNkaHD2i9v3KN9+nm0nim+Ua3rZDCn0tJHBK5r3MuMzb2tckcVou/TzaTxTfKNRU65q0TZDboe/savum9JR+GT6VPagTdN6Sj8Mn0qe17leZ5hen+Si5p2r/ABtV+fL9ZXS11zTtX+NqvzpfrK7w+7I87xRMG5/0c38yT6kTc/6Ob+ZJ9SKvb5stUenH4Mvt96Oqvy3fuXOa6b2ipOVpZ4+JfG8AduU2+Kg3Y/Yeets/WKH+tcPO8Df0u/grONNRg9lTMrlKa0jX8PoZJ3iOFjpHu4NaPieodp0UkQbqi2kldI7PUlhMbG+Y1w1t+uTw6lImzuztPRx5IGWv5zzq9/a537uCy1lxZlNv6TurDil9fVnKqopk2z3aiokdNSubG92r43eY4+sCPNJ6egrG7N7qXiQPrHtyN15NhJzdjnaWb3KysiHDvZUeLZxa0ZzdDs/yFMZ3iz57EX6IxfIPbcn3dS35fMbQBYaAaABfSzpycpNs1a4KEVFBa3t7jnklHI8Gz3fZx+N19R3C59i2MqEN7uN8tVCFpuynBB7ZHWze4AD3ruiHHPRHkWcEG/8AJoYREWqYpeYLfyiC3HlYrf42rp8LnDYik5Wvpm/2jXHuZzz9K6PCoZb6o08FfS2VREVQvGsbyfRtR4R9QXPsHnN8TfmF0FvJ9G1HhH1Bc+wec3xN+YWhieDMzO818HVKi/fl93S+OT6WqUFGO/Fv2VMeqR497R/BVcf1EXMn0mafur9JRd0n0lT8uft1z7YlB25x/pP8F0CpMvzIsL0/yFzvvH9JVPib9DV0OVztvCeHYjVEeuB7mtB+SYnm/g8zvBfJIu5H8HN+ef2cakVR3uSH8zl/Pd+zjUiKK/1GT4/pROUz/FdB7svRtP3O+ornw/xXQe7L0bT9zvqKt5fh+Sjg+b+DaURFnmoW+IfdSeB/yK5abwHcupcQ+6k8D/kVy03gO5XsPszOz/4nSWxf4Cl/KZ8lG++9384px0ck74v1+QUkbF/gKX8pnyWh78aM/wA2mA0+0jJ7Tlcz5O9yip9b+ya9fsf0YLc63/7Duik/8VOgXPm7PEBDiEJdoH5o7nreOb8QB7V0EEyl9Z5hP9vX3KoqFRptfvJlpaqSCOKJ7WZRdxde5AJGh7VDCDm9Is2WRrW5EmKLN+nm0nim+Ua3LYXHpK2m5eRjWEvc0Bt7WbpfXtutN36ebSeKb5RqWhONqTIciSlQ2v8AupE4J6L+xfWd3W73lbbuoF8Rjv6sn0qeeTHUPcFatv5ctaKVONzI8WzlrO7rd7yvgrqjkx1D3Bc17V/jar86X6yvabuY2tHN+PyknvZMG5/0c38yT6kTc/6Ob+ZJ9SKhb5s06PTj8G7FfMbbaAWA0AHBfatq6o5Nuc+YPOPqj1u4dPZdRkrLlF8teDqNV9IAiIgCKhKsMbxmKlidLM7K0e9x6GtHSSvUt9EeNpLbMZtvtI2ipi+45R12xN63dduocT7FzxI8uJc4kuJJJPEk6kk9ay+1W0MldOZZNANGMB0Y3q7T1lYZadFXBHr3MfIu5kunYIi9aWndI9rI2lz3kNa0cSTwCmK5Im5XCi6eWoI5sbcjT1vfqfcB/qCmNYbZPA20dNHCNSBd7vWedXH93cFmVlXT45tm3RXy4JBEVvVV0cVjLIyMHgXua2/dc6qImMBvJ9G1HhH1Bc/U/nt8TfmFMe83aqmNG+CKVkskmUWjcHWFwSSRoFEmDU5kqIWDi6SNvvcFo4ycYPZl5bUrEkdQLT96ODOqaF2QXfERKAOJyghwHsJW3hCFQjJxaaNKcVKLizlzD6x8MjJYzZ7HBzT0XHX1hTXgm8yjlYOWcYH/AKTXAlt+nK4DUKw2u3XMmc6Wkc2J7rl0bhzCetpHmd2o7loVVu/xBht5OXdrHMIPxv8ABXpOq5dXozYq6h6S2iSce3m0kTDyDuXktzQAQwHoLnHo7AoTqJ3Pc57zmc4lzj1km5PvK2Wk3e4hIbeTlg63uYAPiT8FIOx+7NlO5s1S4TSNsWsA+zYevXVx+ARSqpXR7Eo3XtbWkZvd5g5paKJjxZ7ryPHSC7Wx7QLD2LZ1QBCVQlLie2aUYqKSRyof4qWti9vqOmo4oZXPD2A3AYSOJPFa2d11f6sX+Z/sqfyXV/qxf5n+y0rJVTWmzKqjdW9qJIP8qOH+vL/luXtR7x6GWRkbHSZnuaxt43DVxsNejio4/kur/Vi/zP8AZX2B7t66Kpgke2LKyWN7rP1s1wJsLdigdVOu5YV2RvxJgrvupPA/6SuW28B3LqarbmY9o4lrgO8iwUHN3W19vNi/zP8AZMWcYp7Z7mVylrhRLuxX4Cl/KZ8lTbLAxWUskOgcecwnoe3Vvs6ParjZqjdDSwRPtnZG1rrG4uBrYrJkKs5altFtR3DT9jlmaJ0bi1wcx7TYg6Frh+9S9spvOhfGGVhMcjQByliWP7TbzT1hZrbPYSGt54PJTgW5QC4d1B7envGqjDEN29fGebEJR60bm/JxBV3jruX1dGZ/LtoluPVEkY1vJo4mExP5d9jlYwG1+jM4jQKEK2qfNI+R/OfI4uNulzjwA+ACz1PsFiDzbyZ7e1xYB81IWxG7YU72z1LmySt1YxvmMPrEnzndXADtROqldHtnklde0mtI2vY3CjS0cMJ0c1t3eN3Od8StG36ebSeKb5RqUgFo29DZmetEApww8mZM2Z1vODLW014FVaZ/ucTLl8P2nGJH26b0lH4ZPpU9qKdgthqulrGTTCPIGvByvudRYaWUrLrJkpT2jzEi4w00UXNO1f42q/Pl+srpYlQvjm7itlqZ5WCLLJJI9t362c4kX0XWLOMW9s4zISklwo3Lc/6Ob+ZJ9SLIbvMGlpKQQzBoeHvPNNxZxuNUUFrTm2ixUmoJP2NnXy4L6RcEhouMVc+FnPGwz0JOsY8+n8B/q+w8OFwFksK2+oZgLTtjPqy8w+86fFbLIwEEEAg6EHgQeN1Fu1+67MTJQ2BOpgcdL/2bjw7jp2qeHBPpPo/cr2cyHWHVe3+iS4cQifqySNw62vafkV8VWLQRi8k0TB+s9g+ZXM1bQvicWSxujcP0XtIPx4heFlOsRe5Wec1/EnDaDefSxAiC9Q/oy3DB3uI19iiTaDH56yTlJ3XtfK0aMYDxDR0fPRYtFPXTGHYrW5E7O/YIiymB4BUVbstPE5/W+1mN8T+A7uKlbS6shSbekYwC+g1J4AcSeoBTRu02JNMPKKgfbuHNYf6Jp43/AFz8Fe7Gbv4qO0kh5af1iObH4B1/rHq6FuoCoX5HF9MexpY+Lw/VLuLKqIqheCjTfVSPkjpuTjfJZ8l8jXOtzW8bA2Ulou658ElI4shxxcTmil2arJDZlLOe0xvA/wATgAFJu7zd86nkFRVEcoBzIwb5CdC5x67aADtUlJZSzyZSWuxBXiQg99ygCqiKuWgqWVUQFLKqIgCoQqogKWVbIiAWVLKqICmVLKqICllVEQFLJZVRAUsgCqiAKllVEBSyqiIChCWVUQFA1FVEAREQBERAWWI4XFO3LNEyQdTgDbu6lp+I7qKN5vG6aE9TXBzfc8E/Fb6i7jZKPZnEq4S8kRVJudH6NUbdsY/c5fcG51n6dU8+GNo+JJUpIu/1FnuRfpavY03Ct2lDCbljpj1yuuP8IAb8Ft0ELWANY0NaOAaAAPYF6Io5TlLuyaMIx8UERFydBERAFg9pMVlhdTsgbG588hZ9oXACzHPvzfCs4tU20hc+agax7o3Gd9ntDSW/YycA4EdntQGWwt9XmPlDYGttoY3PJvfpzDha6xdNjNXUh0tJHAIASGOmc/NNY2Lm5fMbpoTe/Ur+HCpmRzB1TJOXsLWh7YxlNiLgsaONxx6l4bAzNdh9Pl/RYGOHS1zea5pHQQQgPagx4S0skwYWPiEgfE7iySMElpI4jt6QQsS3aOsZTNq5YIHQljZHCN7+UawgEkBws4i/C688KOdmKyt1je+QNI4OLIQyQjrGYWv2LDSRTiko2VM/8ymbHHLybA1zA5reTa95J5hPNLhb4oDcsbxp0fIMga2SWoJEeYkMADcznuI1ta2g1N0wvEajlzBVRsByZ2SxZ+TcAbOac3muFxpfUdy+cfpKaYw00uZj3Znwll2uaYwASx44EBw06QrPDKiop6tlJPKKhksb3xyFoEreTLcwkto4HMLGwQHvLjFRNNJFRsiywkNkmmLsvKEXyMazVxAtc30uFcYXi8j2TCWPk5oLhzQSWO5uZjmOIF2n4aqy2GdYVUZ+8ZVTl46bPcXsPcWkW7lk5sSZJ5TE25dCznm3Nu9jiAD1gDUdo60B97O4gailhmcA0yMa8gXsCRwF1hv/AJQ//hr6zIzO3NzLnLzX5OPHgrPY/BpXUVM5tbURgxMIY0QWbpwGaMm3esaB/wDn5emzZNe6U3KA37FKkxQyyAAljHvAPAlrSQD7lgsa2lkhpKeoZEJHSmLNGCb2e3M7J1kWNlk9pJmijqHXGXkZDe+liw21WCrQRTYYDoRLS/sygMvjOOiOjNVDlkBDHNuTYhxA6Owr7x/GDAY44mcrPMSI2XsOaLve91tGtuL961Daj+axVFKdIpS2Wm6geUaZoR3EhwHU49Sz2LEMxWke/Rr4Z42k8OUux1r9ZA/0lAe8OJ1UU0TKqOIsmJa2SDPZjwC4Ne119CAbOvxFulfWIYtO6pNNSsizsY2SR8xdlaHEhga1uricp1uLaKmOV9TDNEWmAwySxxZSx/Kc/ic2fL8F5Yph0NVUPEcskFVA1oMkehyvuWhwOkjdD3daAvMJxKaWOVr4hHPESyxzck85Q5jmutcsN/ZYhYjGMZr4Ay8dI98jxHGxrpcz3Hq04AXJPQAr/ZrFJi6ogqixz6YsvK0Wa9j2lwJH6LhlN+jgvHZ5hqp3VzwcgBjpWkcI78+W3W8gW7GjrQHti+LVDamKngZC4vifITIXgDK5rbDL4ldwVNSyKZ9Q2EFjS5gjLyDZpJzZu4cFhsdpXyYnA2OV8J8nmOdgaTblGaWcCFlpKN8VLOJJ3zkskIc8MBAyHQZABb+KA+NkMf8ALIA9zeTkFhJH6pIDmkX1ykEEFeeHYpUVFK2WFkIkL3gteX5crXObcEa30CwtAPJoaOtb5hhhiqR/Z2HJynwEm/6rj1LMbAfgmeOX9o5AeWz2K1lQ4l0dM2NkskT7OkzfZktJbcW4hI8XrJZahsEVOWQScnz3yBzjka/oBA85euxH3dR/3VV+0KwJbWB2JPo5GAsmJ5IxhznkRRnmuvobcBY6hAZmfak+QTVTY8skOdronnhIx2VzSRxHas7W1JZC+QAEtY59ugkNLrLTcRhhGBzmnc6RskT5C91i9z3HNIX24Ove46LLacYlHkcrrjLyDzfosWG2qAxOM7SyxUMNTHEx8kvJ/Zkm13tzEAjVZwYnH5P5Rf7Pk+Vv+rlzLV6oWocMvxEtH8grct+yOG/9TyVv+mP29+7JzL9aAz+xmNyVcDpJo2xPa8sLWkm1g0636dUXnsb/AM3/AN1N/wCKIDY0REAREQBERAEREAREQBERAEREAVpWYcyV8T3gl0Li9liRZxaWm46dCURAXawVXspA97ngyxmQ3kEUr2NeetzWnj2ixREBkosMibDyDGhkWUsyt0s0ixt7+K8pMGidTeTObeHII8pJ80Cw1437URAeddgMMsTI5A48nbI/O4SNIFg4SDW9veqYVgEUDzI3O+RwymSV7nuy8coJ80dgREB84ls7DNJyt5I5bZTJE9zHOb0B1tHAdF+C98OwaKGJ0UbSGuzFxJJc4u0c5zjqT2oiA98NoWQRMijBDI2hrQSSbDhqeK8qHCIooeQa28fOu1xvcOJLgb8eJREBim7F02jSZnRggiF00hiFuAyE6jsOizFbhzJeTzg/ZvbI2xtZzb29mvBEQHjjeCw1TAyduZocHixIIcOBBGq9cUwyKoZyczczbgjUghw4OaRq0jrCIgMdS7Kwte17nTTOYbs5WV7gwjgQ29r9puV74ps9FO8SEyRyAZeUie5ji3jlJGjh3oiApDs5A2CSANdklvyhzOL3kixLnk3JtorRux0AAAkqgALAComAA6AOdoiIC7xXZ6KokbI8ytexpYHRyPYcriCQcpF+C9KHA44mSMDpXiQZXcpK9+liOaXE5eJ4KiIC5gw6NsIgAvGGcnlOt22y2N+Oi+cHwuOmibDCCGNvYEknU34nVEQH1h2HMhDhGCA975Dck855zO49F+hKLDmROlcwEGZ/KPuSbuytbp1CzRoqIgPOhwaKJsjGN5krnPcwm7bv8+wPAHq4LGDYumsGkzOiHCF00hi7Bkvw7OCIgMvXYbHKGB4No3tkbY2s5mreHR2Lz/4PF5T5Tl+2ycnmubZb34cL9qqiA9KDD2Q5+TBHKPdI65J5zuPHgNOCIi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spTree>
    <p:extLst>
      <p:ext uri="{BB962C8B-B14F-4D97-AF65-F5344CB8AC3E}">
        <p14:creationId xmlns:p14="http://schemas.microsoft.com/office/powerpoint/2010/main" val="208291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983163"/>
            <a:ext cx="24003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a:xfrm>
            <a:off x="1295400" y="274638"/>
            <a:ext cx="6516688" cy="868362"/>
          </a:xfrm>
        </p:spPr>
        <p:txBody>
          <a:bodyPr/>
          <a:lstStyle/>
          <a:p>
            <a:pPr eaLnBrk="1" hangingPunct="1"/>
            <a:r>
              <a:rPr lang="en-US" altLang="en-US">
                <a:latin typeface="Century Gothic" charset="0"/>
              </a:rPr>
              <a:t>Mount your folder - Linux</a:t>
            </a:r>
          </a:p>
        </p:txBody>
      </p:sp>
      <p:sp>
        <p:nvSpPr>
          <p:cNvPr id="3" name="Content Placeholder 2"/>
          <p:cNvSpPr>
            <a:spLocks noGrp="1"/>
          </p:cNvSpPr>
          <p:nvPr>
            <p:ph idx="1"/>
          </p:nvPr>
        </p:nvSpPr>
        <p:spPr>
          <a:xfrm>
            <a:off x="307975" y="1052513"/>
            <a:ext cx="8229600" cy="5545137"/>
          </a:xfrm>
        </p:spPr>
        <p:txBody>
          <a:bodyPr rtlCol="0">
            <a:normAutofit lnSpcReduction="10000"/>
          </a:bodyPr>
          <a:lstStyle/>
          <a:p>
            <a:pPr marL="0" indent="0" eaLnBrk="1" fontAlgn="auto" hangingPunct="1">
              <a:spcAft>
                <a:spcPts val="0"/>
              </a:spcAft>
              <a:buFontTx/>
              <a:buNone/>
              <a:defRPr/>
            </a:pPr>
            <a:r>
              <a:rPr lang="en-GB" dirty="0" smtClean="0"/>
              <a:t>You </a:t>
            </a:r>
            <a:r>
              <a:rPr lang="en-GB" dirty="0"/>
              <a:t>can mount B2DROP with </a:t>
            </a:r>
            <a:r>
              <a:rPr lang="en-GB" dirty="0" smtClean="0"/>
              <a:t>NAUTILUS:</a:t>
            </a:r>
          </a:p>
          <a:p>
            <a:pPr marL="457200" indent="-457200" eaLnBrk="1" fontAlgn="auto" hangingPunct="1">
              <a:spcAft>
                <a:spcPts val="0"/>
              </a:spcAft>
              <a:buFont typeface="+mj-lt"/>
              <a:buAutoNum type="arabicPeriod"/>
              <a:defRPr/>
            </a:pPr>
            <a:r>
              <a:rPr lang="en-GB" dirty="0" smtClean="0"/>
              <a:t>Select </a:t>
            </a:r>
            <a:r>
              <a:rPr lang="en-GB" dirty="0"/>
              <a:t>"Go to File </a:t>
            </a:r>
            <a:r>
              <a:rPr lang="en-GB" dirty="0" smtClean="0">
                <a:sym typeface="Wingdings" panose="05000000000000000000" pitchFamily="2" charset="2"/>
              </a:rPr>
              <a:t></a:t>
            </a:r>
            <a:r>
              <a:rPr lang="en-GB" dirty="0" smtClean="0"/>
              <a:t> </a:t>
            </a:r>
            <a:r>
              <a:rPr lang="en-GB" dirty="0"/>
              <a:t>Connect to server" </a:t>
            </a:r>
            <a:endParaRPr lang="en-GB" dirty="0" smtClean="0"/>
          </a:p>
          <a:p>
            <a:pPr marL="457200" indent="-457200" eaLnBrk="1" fontAlgn="auto" hangingPunct="1">
              <a:spcAft>
                <a:spcPts val="0"/>
              </a:spcAft>
              <a:buFont typeface="+mj-lt"/>
              <a:buAutoNum type="arabicPeriod"/>
              <a:defRPr/>
            </a:pPr>
            <a:r>
              <a:rPr lang="en-GB" dirty="0" smtClean="0"/>
              <a:t>Type </a:t>
            </a:r>
            <a:r>
              <a:rPr lang="en-GB" dirty="0"/>
              <a:t>in: </a:t>
            </a:r>
            <a:r>
              <a:rPr lang="en-GB" dirty="0" smtClean="0">
                <a:hlinkClick r:id="rId3"/>
              </a:rPr>
              <a:t>davs</a:t>
            </a:r>
            <a:r>
              <a:rPr lang="en-GB" dirty="0">
                <a:hlinkClick r:id="rId3"/>
              </a:rPr>
              <a:t>://b2drop.eudat.eu/remote.php/webdav</a:t>
            </a:r>
            <a:r>
              <a:rPr lang="en-GB" dirty="0"/>
              <a:t> </a:t>
            </a:r>
            <a:endParaRPr lang="en-GB" dirty="0" smtClean="0"/>
          </a:p>
          <a:p>
            <a:pPr marL="457200" indent="-457200" eaLnBrk="1" fontAlgn="auto" hangingPunct="1">
              <a:spcAft>
                <a:spcPts val="0"/>
              </a:spcAft>
              <a:buFont typeface="+mj-lt"/>
              <a:buAutoNum type="arabicPeriod"/>
              <a:defRPr/>
            </a:pPr>
            <a:r>
              <a:rPr lang="en-GB" dirty="0" smtClean="0"/>
              <a:t>Login </a:t>
            </a:r>
            <a:r>
              <a:rPr lang="en-GB" dirty="0"/>
              <a:t>with your username (e-mail address) and password. </a:t>
            </a:r>
            <a:endParaRPr lang="en-GB" dirty="0" smtClean="0"/>
          </a:p>
          <a:p>
            <a:pPr marL="0" indent="0" eaLnBrk="1" fontAlgn="auto" hangingPunct="1">
              <a:spcAft>
                <a:spcPts val="0"/>
              </a:spcAft>
              <a:buFontTx/>
              <a:buNone/>
              <a:defRPr/>
            </a:pPr>
            <a:r>
              <a:rPr lang="en-GB" dirty="0" smtClean="0"/>
              <a:t>Mounting </a:t>
            </a:r>
            <a:r>
              <a:rPr lang="en-GB" dirty="0"/>
              <a:t>via </a:t>
            </a:r>
            <a:r>
              <a:rPr lang="en-GB" dirty="0" err="1"/>
              <a:t>davfs</a:t>
            </a:r>
            <a:r>
              <a:rPr lang="en-GB" dirty="0"/>
              <a:t> is also possible, but it requires </a:t>
            </a:r>
            <a:r>
              <a:rPr lang="en-GB" dirty="0" err="1"/>
              <a:t>sudo</a:t>
            </a:r>
            <a:r>
              <a:rPr lang="en-GB" dirty="0"/>
              <a:t> access.</a:t>
            </a:r>
          </a:p>
          <a:p>
            <a:pPr marL="0" indent="0" eaLnBrk="1" fontAlgn="auto" hangingPunct="1">
              <a:spcAft>
                <a:spcPts val="0"/>
              </a:spcAft>
              <a:buFontTx/>
              <a:buNone/>
              <a:defRPr/>
            </a:pPr>
            <a:endParaRPr lang="en-GB" dirty="0" smtClean="0"/>
          </a:p>
          <a:p>
            <a:pPr marL="0" indent="0" eaLnBrk="1" fontAlgn="auto" hangingPunct="1">
              <a:spcAft>
                <a:spcPts val="0"/>
              </a:spcAft>
              <a:buFontTx/>
              <a:buNone/>
              <a:defRPr/>
            </a:pPr>
            <a:endParaRPr lang="en-GB" sz="1800" dirty="0" smtClean="0"/>
          </a:p>
          <a:p>
            <a:pPr marL="0" indent="0" eaLnBrk="1" fontAlgn="auto" hangingPunct="1">
              <a:spcAft>
                <a:spcPts val="0"/>
              </a:spcAft>
              <a:buFontTx/>
              <a:buNone/>
              <a:defRPr/>
            </a:pPr>
            <a:r>
              <a:rPr lang="en-GB" sz="1800" dirty="0" smtClean="0"/>
              <a:t>Login with </a:t>
            </a:r>
            <a:r>
              <a:rPr lang="en-GB" sz="1800" dirty="0"/>
              <a:t>your username (e-mail address) and </a:t>
            </a:r>
            <a:r>
              <a:rPr lang="en-GB" sz="1800" dirty="0" smtClean="0"/>
              <a:t>password</a:t>
            </a:r>
          </a:p>
          <a:p>
            <a:pPr marL="0" indent="0" eaLnBrk="1" fontAlgn="auto" hangingPunct="1">
              <a:spcAft>
                <a:spcPts val="0"/>
              </a:spcAft>
              <a:buFontTx/>
              <a:buNone/>
              <a:defRPr/>
            </a:pPr>
            <a:r>
              <a:rPr lang="en-GB" sz="1800" dirty="0" smtClean="0"/>
              <a:t>To unmount use </a:t>
            </a:r>
            <a:r>
              <a:rPr lang="en-GB" sz="1800" dirty="0"/>
              <a:t>the following command: </a:t>
            </a:r>
            <a:endParaRPr lang="en-GB" sz="1800" dirty="0" smtClean="0"/>
          </a:p>
          <a:p>
            <a:pPr marL="0" indent="0" eaLnBrk="1" fontAlgn="auto" hangingPunct="1">
              <a:spcAft>
                <a:spcPts val="0"/>
              </a:spcAft>
              <a:buFontTx/>
              <a:buNone/>
              <a:defRPr/>
            </a:pPr>
            <a:endParaRPr lang="en-GB" sz="1800" dirty="0" smtClean="0"/>
          </a:p>
          <a:p>
            <a:pPr marL="0" indent="0" eaLnBrk="1" fontAlgn="auto" hangingPunct="1">
              <a:spcAft>
                <a:spcPts val="0"/>
              </a:spcAft>
              <a:buFontTx/>
              <a:buNone/>
              <a:defRPr/>
            </a:pPr>
            <a:r>
              <a:rPr lang="en-GB" sz="1800" i="1" dirty="0" smtClean="0"/>
              <a:t>The </a:t>
            </a:r>
            <a:r>
              <a:rPr lang="en-GB" sz="1800" i="1" dirty="0"/>
              <a:t>instructions </a:t>
            </a:r>
            <a:r>
              <a:rPr lang="en-GB" sz="1800" i="1" dirty="0" smtClean="0"/>
              <a:t>above have </a:t>
            </a:r>
            <a:r>
              <a:rPr lang="en-GB" sz="1800" i="1" dirty="0"/>
              <a:t>been tested on Ubuntu but they should work for every Linux distribution supporting the NAUTILUS or GNOME file system</a:t>
            </a:r>
            <a:r>
              <a:rPr lang="en-GB" sz="1800" i="1" dirty="0" smtClean="0"/>
              <a:t>.</a:t>
            </a:r>
            <a:endParaRPr lang="en-GB" sz="1800" i="1" dirty="0"/>
          </a:p>
        </p:txBody>
      </p:sp>
      <p:sp>
        <p:nvSpPr>
          <p:cNvPr id="53253" name="AutoShape 2" descr="https://owncloud.org/wp-content/themes/owncloudorgnew/assets/img/common/logo_owncloud.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sp>
        <p:nvSpPr>
          <p:cNvPr id="53254" name="AutoShape 5" descr="data:image/jpeg;base64,/9j/4AAQSkZJRgABAQAAAQABAAD/2wCEAAkGBxQTEhUUEhQUFBUWGRYXGBUWFxUfGBcXGBgXFhQYGBcaHCggGRslHxcaITEhJSwrLjEuFx8zODMsNygtLiwBCgoKDg0OGxAQGzQmICYwNywuNCw3LzQtLCwsLzQ0LCwtLCwtLCwsLCwsLywsLCwsLDQsLCwsLCwsLCwsLCwsLP/AABEIAHcBaAMBIgACEQEDEQH/xAAcAAEAAQUBAQAAAAAAAAAAAAAABwEEBQYIAwL/xABLEAABAwIDAwcJBAUKBgMAAAABAAIDBBEFEiEGBzETIkFRYXFyFDI1UoGRobGyIzM0c0Jis8HRFyRDU2OCkpOi4RVEZHTC0hYlJv/EABkBAQADAQEAAAAAAAAAAAAAAAADBAUCAf/EACsRAAICAgAFAwMEAwAAAAAAAAABAgMEERITITEyM1FxImGBFCNCkUHR8P/aAAwDAQACEQMRAD8AnFERAFS6+JpmsBc4hrQLkk2AA4klRPthvQcS6Oh0bwM5Gp/LaeA7T7lJXXKb0iOy2Na3IkvF8bp6Zt55WR34AnnHubxK0rEd7dMzSGKWbtNmNPtNz8FDs8znuL3uc9x4ucSSe8leauRxYrv1M+ebN+PQk2XfDLfm0sYHbI4/JoXpBvif+nSNPhlI+BYVFyKT9PX7EX6q33J82X3gU9ZIImMlZIQSGuaCNBc85pIt32W4KLdyuDWbLVOHnfZx+EavPtNh/dKlJULoxjPUTTolKUE5BERREwREQBERAEREAREQBFZYnisVPGZJ3tjZwu7pPQB1lWuB7S01XfyeUPLdS3UOA67HWy94XrZ5xLet9TLosLje1VLSkNnlDXHUN1LrdZA4BZDD8RjnYJIXtkY7g5p07U4Wls8Uk3rZdIiLw6CIiAIiIAiIgCIiAIiIAiIgCIiAIiIAiIgCIiAL5e6wudB0k9SqVHe97aQwwtpYzz5gS8j9GMaW73HTuBXcIOctI4smoRcmahvG21NW8wwutTsPEf0pH6R/V6h7Vo6ItWEFFaRiTm5y2wiIujgL0p4HPc1jBdzyGtHW5xsB7yvNb7ufwflat0zhzYACPG+4b7gHH3LmcuGLZ3XDjkokv4HhraaCKFvCNobfrPSfabrIKllVY7e+pupaWkFi5sehbVNpC60r2F7R0EX4X9bQm3UFkJpA0FzjZrQST0ADUlc247jr6irfVAlri/NH1sDfu/aAB7bqamrmbIMi/lJHSyLB7H48KylZNoHea8DoePO/j7VnFE009MnjJSW0ERF4ehFjsdxVtLA+d4c5rBchtrnW2l9Fpjd7lKSByNRqQOEfTp667jXKS2kRzthB6kyREVAtf2u2sjoGxulZI8SFwGTLplAJvcjrXMYuT0jqUlFbZpO+6lkPk8gBMTc7Tbg17i2xd3gWB7O1axurppH4hG6O+VgcZCOAYWkWJ7TbRSRgO8CmrZm07YZQXh33gZlsBc3AcVuFNSMjFo2MYONmtAHuCs81whwNFXkxss5kZHPm8OmkZiE/K3u92ZpPAsPm27hp7Fvu5OmkbDO91xE9zOTv0locJHDsPNF/1exSLU0ccgAkjY8DgHtBt3XGi07Gt49NSTvp3QzExkC7BHl4Ai13DTVHbKyHAkeKmNVnMlI3hFgtk9pY6+N0kTXsDX5CH5b3ADr6E6c5Zwqs009MuRkpLaKoo6/lepf6mo90f/utzwHF21UDJ2BzWvuQHWvoba2JC6lXKPVo4hbCb1FmSREXBIEXnPJlaXHgAT7hdR6N79Lb7mo90f8A7ruNcpdkcTsjDyZIyKzwmvE8MczQQ2RocAbXAPXZXi4fQ7T2EVji2KxUzOUnkbG3rJ4nqA4k9gWg4jvfiabQU75R6z3BgPcMrj77LuFcp9kRzthDyZJiKK6bfEL/AGlIQOtkocf8JYPmt72c2lp61pMD7kecw6Pb3t6u1ezqnHujyF0J9IszKItd2u2tioBGZWSP5QuAyZdMoBN8xHrLiMXJ6R3KSits2JFpuze8OCsnbBHHM1zgTd4Zbmi54OJW5L2UXF6YjOM1uIRUK0PEN6dNDLJE6Kcuje5hIEdiWkg2u/hokYSl2R5OyMPJm+osRsxjzK2ETRte1pc5tn2vzTY8CQi8aaemdJpraMuVzZtfi3lVZNLe7S4tZ4G6N9/H2roHaWr5Kknk6WxvI78pt8VzKBormJHuyhnS7RCIqq6ZxRERAF0Ju6wXyWijaRZ8n2r/ABOAsPYLD2KHNg8E8rrI4yLsac8nVlbrY95sPauiwqWXPtE0cGvvNhEVHKkaBo29zHOQpOSaefUEt7mCxefiB/eUGraN42N+VVry03ji+yZ1HKecR3m/uC1dalEOCBjZNnHYyRty2K5KiSAnmytzAfrs/iD/AKQpmXNuxdVyVfTOH9a1vsech+pdIhVMqOp79y7hS3Xr2KoiKsXDWN5Po2o8I+oLn2Dzm+JvzC6C3k+jajwj6gufYPOb4m/MLQxPBmZnea+DqlRfvy+7pfHJ9LVKCi/fl93S+OT6Wqrj+oi5lekzUd1fpKLuk+kqflAO6v0lF3SfSVPy7yvMiwvT/IXO+8f0lU+Jv0NXRC533j+kqnxN+hq9xPN/B5neC+SQ9yP4Ob88/s41Iqjrcj+Dm/PP7ONSKor/AFGT4/pROUz/ABXQe7L0bT9zvqK58P8AFdB7svRtP3O+oq3l+H5KOD5v4NpREWeahb4h91J4H/IrlpvAdy6lxD7qTwP+RXLTeA7lew+zM7P/AInSWxX4Cl/KZ8lf4tiDIIXzSGzGAuPXp0DtPBWGxf4Cm/KZ8lp++zEi2CGAf0r3Od4Y7WHvcD/dVZQ47NfctynwVcX2Iz2kx+WtmMsp6wxl+bG31R+89Kzey272orGCUlsMZ81zwSXDra0dHaVh9kcJFVVwwnzXOu+3qN5zvfa3tXSLIwAAAAALADoA4AK3fby0oxKOPTzW5TIYxrdTURRl8MjZ8ouWBpa4jpyi5BPYtKwbFJKaZk0Js9pv2OHS09hXTxUV7QbrJZqmWWGWJjJHFwaQ64J1dwFuNz7VxVkb2rCS7F4dOskrCq1s0McrPNkaHD2i9v3KN9+nm0nim+Ua3rZDCn0tJHBK5r3MuMzb2tckcVou/TzaTxTfKNRU65q0TZDboe/savum9JR+GT6VPagTdN6Sj8Mn0qe17leZ5hen+Si5p2r/ABtV+fL9ZXS11zTtX+NqvzpfrK7w+7I87xRMG5/0c38yT6kTc/6Ob+ZJ9SKvb5stUenH4Mvt96Oqvy3fuXOa6b2ipOVpZ4+JfG8AduU2+Kg3Y/Yeets/WKH+tcPO8Df0u/grONNRg9lTMrlKa0jX8PoZJ3iOFjpHu4NaPieodp0UkQbqi2kldI7PUlhMbG+Y1w1t+uTw6lImzuztPRx5IGWv5zzq9/a537uCy1lxZlNv6TurDil9fVnKqopk2z3aiokdNSubG92r43eY4+sCPNJ6egrG7N7qXiQPrHtyN15NhJzdjnaWb3KysiHDvZUeLZxa0ZzdDs/yFMZ3iz57EX6IxfIPbcn3dS35fMbQBYaAaABfSzpycpNs1a4KEVFBa3t7jnklHI8Gz3fZx+N19R3C59i2MqEN7uN8tVCFpuynBB7ZHWze4AD3ruiHHPRHkWcEG/8AJoYREWqYpeYLfyiC3HlYrf42rp8LnDYik5Wvpm/2jXHuZzz9K6PCoZb6o08FfS2VREVQvGsbyfRtR4R9QXPsHnN8TfmF0FvJ9G1HhH1Bc+wec3xN+YWhieDMzO818HVKi/fl93S+OT6WqUFGO/Fv2VMeqR497R/BVcf1EXMn0mafur9JRd0n0lT8uft1z7YlB25x/pP8F0CpMvzIsL0/yFzvvH9JVPib9DV0OVztvCeHYjVEeuB7mtB+SYnm/g8zvBfJIu5H8HN+ef2cakVR3uSH8zl/Pd+zjUiKK/1GT4/pROUz/FdB7svRtP3O+ornw/xXQe7L0bT9zvqKt5fh+Sjg+b+DaURFnmoW+IfdSeB/yK5abwHcupcQ+6k8D/kVy03gO5XsPszOz/4nSWxf4Cl/KZ8lG++9384px0ck74v1+QUkbF/gKX8pnyWh78aM/wA2mA0+0jJ7Tlcz5O9yip9b+ya9fsf0YLc63/7Duik/8VOgXPm7PEBDiEJdoH5o7nreOb8QB7V0EEyl9Z5hP9vX3KoqFRptfvJlpaqSCOKJ7WZRdxde5AJGh7VDCDm9Is2WRrW5EmKLN+nm0nim+Ua3LYXHpK2m5eRjWEvc0Bt7WbpfXtutN36ebSeKb5RqWhONqTIciSlQ2v8AupE4J6L+xfWd3W73lbbuoF8Rjv6sn0qeeTHUPcFatv5ctaKVONzI8WzlrO7rd7yvgrqjkx1D3Bc17V/jar86X6yvabuY2tHN+PyknvZMG5/0c38yT6kTc/6Ob+ZJ9SKhb5s06PTj8G7FfMbbaAWA0AHBfatq6o5Nuc+YPOPqj1u4dPZdRkrLlF8teDqNV9IAiIgCKhKsMbxmKlidLM7K0e9x6GtHSSvUt9EeNpLbMZtvtI2ipi+45R12xN63dduocT7FzxI8uJc4kuJJJPEk6kk9ay+1W0MldOZZNANGMB0Y3q7T1lYZadFXBHr3MfIu5kunYIi9aWndI9rI2lz3kNa0cSTwCmK5Im5XCi6eWoI5sbcjT1vfqfcB/qCmNYbZPA20dNHCNSBd7vWedXH93cFmVlXT45tm3RXy4JBEVvVV0cVjLIyMHgXua2/dc6qImMBvJ9G1HhH1Bc/U/nt8TfmFMe83aqmNG+CKVkskmUWjcHWFwSSRoFEmDU5kqIWDi6SNvvcFo4ycYPZl5bUrEkdQLT96ODOqaF2QXfERKAOJyghwHsJW3hCFQjJxaaNKcVKLizlzD6x8MjJYzZ7HBzT0XHX1hTXgm8yjlYOWcYH/AKTXAlt+nK4DUKw2u3XMmc6Wkc2J7rl0bhzCetpHmd2o7loVVu/xBht5OXdrHMIPxv8ABXpOq5dXozYq6h6S2iSce3m0kTDyDuXktzQAQwHoLnHo7AoTqJ3Pc57zmc4lzj1km5PvK2Wk3e4hIbeTlg63uYAPiT8FIOx+7NlO5s1S4TSNsWsA+zYevXVx+ARSqpXR7Eo3XtbWkZvd5g5paKJjxZ7ryPHSC7Wx7QLD2LZ1QBCVQlLie2aUYqKSRyof4qWti9vqOmo4oZXPD2A3AYSOJPFa2d11f6sX+Z/sqfyXV/qxf5n+y0rJVTWmzKqjdW9qJIP8qOH+vL/luXtR7x6GWRkbHSZnuaxt43DVxsNejio4/kur/Vi/zP8AZX2B7t66Kpgke2LKyWN7rP1s1wJsLdigdVOu5YV2RvxJgrvupPA/6SuW28B3LqarbmY9o4lrgO8iwUHN3W19vNi/zP8AZMWcYp7Z7mVylrhRLuxX4Cl/KZ8lTbLAxWUskOgcecwnoe3Vvs6ParjZqjdDSwRPtnZG1rrG4uBrYrJkKs5altFtR3DT9jlmaJ0bi1wcx7TYg6Frh+9S9spvOhfGGVhMcjQByliWP7TbzT1hZrbPYSGt54PJTgW5QC4d1B7envGqjDEN29fGebEJR60bm/JxBV3jruX1dGZ/LtoluPVEkY1vJo4mExP5d9jlYwG1+jM4jQKEK2qfNI+R/OfI4uNulzjwA+ACz1PsFiDzbyZ7e1xYB81IWxG7YU72z1LmySt1YxvmMPrEnzndXADtROqldHtnklde0mtI2vY3CjS0cMJ0c1t3eN3Od8StG36ebSeKb5RqUgFo29DZmetEApww8mZM2Z1vODLW014FVaZ/ucTLl8P2nGJH26b0lH4ZPpU9qKdgthqulrGTTCPIGvByvudRYaWUrLrJkpT2jzEi4w00UXNO1f42q/Pl+srpYlQvjm7itlqZ5WCLLJJI9t362c4kX0XWLOMW9s4zISklwo3Lc/6Ob+ZJ9SLIbvMGlpKQQzBoeHvPNNxZxuNUUFrTm2ixUmoJP2NnXy4L6RcEhouMVc+FnPGwz0JOsY8+n8B/q+w8OFwFksK2+oZgLTtjPqy8w+86fFbLIwEEEAg6EHgQeN1Fu1+67MTJQ2BOpgcdL/2bjw7jp2qeHBPpPo/cr2cyHWHVe3+iS4cQifqySNw62vafkV8VWLQRi8k0TB+s9g+ZXM1bQvicWSxujcP0XtIPx4heFlOsRe5Wec1/EnDaDefSxAiC9Q/oy3DB3uI19iiTaDH56yTlJ3XtfK0aMYDxDR0fPRYtFPXTGHYrW5E7O/YIiymB4BUVbstPE5/W+1mN8T+A7uKlbS6shSbekYwC+g1J4AcSeoBTRu02JNMPKKgfbuHNYf6Jp43/AFz8Fe7Gbv4qO0kh5af1iObH4B1/rHq6FuoCoX5HF9MexpY+Lw/VLuLKqIqheCjTfVSPkjpuTjfJZ8l8jXOtzW8bA2Ulou658ElI4shxxcTmil2arJDZlLOe0xvA/wATgAFJu7zd86nkFRVEcoBzIwb5CdC5x67aADtUlJZSzyZSWuxBXiQg99ygCqiKuWgqWVUQFLKqIgCoQqogKWVbIiAWVLKqICmVLKqICllVEQFLJZVRAUsgCqiAKllVEBSyqiIChCWVUQFA1FVEAREQBERAWWI4XFO3LNEyQdTgDbu6lp+I7qKN5vG6aE9TXBzfc8E/Fb6i7jZKPZnEq4S8kRVJudH6NUbdsY/c5fcG51n6dU8+GNo+JJUpIu/1FnuRfpavY03Ct2lDCbljpj1yuuP8IAb8Ft0ELWANY0NaOAaAAPYF6Io5TlLuyaMIx8UERFydBERAFg9pMVlhdTsgbG588hZ9oXACzHPvzfCs4tU20hc+agax7o3Gd9ntDSW/YycA4EdntQGWwt9XmPlDYGttoY3PJvfpzDha6xdNjNXUh0tJHAIASGOmc/NNY2Lm5fMbpoTe/Ur+HCpmRzB1TJOXsLWh7YxlNiLgsaONxx6l4bAzNdh9Pl/RYGOHS1zea5pHQQQgPagx4S0skwYWPiEgfE7iySMElpI4jt6QQsS3aOsZTNq5YIHQljZHCN7+UawgEkBws4i/C688KOdmKyt1je+QNI4OLIQyQjrGYWv2LDSRTiko2VM/8ymbHHLybA1zA5reTa95J5hPNLhb4oDcsbxp0fIMga2SWoJEeYkMADcznuI1ta2g1N0wvEajlzBVRsByZ2SxZ+TcAbOac3muFxpfUdy+cfpKaYw00uZj3Znwll2uaYwASx44EBw06QrPDKiop6tlJPKKhksb3xyFoEreTLcwkto4HMLGwQHvLjFRNNJFRsiywkNkmmLsvKEXyMazVxAtc30uFcYXi8j2TCWPk5oLhzQSWO5uZjmOIF2n4aqy2GdYVUZ+8ZVTl46bPcXsPcWkW7lk5sSZJ5TE25dCznm3Nu9jiAD1gDUdo60B97O4gailhmcA0yMa8gXsCRwF1hv/AJQ//hr6zIzO3NzLnLzX5OPHgrPY/BpXUVM5tbURgxMIY0QWbpwGaMm3esaB/wDn5emzZNe6U3KA37FKkxQyyAAljHvAPAlrSQD7lgsa2lkhpKeoZEJHSmLNGCb2e3M7J1kWNlk9pJmijqHXGXkZDe+liw21WCrQRTYYDoRLS/sygMvjOOiOjNVDlkBDHNuTYhxA6Owr7x/GDAY44mcrPMSI2XsOaLve91tGtuL961Daj+axVFKdIpS2Wm6geUaZoR3EhwHU49Sz2LEMxWke/Rr4Z42k8OUux1r9ZA/0lAe8OJ1UU0TKqOIsmJa2SDPZjwC4Ne119CAbOvxFulfWIYtO6pNNSsizsY2SR8xdlaHEhga1uricp1uLaKmOV9TDNEWmAwySxxZSx/Kc/ic2fL8F5Yph0NVUPEcskFVA1oMkehyvuWhwOkjdD3daAvMJxKaWOVr4hHPESyxzck85Q5jmutcsN/ZYhYjGMZr4Ay8dI98jxHGxrpcz3Hq04AXJPQAr/ZrFJi6ogqixz6YsvK0Wa9j2lwJH6LhlN+jgvHZ5hqp3VzwcgBjpWkcI78+W3W8gW7GjrQHti+LVDamKngZC4vifITIXgDK5rbDL4ldwVNSyKZ9Q2EFjS5gjLyDZpJzZu4cFhsdpXyYnA2OV8J8nmOdgaTblGaWcCFlpKN8VLOJJ3zkskIc8MBAyHQZABb+KA+NkMf8ALIA9zeTkFhJH6pIDmkX1ykEEFeeHYpUVFK2WFkIkL3gteX5crXObcEa30CwtAPJoaOtb5hhhiqR/Z2HJynwEm/6rj1LMbAfgmeOX9o5AeWz2K1lQ4l0dM2NkskT7OkzfZktJbcW4hI8XrJZahsEVOWQScnz3yBzjka/oBA85euxH3dR/3VV+0KwJbWB2JPo5GAsmJ5IxhznkRRnmuvobcBY6hAZmfak+QTVTY8skOdronnhIx2VzSRxHas7W1JZC+QAEtY59ugkNLrLTcRhhGBzmnc6RskT5C91i9z3HNIX24Ove46LLacYlHkcrrjLyDzfosWG2qAxOM7SyxUMNTHEx8kvJ/Zkm13tzEAjVZwYnH5P5Rf7Pk+Vv+rlzLV6oWocMvxEtH8grct+yOG/9TyVv+mP29+7JzL9aAz+xmNyVcDpJo2xPa8sLWkm1g0636dUXnsb/AM3/AN1N/wCKIDY0REAREQBERAEREAREQBERAEREAVpWYcyV8T3gl0Li9liRZxaWm46dCURAXawVXspA97ngyxmQ3kEUr2NeetzWnj2ixREBkosMibDyDGhkWUsyt0s0ixt7+K8pMGidTeTObeHII8pJ80Cw1437URAeddgMMsTI5A48nbI/O4SNIFg4SDW9veqYVgEUDzI3O+RwymSV7nuy8coJ80dgREB84ls7DNJyt5I5bZTJE9zHOb0B1tHAdF+C98OwaKGJ0UbSGuzFxJJc4u0c5zjqT2oiA98NoWQRMijBDI2hrQSSbDhqeK8qHCIooeQa28fOu1xvcOJLgb8eJREBim7F02jSZnRggiF00hiFuAyE6jsOizFbhzJeTzg/ZvbI2xtZzb29mvBEQHjjeCw1TAyduZocHixIIcOBBGq9cUwyKoZyczczbgjUghw4OaRq0jrCIgMdS7Kwte17nTTOYbs5WV7gwjgQ29r9puV74ps9FO8SEyRyAZeUie5ji3jlJGjh3oiApDs5A2CSANdklvyhzOL3kixLnk3JtorRux0AAAkqgALAComAA6AOdoiIC7xXZ6KokbI8ytexpYHRyPYcriCQcpF+C9KHA44mSMDpXiQZXcpK9+liOaXE5eJ4KiIC5gw6NsIgAvGGcnlOt22y2N+Oi+cHwuOmibDCCGNvYEknU34nVEQH1h2HMhDhGCA975Dck855zO49F+hKLDmROlcwEGZ/KPuSbuytbp1CzRoqIgPOhwaKJsjGN5krnPcwm7bv8+wPAHq4LGDYumsGkzOiHCF00hi7Bkvw7OCIgMvXYbHKGB4No3tkbY2s5mreHR2Lz/4PF5T5Tl+2ycnmubZb34cL9qqiA9KDD2Q5+TBHKPdI65J5zuPHgNOCIi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pic>
        <p:nvPicPr>
          <p:cNvPr id="532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789363"/>
            <a:ext cx="62785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84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295400" y="274638"/>
            <a:ext cx="6516688" cy="868362"/>
          </a:xfrm>
        </p:spPr>
        <p:txBody>
          <a:bodyPr/>
          <a:lstStyle/>
          <a:p>
            <a:pPr eaLnBrk="1" hangingPunct="1"/>
            <a:r>
              <a:rPr lang="en-US" altLang="en-US">
                <a:latin typeface="Century Gothic" charset="0"/>
              </a:rPr>
              <a:t>Mount your folder - Windows</a:t>
            </a:r>
          </a:p>
        </p:txBody>
      </p:sp>
      <p:sp>
        <p:nvSpPr>
          <p:cNvPr id="3" name="Content Placeholder 2"/>
          <p:cNvSpPr>
            <a:spLocks noGrp="1"/>
          </p:cNvSpPr>
          <p:nvPr>
            <p:ph idx="1"/>
          </p:nvPr>
        </p:nvSpPr>
        <p:spPr>
          <a:xfrm>
            <a:off x="303213" y="1381125"/>
            <a:ext cx="8229600" cy="5143500"/>
          </a:xfrm>
        </p:spPr>
        <p:txBody>
          <a:bodyPr rtlCol="0"/>
          <a:lstStyle/>
          <a:p>
            <a:pPr marL="0" indent="0" eaLnBrk="1" fontAlgn="auto" hangingPunct="1">
              <a:spcAft>
                <a:spcPts val="0"/>
              </a:spcAft>
              <a:buFontTx/>
              <a:buNone/>
              <a:defRPr/>
            </a:pPr>
            <a:r>
              <a:rPr lang="en-GB" dirty="0" smtClean="0"/>
              <a:t>Map B2DROP </a:t>
            </a:r>
            <a:r>
              <a:rPr lang="en-GB" dirty="0"/>
              <a:t>as network </a:t>
            </a:r>
            <a:r>
              <a:rPr lang="en-GB" dirty="0" smtClean="0"/>
              <a:t>drive:</a:t>
            </a:r>
          </a:p>
          <a:p>
            <a:pPr marL="457200" indent="-457200" eaLnBrk="1" fontAlgn="auto" hangingPunct="1">
              <a:spcAft>
                <a:spcPts val="0"/>
              </a:spcAft>
              <a:buFont typeface="+mj-lt"/>
              <a:buAutoNum type="arabicPeriod"/>
              <a:defRPr/>
            </a:pPr>
            <a:r>
              <a:rPr lang="en-GB" dirty="0" smtClean="0"/>
              <a:t>Enter </a:t>
            </a:r>
            <a:r>
              <a:rPr lang="en-GB" dirty="0" smtClean="0">
                <a:hlinkClick r:id="rId2"/>
              </a:rPr>
              <a:t>https</a:t>
            </a:r>
            <a:r>
              <a:rPr lang="en-GB" dirty="0">
                <a:hlinkClick r:id="rId2"/>
              </a:rPr>
              <a:t>://b2drop.eudat.eu/remote.php/webdav</a:t>
            </a:r>
            <a:r>
              <a:rPr lang="en-GB" dirty="0" smtClean="0">
                <a:hlinkClick r:id="rId2"/>
              </a:rPr>
              <a:t>/</a:t>
            </a:r>
            <a:r>
              <a:rPr lang="en-GB" dirty="0" smtClean="0"/>
              <a:t> </a:t>
            </a:r>
            <a:r>
              <a:rPr lang="en-GB" dirty="0"/>
              <a:t>as a </a:t>
            </a:r>
            <a:r>
              <a:rPr lang="en-GB" dirty="0" smtClean="0"/>
              <a:t>folder</a:t>
            </a:r>
          </a:p>
          <a:p>
            <a:pPr marL="457200" indent="-457200" eaLnBrk="1" fontAlgn="auto" hangingPunct="1">
              <a:spcAft>
                <a:spcPts val="0"/>
              </a:spcAft>
              <a:buFont typeface="+mj-lt"/>
              <a:buAutoNum type="arabicPeriod"/>
              <a:defRPr/>
            </a:pPr>
            <a:r>
              <a:rPr lang="en-GB" dirty="0" smtClean="0"/>
              <a:t>Login </a:t>
            </a:r>
            <a:r>
              <a:rPr lang="en-GB" dirty="0"/>
              <a:t>with your username (e-mail address) and password</a:t>
            </a:r>
            <a:r>
              <a:rPr lang="en-GB" dirty="0" smtClean="0"/>
              <a:t>.</a:t>
            </a:r>
          </a:p>
          <a:p>
            <a:pPr marL="0" indent="0" eaLnBrk="1" fontAlgn="auto" hangingPunct="1">
              <a:spcAft>
                <a:spcPts val="0"/>
              </a:spcAft>
              <a:buFontTx/>
              <a:buNone/>
              <a:defRPr/>
            </a:pPr>
            <a:r>
              <a:rPr lang="en-GB" dirty="0"/>
              <a:t/>
            </a:r>
            <a:br>
              <a:rPr lang="en-GB" dirty="0"/>
            </a:br>
            <a:r>
              <a:rPr lang="en-GB" i="1" dirty="0"/>
              <a:t>Note that you may need to set your computer to allow Basic Authentication; please follow the </a:t>
            </a:r>
            <a:r>
              <a:rPr lang="en-GB" i="1" dirty="0">
                <a:hlinkClick r:id="rId3"/>
              </a:rPr>
              <a:t>Microsoft instructions</a:t>
            </a:r>
            <a:r>
              <a:rPr lang="en-GB" i="1" dirty="0"/>
              <a:t> for this. Because B2DROP is available under https, Option "1 - Basic authentication enabled for Secure Sockets Layer (SSL) shares only" should suffice for Windows Vista and later.</a:t>
            </a:r>
          </a:p>
        </p:txBody>
      </p:sp>
      <p:sp>
        <p:nvSpPr>
          <p:cNvPr id="54276" name="AutoShape 2" descr="https://owncloud.org/wp-content/themes/owncloudorgnew/assets/img/common/logo_owncloud.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sp>
        <p:nvSpPr>
          <p:cNvPr id="54277" name="AutoShape 5" descr="data:image/jpeg;base64,/9j/4AAQSkZJRgABAQAAAQABAAD/2wCEAAkGBxQTEhUUEhQUFBUWGRYXGBUWFxUfGBcXGBgXFhQYGBcaHCggGRslHxcaITEhJSwrLjEuFx8zODMsNygtLiwBCgoKDg0OGxAQGzQmICYwNywuNCw3LzQtLCwsLzQ0LCwtLCwtLCwsLCwsLywsLCwsLDQsLCwsLCwsLCwsLCwsLP/AABEIAHcBaAMBIgACEQEDEQH/xAAcAAEAAQUBAQAAAAAAAAAAAAAABwEEBQYIAwL/xABLEAABAwIDAwcJBAUKBgMAAAABAAIDBBEFEiEGBzETIkFRYXFyFDI1UoGRobGyIzM0c0Jis8HRFyRDU2OCkpOi4RVEZHTC0hYlJv/EABkBAQADAQEAAAAAAAAAAAAAAAADBAUCAf/EACsRAAICAgAFAwMEAwAAAAAAAAABAgMEERITITEyM1FxImGBFCNCkUHR8P/aAAwDAQACEQMRAD8AnFERAFS6+JpmsBc4hrQLkk2AA4klRPthvQcS6Oh0bwM5Gp/LaeA7T7lJXXKb0iOy2Na3IkvF8bp6Zt55WR34AnnHubxK0rEd7dMzSGKWbtNmNPtNz8FDs8znuL3uc9x4ucSSe8leauRxYrv1M+ebN+PQk2XfDLfm0sYHbI4/JoXpBvif+nSNPhlI+BYVFyKT9PX7EX6q33J82X3gU9ZIImMlZIQSGuaCNBc85pIt32W4KLdyuDWbLVOHnfZx+EavPtNh/dKlJULoxjPUTTolKUE5BERREwREQBERAEREAREQBFZYnisVPGZJ3tjZwu7pPQB1lWuB7S01XfyeUPLdS3UOA67HWy94XrZ5xLet9TLosLje1VLSkNnlDXHUN1LrdZA4BZDD8RjnYJIXtkY7g5p07U4Wls8Uk3rZdIiLw6CIiAIiIAiIgCIiAIiIAiIgCIiAIiIAiIgCIiAL5e6wudB0k9SqVHe97aQwwtpYzz5gS8j9GMaW73HTuBXcIOctI4smoRcmahvG21NW8wwutTsPEf0pH6R/V6h7Vo6ItWEFFaRiTm5y2wiIujgL0p4HPc1jBdzyGtHW5xsB7yvNb7ufwflat0zhzYACPG+4b7gHH3LmcuGLZ3XDjkokv4HhraaCKFvCNobfrPSfabrIKllVY7e+pupaWkFi5sehbVNpC60r2F7R0EX4X9bQm3UFkJpA0FzjZrQST0ADUlc247jr6irfVAlri/NH1sDfu/aAB7bqamrmbIMi/lJHSyLB7H48KylZNoHea8DoePO/j7VnFE009MnjJSW0ERF4ehFjsdxVtLA+d4c5rBchtrnW2l9Fpjd7lKSByNRqQOEfTp667jXKS2kRzthB6kyREVAtf2u2sjoGxulZI8SFwGTLplAJvcjrXMYuT0jqUlFbZpO+6lkPk8gBMTc7Tbg17i2xd3gWB7O1axurppH4hG6O+VgcZCOAYWkWJ7TbRSRgO8CmrZm07YZQXh33gZlsBc3AcVuFNSMjFo2MYONmtAHuCs81whwNFXkxss5kZHPm8OmkZiE/K3u92ZpPAsPm27hp7Fvu5OmkbDO91xE9zOTv0locJHDsPNF/1exSLU0ccgAkjY8DgHtBt3XGi07Gt49NSTvp3QzExkC7BHl4Ai13DTVHbKyHAkeKmNVnMlI3hFgtk9pY6+N0kTXsDX5CH5b3ADr6E6c5Zwqs009MuRkpLaKoo6/lepf6mo90f/utzwHF21UDJ2BzWvuQHWvoba2JC6lXKPVo4hbCb1FmSREXBIEXnPJlaXHgAT7hdR6N79Lb7mo90f8A7ruNcpdkcTsjDyZIyKzwmvE8MczQQ2RocAbXAPXZXi4fQ7T2EVji2KxUzOUnkbG3rJ4nqA4k9gWg4jvfiabQU75R6z3BgPcMrj77LuFcp9kRzthDyZJiKK6bfEL/AGlIQOtkocf8JYPmt72c2lp61pMD7kecw6Pb3t6u1ezqnHujyF0J9IszKItd2u2tioBGZWSP5QuAyZdMoBN8xHrLiMXJ6R3KSits2JFpuze8OCsnbBHHM1zgTd4Zbmi54OJW5L2UXF6YjOM1uIRUK0PEN6dNDLJE6Kcuje5hIEdiWkg2u/hokYSl2R5OyMPJm+osRsxjzK2ETRte1pc5tn2vzTY8CQi8aaemdJpraMuVzZtfi3lVZNLe7S4tZ4G6N9/H2roHaWr5Kknk6WxvI78pt8VzKBormJHuyhnS7RCIqq6ZxRERAF0Ju6wXyWijaRZ8n2r/ABOAsPYLD2KHNg8E8rrI4yLsac8nVlbrY95sPauiwqWXPtE0cGvvNhEVHKkaBo29zHOQpOSaefUEt7mCxefiB/eUGraN42N+VVry03ji+yZ1HKecR3m/uC1dalEOCBjZNnHYyRty2K5KiSAnmytzAfrs/iD/AKQpmXNuxdVyVfTOH9a1vsech+pdIhVMqOp79y7hS3Xr2KoiKsXDWN5Po2o8I+oLn2Dzm+JvzC6C3k+jajwj6gufYPOb4m/MLQxPBmZnea+DqlRfvy+7pfHJ9LVKCi/fl93S+OT6Wqrj+oi5lekzUd1fpKLuk+kqflAO6v0lF3SfSVPy7yvMiwvT/IXO+8f0lU+Jv0NXRC533j+kqnxN+hq9xPN/B5neC+SQ9yP4Ob88/s41Iqjrcj+Dm/PP7ONSKor/AFGT4/pROUz/ABXQe7L0bT9zvqK58P8AFdB7svRtP3O+oq3l+H5KOD5v4NpREWeahb4h91J4H/IrlpvAdy6lxD7qTwP+RXLTeA7lew+zM7P/AInSWxX4Cl/KZ8lf4tiDIIXzSGzGAuPXp0DtPBWGxf4Cm/KZ8lp++zEi2CGAf0r3Od4Y7WHvcD/dVZQ47NfctynwVcX2Iz2kx+WtmMsp6wxl+bG31R+89Kzey272orGCUlsMZ81zwSXDra0dHaVh9kcJFVVwwnzXOu+3qN5zvfa3tXSLIwAAAAALADoA4AK3fby0oxKOPTzW5TIYxrdTURRl8MjZ8ouWBpa4jpyi5BPYtKwbFJKaZk0Js9pv2OHS09hXTxUV7QbrJZqmWWGWJjJHFwaQ64J1dwFuNz7VxVkb2rCS7F4dOskrCq1s0McrPNkaHD2i9v3KN9+nm0nim+Ua3rZDCn0tJHBK5r3MuMzb2tckcVou/TzaTxTfKNRU65q0TZDboe/savum9JR+GT6VPagTdN6Sj8Mn0qe17leZ5hen+Si5p2r/ABtV+fL9ZXS11zTtX+NqvzpfrK7w+7I87xRMG5/0c38yT6kTc/6Ob+ZJ9SKvb5stUenH4Mvt96Oqvy3fuXOa6b2ipOVpZ4+JfG8AduU2+Kg3Y/Yeets/WKH+tcPO8Df0u/grONNRg9lTMrlKa0jX8PoZJ3iOFjpHu4NaPieodp0UkQbqi2kldI7PUlhMbG+Y1w1t+uTw6lImzuztPRx5IGWv5zzq9/a537uCy1lxZlNv6TurDil9fVnKqopk2z3aiokdNSubG92r43eY4+sCPNJ6egrG7N7qXiQPrHtyN15NhJzdjnaWb3KysiHDvZUeLZxa0ZzdDs/yFMZ3iz57EX6IxfIPbcn3dS35fMbQBYaAaABfSzpycpNs1a4KEVFBa3t7jnklHI8Gz3fZx+N19R3C59i2MqEN7uN8tVCFpuynBB7ZHWze4AD3ruiHHPRHkWcEG/8AJoYREWqYpeYLfyiC3HlYrf42rp8LnDYik5Wvpm/2jXHuZzz9K6PCoZb6o08FfS2VREVQvGsbyfRtR4R9QXPsHnN8TfmF0FvJ9G1HhH1Bc+wec3xN+YWhieDMzO818HVKi/fl93S+OT6WqUFGO/Fv2VMeqR497R/BVcf1EXMn0mafur9JRd0n0lT8uft1z7YlB25x/pP8F0CpMvzIsL0/yFzvvH9JVPib9DV0OVztvCeHYjVEeuB7mtB+SYnm/g8zvBfJIu5H8HN+ef2cakVR3uSH8zl/Pd+zjUiKK/1GT4/pROUz/FdB7svRtP3O+ornw/xXQe7L0bT9zvqKt5fh+Sjg+b+DaURFnmoW+IfdSeB/yK5abwHcupcQ+6k8D/kVy03gO5XsPszOz/4nSWxf4Cl/KZ8lG++9384px0ck74v1+QUkbF/gKX8pnyWh78aM/wA2mA0+0jJ7Tlcz5O9yip9b+ya9fsf0YLc63/7Duik/8VOgXPm7PEBDiEJdoH5o7nreOb8QB7V0EEyl9Z5hP9vX3KoqFRptfvJlpaqSCOKJ7WZRdxde5AJGh7VDCDm9Is2WRrW5EmKLN+nm0nim+Ua3LYXHpK2m5eRjWEvc0Bt7WbpfXtutN36ebSeKb5RqWhONqTIciSlQ2v8AupE4J6L+xfWd3W73lbbuoF8Rjv6sn0qeeTHUPcFatv5ctaKVONzI8WzlrO7rd7yvgrqjkx1D3Bc17V/jar86X6yvabuY2tHN+PyknvZMG5/0c38yT6kTc/6Ob+ZJ9SKhb5s06PTj8G7FfMbbaAWA0AHBfatq6o5Nuc+YPOPqj1u4dPZdRkrLlF8teDqNV9IAiIgCKhKsMbxmKlidLM7K0e9x6GtHSSvUt9EeNpLbMZtvtI2ipi+45R12xN63dduocT7FzxI8uJc4kuJJJPEk6kk9ay+1W0MldOZZNANGMB0Y3q7T1lYZadFXBHr3MfIu5kunYIi9aWndI9rI2lz3kNa0cSTwCmK5Im5XCi6eWoI5sbcjT1vfqfcB/qCmNYbZPA20dNHCNSBd7vWedXH93cFmVlXT45tm3RXy4JBEVvVV0cVjLIyMHgXua2/dc6qImMBvJ9G1HhH1Bc/U/nt8TfmFMe83aqmNG+CKVkskmUWjcHWFwSSRoFEmDU5kqIWDi6SNvvcFo4ycYPZl5bUrEkdQLT96ODOqaF2QXfERKAOJyghwHsJW3hCFQjJxaaNKcVKLizlzD6x8MjJYzZ7HBzT0XHX1hTXgm8yjlYOWcYH/AKTXAlt+nK4DUKw2u3XMmc6Wkc2J7rl0bhzCetpHmd2o7loVVu/xBht5OXdrHMIPxv8ABXpOq5dXozYq6h6S2iSce3m0kTDyDuXktzQAQwHoLnHo7AoTqJ3Pc57zmc4lzj1km5PvK2Wk3e4hIbeTlg63uYAPiT8FIOx+7NlO5s1S4TSNsWsA+zYevXVx+ARSqpXR7Eo3XtbWkZvd5g5paKJjxZ7ryPHSC7Wx7QLD2LZ1QBCVQlLie2aUYqKSRyof4qWti9vqOmo4oZXPD2A3AYSOJPFa2d11f6sX+Z/sqfyXV/qxf5n+y0rJVTWmzKqjdW9qJIP8qOH+vL/luXtR7x6GWRkbHSZnuaxt43DVxsNejio4/kur/Vi/zP8AZX2B7t66Kpgke2LKyWN7rP1s1wJsLdigdVOu5YV2RvxJgrvupPA/6SuW28B3LqarbmY9o4lrgO8iwUHN3W19vNi/zP8AZMWcYp7Z7mVylrhRLuxX4Cl/KZ8lTbLAxWUskOgcecwnoe3Vvs6ParjZqjdDSwRPtnZG1rrG4uBrYrJkKs5altFtR3DT9jlmaJ0bi1wcx7TYg6Frh+9S9spvOhfGGVhMcjQByliWP7TbzT1hZrbPYSGt54PJTgW5QC4d1B7envGqjDEN29fGebEJR60bm/JxBV3jruX1dGZ/LtoluPVEkY1vJo4mExP5d9jlYwG1+jM4jQKEK2qfNI+R/OfI4uNulzjwA+ACz1PsFiDzbyZ7e1xYB81IWxG7YU72z1LmySt1YxvmMPrEnzndXADtROqldHtnklde0mtI2vY3CjS0cMJ0c1t3eN3Od8StG36ebSeKb5RqUgFo29DZmetEApww8mZM2Z1vODLW014FVaZ/ucTLl8P2nGJH26b0lH4ZPpU9qKdgthqulrGTTCPIGvByvudRYaWUrLrJkpT2jzEi4w00UXNO1f42q/Pl+srpYlQvjm7itlqZ5WCLLJJI9t362c4kX0XWLOMW9s4zISklwo3Lc/6Ob+ZJ9SLIbvMGlpKQQzBoeHvPNNxZxuNUUFrTm2ixUmoJP2NnXy4L6RcEhouMVc+FnPGwz0JOsY8+n8B/q+w8OFwFksK2+oZgLTtjPqy8w+86fFbLIwEEEAg6EHgQeN1Fu1+67MTJQ2BOpgcdL/2bjw7jp2qeHBPpPo/cr2cyHWHVe3+iS4cQifqySNw62vafkV8VWLQRi8k0TB+s9g+ZXM1bQvicWSxujcP0XtIPx4heFlOsRe5Wec1/EnDaDefSxAiC9Q/oy3DB3uI19iiTaDH56yTlJ3XtfK0aMYDxDR0fPRYtFPXTGHYrW5E7O/YIiymB4BUVbstPE5/W+1mN8T+A7uKlbS6shSbekYwC+g1J4AcSeoBTRu02JNMPKKgfbuHNYf6Jp43/AFz8Fe7Gbv4qO0kh5af1iObH4B1/rHq6FuoCoX5HF9MexpY+Lw/VLuLKqIqheCjTfVSPkjpuTjfJZ8l8jXOtzW8bA2Ulou658ElI4shxxcTmil2arJDZlLOe0xvA/wATgAFJu7zd86nkFRVEcoBzIwb5CdC5x67aADtUlJZSzyZSWuxBXiQg99ygCqiKuWgqWVUQFLKqIgCoQqogKWVbIiAWVLKqICmVLKqICllVEQFLJZVRAUsgCqiAKllVEBSyqiIChCWVUQFA1FVEAREQBERAWWI4XFO3LNEyQdTgDbu6lp+I7qKN5vG6aE9TXBzfc8E/Fb6i7jZKPZnEq4S8kRVJudH6NUbdsY/c5fcG51n6dU8+GNo+JJUpIu/1FnuRfpavY03Ct2lDCbljpj1yuuP8IAb8Ft0ELWANY0NaOAaAAPYF6Io5TlLuyaMIx8UERFydBERAFg9pMVlhdTsgbG588hZ9oXACzHPvzfCs4tU20hc+agax7o3Gd9ntDSW/YycA4EdntQGWwt9XmPlDYGttoY3PJvfpzDha6xdNjNXUh0tJHAIASGOmc/NNY2Lm5fMbpoTe/Ur+HCpmRzB1TJOXsLWh7YxlNiLgsaONxx6l4bAzNdh9Pl/RYGOHS1zea5pHQQQgPagx4S0skwYWPiEgfE7iySMElpI4jt6QQsS3aOsZTNq5YIHQljZHCN7+UawgEkBws4i/C688KOdmKyt1je+QNI4OLIQyQjrGYWv2LDSRTiko2VM/8ymbHHLybA1zA5reTa95J5hPNLhb4oDcsbxp0fIMga2SWoJEeYkMADcznuI1ta2g1N0wvEajlzBVRsByZ2SxZ+TcAbOac3muFxpfUdy+cfpKaYw00uZj3Znwll2uaYwASx44EBw06QrPDKiop6tlJPKKhksb3xyFoEreTLcwkto4HMLGwQHvLjFRNNJFRsiywkNkmmLsvKEXyMazVxAtc30uFcYXi8j2TCWPk5oLhzQSWO5uZjmOIF2n4aqy2GdYVUZ+8ZVTl46bPcXsPcWkW7lk5sSZJ5TE25dCznm3Nu9jiAD1gDUdo60B97O4gailhmcA0yMa8gXsCRwF1hv/AJQ//hr6zIzO3NzLnLzX5OPHgrPY/BpXUVM5tbURgxMIY0QWbpwGaMm3esaB/wDn5emzZNe6U3KA37FKkxQyyAAljHvAPAlrSQD7lgsa2lkhpKeoZEJHSmLNGCb2e3M7J1kWNlk9pJmijqHXGXkZDe+liw21WCrQRTYYDoRLS/sygMvjOOiOjNVDlkBDHNuTYhxA6Owr7x/GDAY44mcrPMSI2XsOaLve91tGtuL961Daj+axVFKdIpS2Wm6geUaZoR3EhwHU49Sz2LEMxWke/Rr4Z42k8OUux1r9ZA/0lAe8OJ1UU0TKqOIsmJa2SDPZjwC4Ne119CAbOvxFulfWIYtO6pNNSsizsY2SR8xdlaHEhga1uricp1uLaKmOV9TDNEWmAwySxxZSx/Kc/ic2fL8F5Yph0NVUPEcskFVA1oMkehyvuWhwOkjdD3daAvMJxKaWOVr4hHPESyxzck85Q5jmutcsN/ZYhYjGMZr4Ay8dI98jxHGxrpcz3Hq04AXJPQAr/ZrFJi6ogqixz6YsvK0Wa9j2lwJH6LhlN+jgvHZ5hqp3VzwcgBjpWkcI78+W3W8gW7GjrQHti+LVDamKngZC4vifITIXgDK5rbDL4ldwVNSyKZ9Q2EFjS5gjLyDZpJzZu4cFhsdpXyYnA2OV8J8nmOdgaTblGaWcCFlpKN8VLOJJ3zkskIc8MBAyHQZABb+KA+NkMf8ALIA9zeTkFhJH6pIDmkX1ykEEFeeHYpUVFK2WFkIkL3gteX5crXObcEa30CwtAPJoaOtb5hhhiqR/Z2HJynwEm/6rj1LMbAfgmeOX9o5AeWz2K1lQ4l0dM2NkskT7OkzfZktJbcW4hI8XrJZahsEVOWQScnz3yBzjka/oBA85euxH3dR/3VV+0KwJbWB2JPo5GAsmJ5IxhznkRRnmuvobcBY6hAZmfak+QTVTY8skOdronnhIx2VzSRxHas7W1JZC+QAEtY59ugkNLrLTcRhhGBzmnc6RskT5C91i9z3HNIX24Ove46LLacYlHkcrrjLyDzfosWG2qAxOM7SyxUMNTHEx8kvJ/Zkm13tzEAjVZwYnH5P5Rf7Pk+Vv+rlzLV6oWocMvxEtH8grct+yOG/9TyVv+mP29+7JzL9aAz+xmNyVcDpJo2xPa8sLWkm1g0636dUXnsb/AM3/AN1N/wCKIDY0REAREQBERAEREAREQBERAEREAVpWYcyV8T3gl0Li9liRZxaWm46dCURAXawVXspA97ngyxmQ3kEUr2NeetzWnj2ixREBkosMibDyDGhkWUsyt0s0ixt7+K8pMGidTeTObeHII8pJ80Cw1437URAeddgMMsTI5A48nbI/O4SNIFg4SDW9veqYVgEUDzI3O+RwymSV7nuy8coJ80dgREB84ls7DNJyt5I5bZTJE9zHOb0B1tHAdF+C98OwaKGJ0UbSGuzFxJJc4u0c5zjqT2oiA98NoWQRMijBDI2hrQSSbDhqeK8qHCIooeQa28fOu1xvcOJLgb8eJREBim7F02jSZnRggiF00hiFuAyE6jsOizFbhzJeTzg/ZvbI2xtZzb29mvBEQHjjeCw1TAyduZocHixIIcOBBGq9cUwyKoZyczczbgjUghw4OaRq0jrCIgMdS7Kwte17nTTOYbs5WV7gwjgQ29r9puV74ps9FO8SEyRyAZeUie5ji3jlJGjh3oiApDs5A2CSANdklvyhzOL3kixLnk3JtorRux0AAAkqgALAComAA6AOdoiIC7xXZ6KokbI8ytexpYHRyPYcriCQcpF+C9KHA44mSMDpXiQZXcpK9+liOaXE5eJ4KiIC5gw6NsIgAvGGcnlOt22y2N+Oi+cHwuOmibDCCGNvYEknU34nVEQH1h2HMhDhGCA975Dck855zO49F+hKLDmROlcwEGZ/KPuSbuytbp1CzRoqIgPOhwaKJsjGN5krnPcwm7bv8+wPAHq4LGDYumsGkzOiHCF00hi7Bkvw7OCIgMvXYbHKGB4No3tkbY2s5mreHR2Lz/4PF5T5Tl+2ycnmubZb34cL9qqiA9KDD2Q5+TBHKPdI65J5zuPHgNOCIi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GB" altLang="en-US">
              <a:latin typeface="Calibri" charset="0"/>
            </a:endParaRPr>
          </a:p>
        </p:txBody>
      </p:sp>
    </p:spTree>
    <p:extLst>
      <p:ext uri="{BB962C8B-B14F-4D97-AF65-F5344CB8AC3E}">
        <p14:creationId xmlns:p14="http://schemas.microsoft.com/office/powerpoint/2010/main" val="1948071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a:t>
            </a:r>
            <a:endParaRPr lang="en-GB" dirty="0"/>
          </a:p>
        </p:txBody>
      </p:sp>
      <p:sp>
        <p:nvSpPr>
          <p:cNvPr id="3" name="Content Placeholder 2"/>
          <p:cNvSpPr>
            <a:spLocks noGrp="1"/>
          </p:cNvSpPr>
          <p:nvPr>
            <p:ph idx="1"/>
          </p:nvPr>
        </p:nvSpPr>
        <p:spPr/>
        <p:txBody>
          <a:bodyPr>
            <a:normAutofit fontScale="92500" lnSpcReduction="10000"/>
          </a:bodyPr>
          <a:lstStyle/>
          <a:p>
            <a:r>
              <a:rPr lang="en-GB" dirty="0"/>
              <a:t>w</a:t>
            </a:r>
            <a:r>
              <a:rPr lang="en-GB" dirty="0" smtClean="0"/>
              <a:t>ays of using</a:t>
            </a:r>
            <a:r>
              <a:rPr lang="en-GB" i="1" dirty="0" smtClean="0"/>
              <a:t> </a:t>
            </a:r>
            <a:r>
              <a:rPr lang="en-GB" dirty="0" smtClean="0"/>
              <a:t>B</a:t>
            </a:r>
            <a:r>
              <a:rPr lang="en-GB" i="1" dirty="0" smtClean="0"/>
              <a:t>2</a:t>
            </a:r>
            <a:r>
              <a:rPr lang="en-GB" dirty="0" smtClean="0"/>
              <a:t>DROP:</a:t>
            </a:r>
          </a:p>
          <a:p>
            <a:pPr lvl="1"/>
            <a:r>
              <a:rPr lang="en-GB" dirty="0" smtClean="0"/>
              <a:t>copying + pasting files into the </a:t>
            </a:r>
            <a:r>
              <a:rPr lang="en-GB" dirty="0" err="1" smtClean="0"/>
              <a:t>ownCloud</a:t>
            </a:r>
            <a:r>
              <a:rPr lang="en-GB" dirty="0" smtClean="0"/>
              <a:t> folder</a:t>
            </a:r>
          </a:p>
          <a:p>
            <a:pPr lvl="1"/>
            <a:r>
              <a:rPr lang="en-GB" dirty="0" smtClean="0"/>
              <a:t>selecting + </a:t>
            </a:r>
            <a:r>
              <a:rPr lang="en-GB" dirty="0"/>
              <a:t>dragging </a:t>
            </a:r>
            <a:r>
              <a:rPr lang="en-GB" dirty="0" smtClean="0"/>
              <a:t>files into the folder. NOTE: the files will be removed from the original location if you drag + drop them.</a:t>
            </a:r>
          </a:p>
          <a:p>
            <a:r>
              <a:rPr lang="en-GB" dirty="0"/>
              <a:t>s</a:t>
            </a:r>
            <a:r>
              <a:rPr lang="en-GB" dirty="0" smtClean="0"/>
              <a:t>haring files:</a:t>
            </a:r>
          </a:p>
          <a:p>
            <a:pPr lvl="1"/>
            <a:r>
              <a:rPr lang="en-GB" dirty="0"/>
              <a:t>c</a:t>
            </a:r>
            <a:r>
              <a:rPr lang="en-GB" dirty="0" smtClean="0"/>
              <a:t>lick ‘Share’ behind the file name</a:t>
            </a:r>
          </a:p>
          <a:p>
            <a:pPr lvl="1"/>
            <a:r>
              <a:rPr lang="en-GB" dirty="0"/>
              <a:t>e</a:t>
            </a:r>
            <a:r>
              <a:rPr lang="en-GB" dirty="0" smtClean="0"/>
              <a:t>nter the first name of a B</a:t>
            </a:r>
            <a:r>
              <a:rPr lang="en-GB" i="1" dirty="0" smtClean="0"/>
              <a:t>2</a:t>
            </a:r>
            <a:r>
              <a:rPr lang="en-GB" dirty="0" smtClean="0"/>
              <a:t>DROP user</a:t>
            </a:r>
          </a:p>
          <a:p>
            <a:pPr lvl="1"/>
            <a:r>
              <a:rPr lang="en-GB" dirty="0"/>
              <a:t>s</a:t>
            </a:r>
            <a:r>
              <a:rPr lang="en-GB" dirty="0" smtClean="0"/>
              <a:t>elect the right person</a:t>
            </a:r>
          </a:p>
          <a:p>
            <a:pPr lvl="1"/>
            <a:r>
              <a:rPr lang="en-GB" dirty="0"/>
              <a:t>t</a:t>
            </a:r>
            <a:r>
              <a:rPr lang="en-GB" dirty="0" smtClean="0"/>
              <a:t>he item has been shared. You can define settings, such as allowing to share,</a:t>
            </a:r>
          </a:p>
          <a:p>
            <a:pPr marL="457200" lvl="1" indent="0">
              <a:buNone/>
            </a:pPr>
            <a:r>
              <a:rPr lang="en-GB" dirty="0"/>
              <a:t> </a:t>
            </a:r>
            <a:r>
              <a:rPr lang="en-GB" dirty="0" smtClean="0"/>
              <a:t>  create, edit etc.</a:t>
            </a:r>
          </a:p>
          <a:p>
            <a:pPr lvl="1"/>
            <a:endParaRPr lang="en-GB" dirty="0" smtClean="0"/>
          </a:p>
        </p:txBody>
      </p:sp>
      <p:pic>
        <p:nvPicPr>
          <p:cNvPr id="4" name="Picture 3" descr="Screen Shot 2015-12-07 at 13.58.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3789040"/>
            <a:ext cx="2209304" cy="492986"/>
          </a:xfrm>
          <a:prstGeom prst="rect">
            <a:avLst/>
          </a:prstGeom>
        </p:spPr>
      </p:pic>
      <p:pic>
        <p:nvPicPr>
          <p:cNvPr id="5" name="Picture 4" descr="Screen Shot 2015-12-07 at 14.00.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013176"/>
            <a:ext cx="3257364" cy="1600109"/>
          </a:xfrm>
          <a:prstGeom prst="rect">
            <a:avLst/>
          </a:prstGeom>
        </p:spPr>
      </p:pic>
    </p:spTree>
    <p:extLst>
      <p:ext uri="{BB962C8B-B14F-4D97-AF65-F5344CB8AC3E}">
        <p14:creationId xmlns:p14="http://schemas.microsoft.com/office/powerpoint/2010/main" val="340286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Unshare</a:t>
            </a:r>
            <a:endParaRPr lang="en-US" dirty="0"/>
          </a:p>
        </p:txBody>
      </p:sp>
      <p:sp>
        <p:nvSpPr>
          <p:cNvPr id="3" name="Content Placeholder 2"/>
          <p:cNvSpPr>
            <a:spLocks noGrp="1"/>
          </p:cNvSpPr>
          <p:nvPr>
            <p:ph idx="1"/>
          </p:nvPr>
        </p:nvSpPr>
        <p:spPr/>
        <p:txBody>
          <a:bodyPr/>
          <a:lstStyle/>
          <a:p>
            <a:r>
              <a:rPr lang="en-GB" dirty="0" err="1">
                <a:solidFill>
                  <a:srgbClr val="000000"/>
                </a:solidFill>
              </a:rPr>
              <a:t>u</a:t>
            </a:r>
            <a:r>
              <a:rPr lang="en-GB" dirty="0" err="1" smtClean="0">
                <a:solidFill>
                  <a:srgbClr val="000000"/>
                </a:solidFill>
              </a:rPr>
              <a:t>nshare</a:t>
            </a:r>
            <a:r>
              <a:rPr lang="en-GB" dirty="0" smtClean="0">
                <a:solidFill>
                  <a:srgbClr val="000000"/>
                </a:solidFill>
              </a:rPr>
              <a:t> items:</a:t>
            </a:r>
          </a:p>
          <a:p>
            <a:pPr lvl="1"/>
            <a:r>
              <a:rPr lang="en-GB" dirty="0">
                <a:solidFill>
                  <a:srgbClr val="000000"/>
                </a:solidFill>
              </a:rPr>
              <a:t>c</a:t>
            </a:r>
            <a:r>
              <a:rPr lang="en-GB" dirty="0" smtClean="0">
                <a:solidFill>
                  <a:srgbClr val="000000"/>
                </a:solidFill>
              </a:rPr>
              <a:t>lick ‘Shared’ behind file name</a:t>
            </a:r>
          </a:p>
          <a:p>
            <a:pPr lvl="1"/>
            <a:r>
              <a:rPr lang="en-GB" dirty="0">
                <a:solidFill>
                  <a:srgbClr val="000000"/>
                </a:solidFill>
              </a:rPr>
              <a:t>c</a:t>
            </a:r>
            <a:r>
              <a:rPr lang="en-GB" dirty="0" smtClean="0">
                <a:solidFill>
                  <a:srgbClr val="000000"/>
                </a:solidFill>
              </a:rPr>
              <a:t>lick on the trashcan behind user you would like to </a:t>
            </a:r>
            <a:r>
              <a:rPr lang="en-GB" dirty="0" err="1" smtClean="0">
                <a:solidFill>
                  <a:srgbClr val="000000"/>
                </a:solidFill>
              </a:rPr>
              <a:t>unshare</a:t>
            </a:r>
            <a:r>
              <a:rPr lang="en-GB" dirty="0" smtClean="0">
                <a:solidFill>
                  <a:srgbClr val="000000"/>
                </a:solidFill>
              </a:rPr>
              <a:t> files with</a:t>
            </a:r>
          </a:p>
          <a:p>
            <a:pPr lvl="1"/>
            <a:r>
              <a:rPr lang="en-GB" dirty="0">
                <a:solidFill>
                  <a:srgbClr val="000000"/>
                </a:solidFill>
              </a:rPr>
              <a:t>t</a:t>
            </a:r>
            <a:r>
              <a:rPr lang="en-GB" dirty="0" smtClean="0">
                <a:solidFill>
                  <a:srgbClr val="000000"/>
                </a:solidFill>
              </a:rPr>
              <a:t>he name will disappear, item will be unshared.</a:t>
            </a:r>
          </a:p>
          <a:p>
            <a:r>
              <a:rPr lang="en-GB" dirty="0">
                <a:solidFill>
                  <a:srgbClr val="000000"/>
                </a:solidFill>
              </a:rPr>
              <a:t>p</a:t>
            </a:r>
            <a:r>
              <a:rPr lang="en-GB" dirty="0" smtClean="0">
                <a:solidFill>
                  <a:srgbClr val="000000"/>
                </a:solidFill>
              </a:rPr>
              <a:t>rotecting link by password</a:t>
            </a:r>
          </a:p>
          <a:p>
            <a:r>
              <a:rPr lang="en-GB" dirty="0">
                <a:solidFill>
                  <a:srgbClr val="000000"/>
                </a:solidFill>
              </a:rPr>
              <a:t>y</a:t>
            </a:r>
            <a:r>
              <a:rPr lang="en-GB" dirty="0" smtClean="0">
                <a:solidFill>
                  <a:srgbClr val="000000"/>
                </a:solidFill>
              </a:rPr>
              <a:t>ou </a:t>
            </a:r>
            <a:r>
              <a:rPr lang="en-GB" dirty="0">
                <a:solidFill>
                  <a:srgbClr val="000000"/>
                </a:solidFill>
              </a:rPr>
              <a:t>can treat the </a:t>
            </a:r>
            <a:r>
              <a:rPr lang="en-GB" dirty="0" err="1" smtClean="0">
                <a:solidFill>
                  <a:srgbClr val="000000"/>
                </a:solidFill>
              </a:rPr>
              <a:t>ownCloud</a:t>
            </a:r>
            <a:endParaRPr lang="en-GB" dirty="0" smtClean="0">
              <a:solidFill>
                <a:srgbClr val="000000"/>
              </a:solidFill>
            </a:endParaRPr>
          </a:p>
          <a:p>
            <a:pPr marL="0" indent="0">
              <a:buNone/>
            </a:pPr>
            <a:r>
              <a:rPr lang="en-GB" dirty="0" smtClean="0">
                <a:solidFill>
                  <a:srgbClr val="000000"/>
                </a:solidFill>
              </a:rPr>
              <a:t>     as </a:t>
            </a:r>
            <a:r>
              <a:rPr lang="en-GB" dirty="0">
                <a:solidFill>
                  <a:srgbClr val="000000"/>
                </a:solidFill>
              </a:rPr>
              <a:t>any other file system</a:t>
            </a:r>
            <a:r>
              <a:rPr lang="en-GB" dirty="0" smtClean="0">
                <a:solidFill>
                  <a:srgbClr val="000000"/>
                </a:solidFill>
              </a:rPr>
              <a:t>.</a:t>
            </a:r>
          </a:p>
          <a:p>
            <a:endParaRPr lang="en-GB" dirty="0">
              <a:solidFill>
                <a:srgbClr val="77933C"/>
              </a:solidFill>
            </a:endParaRPr>
          </a:p>
          <a:p>
            <a:endParaRPr lang="en-US" dirty="0"/>
          </a:p>
        </p:txBody>
      </p:sp>
      <p:pic>
        <p:nvPicPr>
          <p:cNvPr id="5" name="Picture 4" descr="Screen Shot 2015-12-07 at 14.24.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501008"/>
            <a:ext cx="3223438" cy="2044824"/>
          </a:xfrm>
          <a:prstGeom prst="rect">
            <a:avLst/>
          </a:prstGeom>
        </p:spPr>
      </p:pic>
    </p:spTree>
    <p:extLst>
      <p:ext uri="{BB962C8B-B14F-4D97-AF65-F5344CB8AC3E}">
        <p14:creationId xmlns:p14="http://schemas.microsoft.com/office/powerpoint/2010/main" val="147303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Versioning</a:t>
            </a:r>
            <a:endParaRPr lang="en-US" dirty="0"/>
          </a:p>
        </p:txBody>
      </p:sp>
      <p:sp>
        <p:nvSpPr>
          <p:cNvPr id="3" name="Content Placeholder 2"/>
          <p:cNvSpPr>
            <a:spLocks noGrp="1"/>
          </p:cNvSpPr>
          <p:nvPr>
            <p:ph idx="1"/>
          </p:nvPr>
        </p:nvSpPr>
        <p:spPr>
          <a:xfrm>
            <a:off x="467544" y="1412776"/>
            <a:ext cx="5760640" cy="4525963"/>
          </a:xfrm>
        </p:spPr>
        <p:txBody>
          <a:bodyPr>
            <a:normAutofit fontScale="92500" lnSpcReduction="20000"/>
          </a:bodyPr>
          <a:lstStyle/>
          <a:p>
            <a:r>
              <a:rPr lang="en-US" dirty="0"/>
              <a:t>i</a:t>
            </a:r>
            <a:r>
              <a:rPr lang="en-US" dirty="0" smtClean="0"/>
              <a:t>f you upload a file with exact the same file name as an existing file, B</a:t>
            </a:r>
            <a:r>
              <a:rPr lang="en-US" i="1" dirty="0" smtClean="0"/>
              <a:t>2</a:t>
            </a:r>
            <a:r>
              <a:rPr lang="en-US" dirty="0" smtClean="0"/>
              <a:t>DROP will detect this and ask you what you’d like to do: keep one or keep both files:</a:t>
            </a:r>
            <a:endParaRPr lang="en-US" dirty="0"/>
          </a:p>
          <a:p>
            <a:pPr marL="0" indent="0">
              <a:buNone/>
            </a:pPr>
            <a:endParaRPr lang="en-US" dirty="0" smtClean="0"/>
          </a:p>
          <a:p>
            <a:pPr lvl="1"/>
            <a:r>
              <a:rPr lang="en-US" dirty="0"/>
              <a:t>k</a:t>
            </a:r>
            <a:r>
              <a:rPr lang="en-US" dirty="0" smtClean="0"/>
              <a:t>eep one, and only that file will be kept</a:t>
            </a:r>
          </a:p>
          <a:p>
            <a:pPr lvl="1"/>
            <a:r>
              <a:rPr lang="en-US" dirty="0"/>
              <a:t>k</a:t>
            </a:r>
            <a:r>
              <a:rPr lang="en-US" dirty="0" smtClean="0"/>
              <a:t>eep both, a number will be added to the file name of the newest file. </a:t>
            </a:r>
          </a:p>
          <a:p>
            <a:pPr lvl="1"/>
            <a:r>
              <a:rPr lang="en-US" dirty="0"/>
              <a:t>i</a:t>
            </a:r>
            <a:r>
              <a:rPr lang="en-US" dirty="0" smtClean="0"/>
              <a:t>f you want a different way of </a:t>
            </a:r>
          </a:p>
          <a:p>
            <a:pPr marL="457200" lvl="1" indent="0">
              <a:buNone/>
            </a:pPr>
            <a:r>
              <a:rPr lang="en-US" dirty="0" smtClean="0"/>
              <a:t>   versioning, add the version</a:t>
            </a:r>
          </a:p>
          <a:p>
            <a:pPr marL="457200" lvl="1" indent="0">
              <a:buNone/>
            </a:pPr>
            <a:r>
              <a:rPr lang="en-US" dirty="0"/>
              <a:t> </a:t>
            </a:r>
            <a:r>
              <a:rPr lang="en-US" dirty="0" smtClean="0"/>
              <a:t>  number to the file name manually. </a:t>
            </a:r>
          </a:p>
          <a:p>
            <a:pPr marL="457200" lvl="1" indent="0">
              <a:buNone/>
            </a:pPr>
            <a:endParaRPr lang="en-US" dirty="0" smtClean="0"/>
          </a:p>
        </p:txBody>
      </p:sp>
      <p:pic>
        <p:nvPicPr>
          <p:cNvPr id="4" name="Picture 3" descr="Screen Shot 2015-12-07 at 14.51.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00808"/>
            <a:ext cx="2348087" cy="1296144"/>
          </a:xfrm>
          <a:prstGeom prst="rect">
            <a:avLst/>
          </a:prstGeom>
        </p:spPr>
      </p:pic>
      <p:pic>
        <p:nvPicPr>
          <p:cNvPr id="5" name="Picture 4" descr="Screen Shot 2015-12-07 at 14.53.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3645024"/>
            <a:ext cx="2304256" cy="1708097"/>
          </a:xfrm>
          <a:prstGeom prst="rect">
            <a:avLst/>
          </a:prstGeom>
        </p:spPr>
      </p:pic>
    </p:spTree>
    <p:extLst>
      <p:ext uri="{BB962C8B-B14F-4D97-AF65-F5344CB8AC3E}">
        <p14:creationId xmlns:p14="http://schemas.microsoft.com/office/powerpoint/2010/main" val="1512443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files</a:t>
            </a:r>
            <a:endParaRPr lang="en-US" dirty="0"/>
          </a:p>
        </p:txBody>
      </p:sp>
      <p:sp>
        <p:nvSpPr>
          <p:cNvPr id="3" name="Content Placeholder 2"/>
          <p:cNvSpPr>
            <a:spLocks noGrp="1"/>
          </p:cNvSpPr>
          <p:nvPr>
            <p:ph idx="1"/>
          </p:nvPr>
        </p:nvSpPr>
        <p:spPr>
          <a:xfrm>
            <a:off x="467544" y="1628800"/>
            <a:ext cx="8003232" cy="3137520"/>
          </a:xfrm>
        </p:spPr>
        <p:txBody>
          <a:bodyPr>
            <a:normAutofit/>
          </a:bodyPr>
          <a:lstStyle/>
          <a:p>
            <a:r>
              <a:rPr lang="en-US" dirty="0"/>
              <a:t>t</a:t>
            </a:r>
            <a:r>
              <a:rPr lang="en-US" dirty="0" smtClean="0"/>
              <a:t>o delete a file, you can click on the trashcan which appears when browsing over the file name.</a:t>
            </a:r>
          </a:p>
          <a:p>
            <a:r>
              <a:rPr lang="en-US" dirty="0"/>
              <a:t>p</a:t>
            </a:r>
            <a:r>
              <a:rPr lang="en-US" dirty="0" smtClean="0"/>
              <a:t>lease note that the file will be deleted immediately.</a:t>
            </a:r>
          </a:p>
          <a:p>
            <a:r>
              <a:rPr lang="en-US" dirty="0"/>
              <a:t>y</a:t>
            </a:r>
            <a:r>
              <a:rPr lang="en-US" dirty="0" smtClean="0"/>
              <a:t>ou can retrieve deleted files via the folder ‘Deleted files’ at the left side, and choose ‘Restore’.</a:t>
            </a:r>
          </a:p>
        </p:txBody>
      </p:sp>
      <p:pic>
        <p:nvPicPr>
          <p:cNvPr id="5" name="Picture 4" descr="Screen Shot 2015-12-07 at 16.0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581128"/>
            <a:ext cx="6371479" cy="2049264"/>
          </a:xfrm>
          <a:prstGeom prst="rect">
            <a:avLst/>
          </a:prstGeom>
        </p:spPr>
      </p:pic>
    </p:spTree>
    <p:extLst>
      <p:ext uri="{BB962C8B-B14F-4D97-AF65-F5344CB8AC3E}">
        <p14:creationId xmlns:p14="http://schemas.microsoft.com/office/powerpoint/2010/main" val="404235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Introduction</a:t>
            </a:r>
            <a:endParaRPr lang="en-GB" dirty="0"/>
          </a:p>
        </p:txBody>
      </p:sp>
      <p:sp>
        <p:nvSpPr>
          <p:cNvPr id="5" name="Content Placeholder 4"/>
          <p:cNvSpPr>
            <a:spLocks noGrp="1"/>
          </p:cNvSpPr>
          <p:nvPr>
            <p:ph idx="1"/>
          </p:nvPr>
        </p:nvSpPr>
        <p:spPr/>
        <p:txBody>
          <a:bodyPr>
            <a:normAutofit fontScale="77500" lnSpcReduction="20000"/>
          </a:bodyPr>
          <a:lstStyle/>
          <a:p>
            <a:r>
              <a:rPr lang="en-GB" dirty="0" smtClean="0"/>
              <a:t>B</a:t>
            </a:r>
            <a:r>
              <a:rPr lang="en-GB" i="1" dirty="0" smtClean="0"/>
              <a:t>2</a:t>
            </a:r>
            <a:r>
              <a:rPr lang="en-GB" dirty="0" smtClean="0"/>
              <a:t>DROP - For whom?</a:t>
            </a:r>
          </a:p>
          <a:p>
            <a:pPr marL="0" indent="0">
              <a:buNone/>
            </a:pPr>
            <a:r>
              <a:rPr lang="en-GB" b="1" i="1" dirty="0" smtClean="0">
                <a:latin typeface="Century Gothic" charset="0"/>
                <a:cs typeface="ＭＳ Ｐゴシック" charset="0"/>
              </a:rPr>
              <a:t>	Researchers</a:t>
            </a:r>
            <a:r>
              <a:rPr lang="en-GB" i="1" dirty="0" smtClean="0">
                <a:latin typeface="Century Gothic" charset="0"/>
                <a:cs typeface="ＭＳ Ｐゴシック" charset="0"/>
              </a:rPr>
              <a:t> </a:t>
            </a:r>
            <a:r>
              <a:rPr lang="en-GB" i="1" dirty="0">
                <a:latin typeface="Century Gothic" charset="0"/>
                <a:cs typeface="ＭＳ Ｐゴシック" charset="0"/>
              </a:rPr>
              <a:t>(including </a:t>
            </a:r>
            <a:r>
              <a:rPr lang="en-GB" b="1" i="1" dirty="0">
                <a:latin typeface="Century Gothic" charset="0"/>
                <a:cs typeface="ＭＳ Ｐゴシック" charset="0"/>
              </a:rPr>
              <a:t>citizen scientists</a:t>
            </a:r>
            <a:r>
              <a:rPr lang="en-GB" i="1" dirty="0">
                <a:latin typeface="Century Gothic" charset="0"/>
                <a:cs typeface="ＭＳ Ｐゴシック" charset="0"/>
              </a:rPr>
              <a:t>) who want to </a:t>
            </a:r>
            <a:r>
              <a:rPr lang="en-GB" b="1" i="1" dirty="0">
                <a:latin typeface="Century Gothic" charset="0"/>
                <a:cs typeface="ＭＳ Ｐゴシック" charset="0"/>
              </a:rPr>
              <a:t>share </a:t>
            </a:r>
            <a:r>
              <a:rPr lang="en-GB" b="1" i="1" dirty="0" smtClean="0">
                <a:latin typeface="Century Gothic" charset="0"/>
                <a:cs typeface="ＭＳ Ｐゴシック" charset="0"/>
              </a:rPr>
              <a:t>	their </a:t>
            </a:r>
            <a:r>
              <a:rPr lang="en-GB" b="1" i="1" dirty="0">
                <a:latin typeface="Century Gothic" charset="0"/>
                <a:cs typeface="ＭＳ Ｐゴシック" charset="0"/>
              </a:rPr>
              <a:t>research </a:t>
            </a:r>
            <a:r>
              <a:rPr lang="en-GB" i="1" dirty="0">
                <a:latin typeface="Century Gothic" charset="0"/>
                <a:cs typeface="ＭＳ Ｐゴシック" charset="0"/>
              </a:rPr>
              <a:t>with a small set of collaborators prior to </a:t>
            </a:r>
            <a:r>
              <a:rPr lang="en-GB" i="1" dirty="0" smtClean="0">
                <a:latin typeface="Century Gothic" charset="0"/>
                <a:cs typeface="ＭＳ Ｐゴシック" charset="0"/>
              </a:rPr>
              <a:t>	making </a:t>
            </a:r>
            <a:r>
              <a:rPr lang="en-GB" i="1" dirty="0">
                <a:latin typeface="Century Gothic" charset="0"/>
                <a:cs typeface="ＭＳ Ｐゴシック" charset="0"/>
              </a:rPr>
              <a:t>it available to a wider audience.</a:t>
            </a:r>
          </a:p>
          <a:p>
            <a:endParaRPr lang="en-GB" dirty="0" smtClean="0"/>
          </a:p>
          <a:p>
            <a:r>
              <a:rPr lang="en-GB" dirty="0"/>
              <a:t>B</a:t>
            </a:r>
            <a:r>
              <a:rPr lang="en-GB" i="1" dirty="0"/>
              <a:t>2</a:t>
            </a:r>
            <a:r>
              <a:rPr lang="en-GB" dirty="0"/>
              <a:t>DROP - What </a:t>
            </a:r>
            <a:r>
              <a:rPr lang="en-GB" dirty="0" smtClean="0"/>
              <a:t>can you do with it?</a:t>
            </a:r>
          </a:p>
          <a:p>
            <a:pPr marL="857250" lvl="1" indent="-457200">
              <a:buFont typeface="Arial" panose="020B0604020202020204" pitchFamily="34" charset="0"/>
              <a:buChar char="•"/>
            </a:pPr>
            <a:r>
              <a:rPr lang="en-GB" i="1" dirty="0">
                <a:latin typeface="Century Gothic" charset="0"/>
                <a:cs typeface="ＭＳ Ｐゴシック" charset="0"/>
              </a:rPr>
              <a:t>a service to </a:t>
            </a:r>
            <a:r>
              <a:rPr lang="en-GB" b="1" i="1" dirty="0">
                <a:latin typeface="Century Gothic" charset="0"/>
                <a:cs typeface="ＭＳ Ｐゴシック" charset="0"/>
              </a:rPr>
              <a:t>store and exchange data</a:t>
            </a:r>
          </a:p>
          <a:p>
            <a:pPr marL="857250" lvl="1" indent="-457200">
              <a:buFont typeface="Arial" panose="020B0604020202020204" pitchFamily="34" charset="0"/>
              <a:buChar char="•"/>
            </a:pPr>
            <a:r>
              <a:rPr lang="en-GB" b="1" i="1" dirty="0">
                <a:latin typeface="Century Gothic" charset="0"/>
                <a:cs typeface="ＭＳ Ｐゴシック" charset="0"/>
              </a:rPr>
              <a:t>synchronization</a:t>
            </a:r>
            <a:r>
              <a:rPr lang="en-GB" i="1" dirty="0">
                <a:latin typeface="Century Gothic" charset="0"/>
                <a:cs typeface="ＭＳ Ｐゴシック" charset="0"/>
              </a:rPr>
              <a:t> of multiple versions </a:t>
            </a:r>
            <a:r>
              <a:rPr lang="en-GB" b="1" i="1" dirty="0">
                <a:latin typeface="Century Gothic" charset="0"/>
                <a:cs typeface="ＭＳ Ｐゴシック" charset="0"/>
              </a:rPr>
              <a:t>of your data</a:t>
            </a:r>
          </a:p>
          <a:p>
            <a:pPr marL="857250" lvl="1" indent="-457200">
              <a:buFont typeface="Arial" panose="020B0604020202020204" pitchFamily="34" charset="0"/>
              <a:buChar char="•"/>
            </a:pPr>
            <a:r>
              <a:rPr lang="en-GB" b="1" i="1" dirty="0">
                <a:latin typeface="Century Gothic" charset="0"/>
                <a:cs typeface="ＭＳ Ｐゴシック" charset="0"/>
              </a:rPr>
              <a:t>automated desktop synchronization </a:t>
            </a:r>
            <a:r>
              <a:rPr lang="en-GB" i="1" dirty="0">
                <a:latin typeface="Century Gothic" charset="0"/>
                <a:cs typeface="ＭＳ Ｐゴシック" charset="0"/>
              </a:rPr>
              <a:t>on many platforms</a:t>
            </a:r>
          </a:p>
          <a:p>
            <a:pPr marL="0" indent="0">
              <a:buNone/>
            </a:pPr>
            <a:endParaRPr lang="en-GB" dirty="0" smtClean="0"/>
          </a:p>
          <a:p>
            <a:r>
              <a:rPr lang="en-GB" dirty="0"/>
              <a:t>B</a:t>
            </a:r>
            <a:r>
              <a:rPr lang="en-GB" i="1" dirty="0"/>
              <a:t>2</a:t>
            </a:r>
            <a:r>
              <a:rPr lang="en-GB" dirty="0"/>
              <a:t>DROP - Why </a:t>
            </a:r>
            <a:r>
              <a:rPr lang="en-GB" dirty="0" smtClean="0"/>
              <a:t>should you use it?</a:t>
            </a:r>
          </a:p>
          <a:p>
            <a:pPr marL="857250" lvl="1" indent="-457200">
              <a:buFont typeface="Arial" panose="020B0604020202020204" pitchFamily="34" charset="0"/>
              <a:buChar char="•"/>
            </a:pPr>
            <a:r>
              <a:rPr lang="en-GB" b="1" i="1" dirty="0">
                <a:latin typeface="Century Gothic" charset="0"/>
                <a:cs typeface="ＭＳ Ｐゴシック" charset="0"/>
              </a:rPr>
              <a:t>free</a:t>
            </a:r>
            <a:r>
              <a:rPr lang="en-GB" i="1" dirty="0">
                <a:latin typeface="Century Gothic" charset="0"/>
                <a:cs typeface="ＭＳ Ｐゴシック" charset="0"/>
              </a:rPr>
              <a:t> </a:t>
            </a:r>
            <a:r>
              <a:rPr lang="en-GB" b="1" i="1" dirty="0">
                <a:latin typeface="Century Gothic" charset="0"/>
                <a:cs typeface="ＭＳ Ｐゴシック" charset="0"/>
              </a:rPr>
              <a:t>storage</a:t>
            </a:r>
            <a:r>
              <a:rPr lang="en-GB" i="1" dirty="0">
                <a:latin typeface="Century Gothic" charset="0"/>
                <a:cs typeface="ＭＳ Ｐゴシック" charset="0"/>
              </a:rPr>
              <a:t> up to </a:t>
            </a:r>
            <a:r>
              <a:rPr lang="en-GB" b="1" i="1" dirty="0">
                <a:latin typeface="Century Gothic" charset="0"/>
                <a:cs typeface="ＭＳ Ｐゴシック" charset="0"/>
              </a:rPr>
              <a:t>20 GB</a:t>
            </a:r>
          </a:p>
          <a:p>
            <a:pPr marL="857250" lvl="1" indent="-457200">
              <a:buFont typeface="Arial" panose="020B0604020202020204" pitchFamily="34" charset="0"/>
              <a:buChar char="•"/>
            </a:pPr>
            <a:r>
              <a:rPr lang="en-GB" b="1" i="1" dirty="0">
                <a:latin typeface="Century Gothic" charset="0"/>
                <a:cs typeface="ＭＳ Ｐゴシック" charset="0"/>
              </a:rPr>
              <a:t>simple</a:t>
            </a:r>
            <a:r>
              <a:rPr lang="en-GB" i="1" dirty="0">
                <a:latin typeface="Century Gothic" charset="0"/>
                <a:cs typeface="ＭＳ Ｐゴシック" charset="0"/>
              </a:rPr>
              <a:t> to use </a:t>
            </a:r>
            <a:r>
              <a:rPr lang="en-GB" b="1" i="1" dirty="0">
                <a:latin typeface="Century Gothic" charset="0"/>
                <a:cs typeface="ＭＳ Ｐゴシック" charset="0"/>
              </a:rPr>
              <a:t>interface</a:t>
            </a:r>
          </a:p>
          <a:p>
            <a:pPr marL="857250" lvl="1" indent="-457200">
              <a:buFont typeface="Arial" panose="020B0604020202020204" pitchFamily="34" charset="0"/>
              <a:buChar char="•"/>
            </a:pPr>
            <a:r>
              <a:rPr lang="en-GB" b="1" i="1" dirty="0">
                <a:latin typeface="Century Gothic" charset="0"/>
                <a:cs typeface="ＭＳ Ｐゴシック" charset="0"/>
              </a:rPr>
              <a:t>trusted storage</a:t>
            </a:r>
            <a:r>
              <a:rPr lang="en-GB" i="1" dirty="0">
                <a:latin typeface="Century Gothic" charset="0"/>
                <a:cs typeface="ＭＳ Ｐゴシック" charset="0"/>
              </a:rPr>
              <a:t>: data stays in Europe (currently hosted at </a:t>
            </a:r>
            <a:r>
              <a:rPr lang="en-GB" i="1" dirty="0" err="1">
                <a:latin typeface="Century Gothic" charset="0"/>
                <a:cs typeface="ＭＳ Ｐゴシック" charset="0"/>
              </a:rPr>
              <a:t>Juelich</a:t>
            </a:r>
            <a:r>
              <a:rPr lang="en-GB" i="1" dirty="0">
                <a:latin typeface="Century Gothic" charset="0"/>
                <a:cs typeface="ＭＳ Ｐゴシック" charset="0"/>
              </a:rPr>
              <a:t>, Germany)</a:t>
            </a:r>
          </a:p>
          <a:p>
            <a:pPr marL="857250" lvl="1" indent="-457200">
              <a:buFont typeface="Arial" panose="020B0604020202020204" pitchFamily="34" charset="0"/>
              <a:buChar char="•"/>
            </a:pPr>
            <a:r>
              <a:rPr lang="en-GB" b="1" i="1" dirty="0">
                <a:latin typeface="Century Gothic" charset="0"/>
                <a:cs typeface="ＭＳ Ｐゴシック" charset="0"/>
              </a:rPr>
              <a:t>share data </a:t>
            </a:r>
            <a:r>
              <a:rPr lang="en-GB" i="1" dirty="0">
                <a:latin typeface="Century Gothic" charset="0"/>
                <a:cs typeface="ＭＳ Ｐゴシック" charset="0"/>
              </a:rPr>
              <a:t>across national boundaries</a:t>
            </a:r>
          </a:p>
          <a:p>
            <a:pPr marL="0" indent="0">
              <a:buNone/>
            </a:pPr>
            <a:endParaRPr lang="en-GB" dirty="0"/>
          </a:p>
        </p:txBody>
      </p:sp>
    </p:spTree>
    <p:extLst>
      <p:ext uri="{BB962C8B-B14F-4D97-AF65-F5344CB8AC3E}">
        <p14:creationId xmlns:p14="http://schemas.microsoft.com/office/powerpoint/2010/main" val="2854861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a:t>
            </a:r>
            <a:endParaRPr lang="en-GB" dirty="0"/>
          </a:p>
        </p:txBody>
      </p:sp>
      <p:sp>
        <p:nvSpPr>
          <p:cNvPr id="3" name="Content Placeholder 2"/>
          <p:cNvSpPr>
            <a:spLocks noGrp="1"/>
          </p:cNvSpPr>
          <p:nvPr>
            <p:ph idx="1"/>
          </p:nvPr>
        </p:nvSpPr>
        <p:spPr/>
        <p:txBody>
          <a:bodyPr>
            <a:normAutofit lnSpcReduction="10000"/>
          </a:bodyPr>
          <a:lstStyle/>
          <a:p>
            <a:r>
              <a:rPr lang="en-GB" dirty="0">
                <a:solidFill>
                  <a:srgbClr val="000000"/>
                </a:solidFill>
              </a:rPr>
              <a:t>y</a:t>
            </a:r>
            <a:r>
              <a:rPr lang="en-GB" dirty="0" smtClean="0">
                <a:solidFill>
                  <a:srgbClr val="000000"/>
                </a:solidFill>
              </a:rPr>
              <a:t>our privacy is important to us. Only you and those you share your files with can see your data. In urgent matters an administrator could access your files through the backend system</a:t>
            </a:r>
          </a:p>
          <a:p>
            <a:r>
              <a:rPr lang="en-US" dirty="0"/>
              <a:t>d</a:t>
            </a:r>
            <a:r>
              <a:rPr lang="en-US" dirty="0" smtClean="0"/>
              <a:t>aily </a:t>
            </a:r>
            <a:r>
              <a:rPr lang="en-US" dirty="0"/>
              <a:t>backups of all files </a:t>
            </a:r>
            <a:r>
              <a:rPr lang="en-US" dirty="0" smtClean="0"/>
              <a:t>in B2DROP </a:t>
            </a:r>
            <a:r>
              <a:rPr lang="en-US" dirty="0"/>
              <a:t>are taken and kept on </a:t>
            </a:r>
            <a:r>
              <a:rPr lang="en-US" dirty="0" smtClean="0"/>
              <a:t>tape in a different building in </a:t>
            </a:r>
            <a:r>
              <a:rPr lang="en-US" dirty="0" err="1" smtClean="0"/>
              <a:t>Juelich</a:t>
            </a:r>
            <a:endParaRPr lang="en-US" dirty="0" smtClean="0"/>
          </a:p>
          <a:p>
            <a:r>
              <a:rPr lang="en-GB" dirty="0">
                <a:solidFill>
                  <a:srgbClr val="000000"/>
                </a:solidFill>
              </a:rPr>
              <a:t>u</a:t>
            </a:r>
            <a:r>
              <a:rPr lang="en-GB" dirty="0" smtClean="0">
                <a:solidFill>
                  <a:srgbClr val="000000"/>
                </a:solidFill>
              </a:rPr>
              <a:t>ser </a:t>
            </a:r>
            <a:r>
              <a:rPr lang="en-GB" dirty="0">
                <a:solidFill>
                  <a:srgbClr val="000000"/>
                </a:solidFill>
              </a:rPr>
              <a:t>i</a:t>
            </a:r>
            <a:r>
              <a:rPr lang="en-GB" dirty="0" smtClean="0">
                <a:solidFill>
                  <a:srgbClr val="000000"/>
                </a:solidFill>
              </a:rPr>
              <a:t>nformation security</a:t>
            </a:r>
          </a:p>
          <a:p>
            <a:pPr lvl="1"/>
            <a:r>
              <a:rPr lang="en-GB" dirty="0" smtClean="0">
                <a:solidFill>
                  <a:srgbClr val="000000"/>
                </a:solidFill>
              </a:rPr>
              <a:t>stored at </a:t>
            </a:r>
            <a:r>
              <a:rPr lang="en-GB" dirty="0" err="1" smtClean="0">
                <a:solidFill>
                  <a:srgbClr val="000000"/>
                </a:solidFill>
              </a:rPr>
              <a:t>Juelich</a:t>
            </a:r>
            <a:r>
              <a:rPr lang="en-GB" dirty="0" smtClean="0">
                <a:solidFill>
                  <a:srgbClr val="000000"/>
                </a:solidFill>
              </a:rPr>
              <a:t> using </a:t>
            </a:r>
            <a:r>
              <a:rPr lang="en-GB" dirty="0" err="1" smtClean="0">
                <a:solidFill>
                  <a:srgbClr val="000000"/>
                </a:solidFill>
              </a:rPr>
              <a:t>OpenLDAP</a:t>
            </a:r>
            <a:endParaRPr lang="en-GB" dirty="0" smtClean="0">
              <a:solidFill>
                <a:srgbClr val="000000"/>
              </a:solidFill>
            </a:endParaRPr>
          </a:p>
          <a:p>
            <a:pPr lvl="1"/>
            <a:r>
              <a:rPr lang="en-GB" dirty="0">
                <a:solidFill>
                  <a:srgbClr val="000000"/>
                </a:solidFill>
              </a:rPr>
              <a:t>u</a:t>
            </a:r>
            <a:r>
              <a:rPr lang="en-GB" dirty="0" smtClean="0">
                <a:solidFill>
                  <a:srgbClr val="000000"/>
                </a:solidFill>
              </a:rPr>
              <a:t>ser info (name, email) is not encrypted</a:t>
            </a:r>
          </a:p>
          <a:p>
            <a:pPr lvl="1"/>
            <a:r>
              <a:rPr lang="en-GB" dirty="0">
                <a:solidFill>
                  <a:srgbClr val="000000"/>
                </a:solidFill>
              </a:rPr>
              <a:t>t</a:t>
            </a:r>
            <a:r>
              <a:rPr lang="en-GB" dirty="0" smtClean="0">
                <a:solidFill>
                  <a:srgbClr val="000000"/>
                </a:solidFill>
              </a:rPr>
              <a:t>ransfer to 3</a:t>
            </a:r>
            <a:r>
              <a:rPr lang="en-GB" baseline="30000" dirty="0" smtClean="0">
                <a:solidFill>
                  <a:srgbClr val="000000"/>
                </a:solidFill>
              </a:rPr>
              <a:t>rd</a:t>
            </a:r>
            <a:r>
              <a:rPr lang="en-GB" dirty="0" smtClean="0">
                <a:solidFill>
                  <a:srgbClr val="000000"/>
                </a:solidFill>
              </a:rPr>
              <a:t> party (e.g. in case of moving the service to another partner): b2drop.eudat.eu would be moved to a different location</a:t>
            </a:r>
            <a:endParaRPr lang="en-GB" dirty="0">
              <a:solidFill>
                <a:srgbClr val="000000"/>
              </a:solidFill>
            </a:endParaRPr>
          </a:p>
        </p:txBody>
      </p:sp>
    </p:spTree>
    <p:extLst>
      <p:ext uri="{BB962C8B-B14F-4D97-AF65-F5344CB8AC3E}">
        <p14:creationId xmlns:p14="http://schemas.microsoft.com/office/powerpoint/2010/main" val="193500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requests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l="-77411" r="-77411"/>
          <a:stretch>
            <a:fillRect/>
          </a:stretch>
        </p:blipFill>
        <p:spPr>
          <a:xfrm>
            <a:off x="251520" y="1988840"/>
            <a:ext cx="8622398" cy="4741987"/>
          </a:xfrm>
          <a:prstGeom prst="rect">
            <a:avLst/>
          </a:prstGeom>
        </p:spPr>
      </p:pic>
      <p:sp>
        <p:nvSpPr>
          <p:cNvPr id="5" name="TextBox 4"/>
          <p:cNvSpPr txBox="1"/>
          <p:nvPr/>
        </p:nvSpPr>
        <p:spPr>
          <a:xfrm>
            <a:off x="395536" y="1484784"/>
            <a:ext cx="7848872" cy="769441"/>
          </a:xfrm>
          <a:prstGeom prst="rect">
            <a:avLst/>
          </a:prstGeom>
          <a:noFill/>
        </p:spPr>
        <p:txBody>
          <a:bodyPr wrap="square" rtlCol="0">
            <a:spAutoFit/>
          </a:bodyPr>
          <a:lstStyle/>
          <a:p>
            <a:pPr algn="ctr"/>
            <a:r>
              <a:rPr lang="it-IT" sz="2200" dirty="0">
                <a:latin typeface="Century Gothic"/>
                <a:cs typeface="Century Gothic"/>
                <a:hlinkClick r:id="rId4"/>
              </a:rPr>
              <a:t>https://</a:t>
            </a:r>
            <a:r>
              <a:rPr lang="it-IT" sz="2200" dirty="0" smtClean="0">
                <a:latin typeface="Century Gothic"/>
                <a:cs typeface="Century Gothic"/>
                <a:hlinkClick r:id="rId4"/>
              </a:rPr>
              <a:t>eudat.eu/support-request?service=B2DROP</a:t>
            </a:r>
            <a:endParaRPr lang="it-IT" sz="2200" dirty="0" smtClean="0">
              <a:latin typeface="Century Gothic"/>
              <a:cs typeface="Century Gothic"/>
            </a:endParaRPr>
          </a:p>
          <a:p>
            <a:pPr algn="ctr"/>
            <a:endParaRPr lang="en-GB" sz="2200" dirty="0">
              <a:latin typeface="Century Gothic"/>
              <a:cs typeface="Century Gothic"/>
            </a:endParaRPr>
          </a:p>
        </p:txBody>
      </p:sp>
    </p:spTree>
    <p:extLst>
      <p:ext uri="{BB962C8B-B14F-4D97-AF65-F5344CB8AC3E}">
        <p14:creationId xmlns:p14="http://schemas.microsoft.com/office/powerpoint/2010/main" val="220314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556792"/>
            <a:ext cx="6516960" cy="868362"/>
          </a:xfrm>
        </p:spPr>
        <p:txBody>
          <a:bodyPr/>
          <a:lstStyle/>
          <a:p>
            <a:r>
              <a:rPr lang="it-IT" dirty="0" smtClean="0">
                <a:solidFill>
                  <a:schemeClr val="accent1"/>
                </a:solidFill>
              </a:rPr>
              <a:t>b2drop.eudat.eu</a:t>
            </a:r>
            <a:endParaRPr lang="en-US" dirty="0"/>
          </a:p>
        </p:txBody>
      </p:sp>
      <p:pic>
        <p:nvPicPr>
          <p:cNvPr id="6" name="Content Placeholder 5" descr="b2drop.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4903" r="-64903"/>
          <a:stretch/>
        </p:blipFill>
        <p:spPr>
          <a:xfrm>
            <a:off x="1619672" y="2276872"/>
            <a:ext cx="5544616" cy="2798271"/>
          </a:xfrm>
        </p:spPr>
      </p:pic>
      <p:sp>
        <p:nvSpPr>
          <p:cNvPr id="7" name="Rectangle 6"/>
          <p:cNvSpPr/>
          <p:nvPr/>
        </p:nvSpPr>
        <p:spPr>
          <a:xfrm>
            <a:off x="755576" y="5157192"/>
            <a:ext cx="7920880" cy="1015663"/>
          </a:xfrm>
          <a:prstGeom prst="rect">
            <a:avLst/>
          </a:prstGeom>
        </p:spPr>
        <p:txBody>
          <a:bodyPr wrap="square">
            <a:spAutoFit/>
          </a:bodyPr>
          <a:lstStyle/>
          <a:p>
            <a:pPr lvl="0" algn="ctr">
              <a:spcBef>
                <a:spcPct val="0"/>
              </a:spcBef>
              <a:defRPr/>
            </a:pPr>
            <a:r>
              <a:rPr lang="en-GB" sz="2000" dirty="0">
                <a:latin typeface="Century Gothic" pitchFamily="34" charset="0"/>
              </a:rPr>
              <a:t>For more info: </a:t>
            </a:r>
            <a:r>
              <a:rPr lang="en-GB" sz="2000" dirty="0">
                <a:latin typeface="Century Gothic" pitchFamily="34" charset="0"/>
                <a:hlinkClick r:id="rId4"/>
              </a:rPr>
              <a:t>https://eudat.eu/services/</a:t>
            </a:r>
            <a:r>
              <a:rPr lang="en-GB" sz="2000" dirty="0" smtClean="0">
                <a:latin typeface="Century Gothic" pitchFamily="34" charset="0"/>
                <a:hlinkClick r:id="rId4"/>
              </a:rPr>
              <a:t>b2drop</a:t>
            </a:r>
            <a:r>
              <a:rPr lang="en-GB" sz="2000" dirty="0" smtClean="0">
                <a:latin typeface="Century Gothic" pitchFamily="34" charset="0"/>
              </a:rPr>
              <a:t> </a:t>
            </a:r>
            <a:endParaRPr lang="en-GB" sz="2000" dirty="0">
              <a:latin typeface="Century Gothic" pitchFamily="34" charset="0"/>
            </a:endParaRPr>
          </a:p>
          <a:p>
            <a:pPr lvl="0" algn="ctr">
              <a:spcBef>
                <a:spcPct val="0"/>
              </a:spcBef>
              <a:defRPr/>
            </a:pPr>
            <a:r>
              <a:rPr lang="it-IT" sz="2000" dirty="0">
                <a:latin typeface="Century Gothic" pitchFamily="34" charset="0"/>
              </a:rPr>
              <a:t>User </a:t>
            </a:r>
            <a:r>
              <a:rPr lang="it-IT" sz="2000" dirty="0" err="1">
                <a:latin typeface="Century Gothic" pitchFamily="34" charset="0"/>
              </a:rPr>
              <a:t>documentation</a:t>
            </a:r>
            <a:r>
              <a:rPr lang="it-IT" sz="2000" dirty="0">
                <a:latin typeface="Century Gothic" pitchFamily="34" charset="0"/>
              </a:rPr>
              <a:t>: </a:t>
            </a:r>
            <a:endParaRPr lang="it-IT" sz="2000" dirty="0" smtClean="0">
              <a:latin typeface="Century Gothic" pitchFamily="34" charset="0"/>
            </a:endParaRPr>
          </a:p>
          <a:p>
            <a:pPr lvl="0" algn="ctr">
              <a:spcBef>
                <a:spcPct val="0"/>
              </a:spcBef>
              <a:defRPr/>
            </a:pPr>
            <a:r>
              <a:rPr lang="it-IT" sz="2000" dirty="0">
                <a:latin typeface="Century Gothic" pitchFamily="34" charset="0"/>
                <a:hlinkClick r:id="rId5"/>
              </a:rPr>
              <a:t>http://eudat.eu/services/userdoc/</a:t>
            </a:r>
            <a:r>
              <a:rPr lang="it-IT" sz="2000" dirty="0" smtClean="0">
                <a:latin typeface="Century Gothic" pitchFamily="34" charset="0"/>
                <a:hlinkClick r:id="rId5"/>
              </a:rPr>
              <a:t>b2drop</a:t>
            </a:r>
            <a:endParaRPr lang="en-GB" sz="2000" dirty="0">
              <a:latin typeface="Century Gothic" pitchFamily="34" charset="0"/>
            </a:endParaRPr>
          </a:p>
        </p:txBody>
      </p:sp>
    </p:spTree>
    <p:extLst>
      <p:ext uri="{BB962C8B-B14F-4D97-AF65-F5344CB8AC3E}">
        <p14:creationId xmlns:p14="http://schemas.microsoft.com/office/powerpoint/2010/main" val="107482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 Wi-Fi?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4784"/>
            <a:ext cx="9144000" cy="5022056"/>
          </a:xfrm>
          <a:prstGeom prst="rect">
            <a:avLst/>
          </a:prstGeom>
        </p:spPr>
      </p:pic>
    </p:spTree>
    <p:extLst>
      <p:ext uri="{BB962C8B-B14F-4D97-AF65-F5344CB8AC3E}">
        <p14:creationId xmlns:p14="http://schemas.microsoft.com/office/powerpoint/2010/main" val="132941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 Wi-Fi?</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56792"/>
            <a:ext cx="9144000" cy="4218108"/>
          </a:xfrm>
          <a:prstGeom prst="rect">
            <a:avLst/>
          </a:prstGeom>
        </p:spPr>
      </p:pic>
    </p:spTree>
    <p:extLst>
      <p:ext uri="{BB962C8B-B14F-4D97-AF65-F5344CB8AC3E}">
        <p14:creationId xmlns:p14="http://schemas.microsoft.com/office/powerpoint/2010/main" val="948952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 Wi-Fi?</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04864"/>
            <a:ext cx="9144000" cy="3544312"/>
          </a:xfrm>
          <a:prstGeom prst="rect">
            <a:avLst/>
          </a:prstGeom>
        </p:spPr>
      </p:pic>
    </p:spTree>
    <p:extLst>
      <p:ext uri="{BB962C8B-B14F-4D97-AF65-F5344CB8AC3E}">
        <p14:creationId xmlns:p14="http://schemas.microsoft.com/office/powerpoint/2010/main" val="49871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 Wi-Fi?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 y="1484784"/>
            <a:ext cx="9144000" cy="4759739"/>
          </a:xfrm>
          <a:prstGeom prst="rect">
            <a:avLst/>
          </a:prstGeom>
        </p:spPr>
      </p:pic>
    </p:spTree>
    <p:extLst>
      <p:ext uri="{BB962C8B-B14F-4D97-AF65-F5344CB8AC3E}">
        <p14:creationId xmlns:p14="http://schemas.microsoft.com/office/powerpoint/2010/main" val="1383725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 Wi-Fi?</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00808"/>
            <a:ext cx="9144000" cy="4235718"/>
          </a:xfrm>
          <a:prstGeom prst="rect">
            <a:avLst/>
          </a:prstGeom>
        </p:spPr>
      </p:pic>
    </p:spTree>
    <p:extLst>
      <p:ext uri="{BB962C8B-B14F-4D97-AF65-F5344CB8AC3E}">
        <p14:creationId xmlns:p14="http://schemas.microsoft.com/office/powerpoint/2010/main" val="7982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0" y="274638"/>
            <a:ext cx="6516688" cy="868362"/>
          </a:xfrm>
        </p:spPr>
        <p:txBody>
          <a:bodyPr rtlCol="0">
            <a:normAutofit fontScale="90000"/>
          </a:bodyPr>
          <a:lstStyle/>
          <a:p>
            <a:pPr eaLnBrk="1" fontAlgn="auto" hangingPunct="1">
              <a:spcAft>
                <a:spcPts val="0"/>
              </a:spcAft>
              <a:defRPr/>
            </a:pPr>
            <a:r>
              <a:rPr lang="en-GB" dirty="0" smtClean="0"/>
              <a:t>Where is B</a:t>
            </a:r>
            <a:r>
              <a:rPr lang="en-GB" i="1" dirty="0" smtClean="0"/>
              <a:t>2</a:t>
            </a:r>
            <a:r>
              <a:rPr lang="en-GB" dirty="0" smtClean="0"/>
              <a:t>DROP in the B</a:t>
            </a:r>
            <a:r>
              <a:rPr lang="en-GB" i="1" dirty="0" smtClean="0"/>
              <a:t>2</a:t>
            </a:r>
            <a:r>
              <a:rPr lang="en-GB" dirty="0" smtClean="0"/>
              <a:t> Service suite?</a:t>
            </a:r>
            <a:endParaRPr lang="en-GB" dirty="0"/>
          </a:p>
        </p:txBody>
      </p:sp>
      <p:sp>
        <p:nvSpPr>
          <p:cNvPr id="8" name="Content Placeholder 2"/>
          <p:cNvSpPr txBox="1">
            <a:spLocks/>
          </p:cNvSpPr>
          <p:nvPr/>
        </p:nvSpPr>
        <p:spPr>
          <a:xfrm>
            <a:off x="3816350" y="5949950"/>
            <a:ext cx="5651500" cy="574675"/>
          </a:xfrm>
          <a:prstGeom prst="rect">
            <a:avLst/>
          </a:prstGeom>
        </p:spPr>
        <p:txBody>
          <a:bodyPr>
            <a:normAutofit fontScale="77500" lnSpcReduction="20000"/>
          </a:bodyPr>
          <a:lstStyle/>
          <a:p>
            <a:pPr marL="342900" lvl="1" indent="-342900" fontAlgn="auto">
              <a:spcBef>
                <a:spcPct val="20000"/>
              </a:spcBef>
              <a:spcAft>
                <a:spcPts val="0"/>
              </a:spcAft>
              <a:buSzPct val="100000"/>
              <a:defRPr/>
            </a:pPr>
            <a:r>
              <a:rPr lang="en-GB" sz="2400" dirty="0">
                <a:latin typeface="Century Gothic" pitchFamily="34" charset="0"/>
                <a:ea typeface="+mn-ea"/>
                <a:cs typeface="+mn-cs"/>
              </a:rPr>
              <a:t>B</a:t>
            </a:r>
            <a:r>
              <a:rPr lang="en-GB" sz="2400" i="1" dirty="0">
                <a:latin typeface="Century Gothic" pitchFamily="34" charset="0"/>
                <a:ea typeface="+mn-ea"/>
                <a:cs typeface="+mn-cs"/>
              </a:rPr>
              <a:t>2</a:t>
            </a:r>
            <a:r>
              <a:rPr lang="en-GB" sz="2400" dirty="0">
                <a:latin typeface="Century Gothic" pitchFamily="34" charset="0"/>
                <a:ea typeface="+mn-ea"/>
                <a:cs typeface="+mn-cs"/>
              </a:rPr>
              <a:t>DROP lets you transfer data stored on B</a:t>
            </a:r>
            <a:r>
              <a:rPr lang="en-GB" sz="2400" i="1" dirty="0">
                <a:latin typeface="Century Gothic" pitchFamily="34" charset="0"/>
                <a:ea typeface="+mn-ea"/>
                <a:cs typeface="+mn-cs"/>
              </a:rPr>
              <a:t>2</a:t>
            </a:r>
            <a:r>
              <a:rPr lang="en-GB" sz="2400" dirty="0">
                <a:latin typeface="Century Gothic" pitchFamily="34" charset="0"/>
                <a:ea typeface="+mn-ea"/>
                <a:cs typeface="+mn-cs"/>
              </a:rPr>
              <a:t>DROP to other B</a:t>
            </a:r>
            <a:r>
              <a:rPr lang="en-GB" sz="2400" i="1" dirty="0">
                <a:latin typeface="Century Gothic" pitchFamily="34" charset="0"/>
                <a:ea typeface="+mn-ea"/>
                <a:cs typeface="+mn-cs"/>
              </a:rPr>
              <a:t>2 </a:t>
            </a:r>
            <a:r>
              <a:rPr lang="en-GB" sz="2400" dirty="0">
                <a:latin typeface="Century Gothic" pitchFamily="34" charset="0"/>
                <a:ea typeface="+mn-ea"/>
                <a:cs typeface="+mn-cs"/>
              </a:rPr>
              <a:t>services</a:t>
            </a:r>
            <a:endParaRPr lang="en-US" sz="2400" dirty="0">
              <a:latin typeface="Century Gothic" pitchFamily="34" charset="0"/>
              <a:ea typeface="+mn-ea"/>
              <a:cs typeface="+mn-cs"/>
            </a:endParaRPr>
          </a:p>
        </p:txBody>
      </p:sp>
      <p:pic>
        <p:nvPicPr>
          <p:cNvPr id="44036" name="Grafik 4"/>
          <p:cNvPicPr>
            <a:picLocks noChangeAspect="1"/>
          </p:cNvPicPr>
          <p:nvPr/>
        </p:nvPicPr>
        <p:blipFill>
          <a:blip r:embed="rId2">
            <a:extLst>
              <a:ext uri="{28A0092B-C50C-407E-A947-70E740481C1C}">
                <a14:useLocalDpi xmlns:a14="http://schemas.microsoft.com/office/drawing/2010/main" val="0"/>
              </a:ext>
            </a:extLst>
          </a:blip>
          <a:srcRect l="-34671" r="-34671"/>
          <a:stretch>
            <a:fillRect/>
          </a:stretch>
        </p:blipFill>
        <p:spPr bwMode="auto">
          <a:xfrm>
            <a:off x="-1022350" y="908050"/>
            <a:ext cx="104743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46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be covered?</a:t>
            </a:r>
            <a:endParaRPr lang="en-GB" dirty="0"/>
          </a:p>
        </p:txBody>
      </p:sp>
      <p:sp>
        <p:nvSpPr>
          <p:cNvPr id="3" name="Content Placeholder 2"/>
          <p:cNvSpPr>
            <a:spLocks noGrp="1"/>
          </p:cNvSpPr>
          <p:nvPr>
            <p:ph idx="1"/>
          </p:nvPr>
        </p:nvSpPr>
        <p:spPr/>
        <p:txBody>
          <a:bodyPr/>
          <a:lstStyle/>
          <a:p>
            <a:r>
              <a:rPr lang="en-GB" dirty="0" smtClean="0"/>
              <a:t>Terms and Conditions</a:t>
            </a:r>
          </a:p>
          <a:p>
            <a:r>
              <a:rPr lang="en-GB" dirty="0" smtClean="0"/>
              <a:t>Accessing the Service</a:t>
            </a:r>
          </a:p>
          <a:p>
            <a:r>
              <a:rPr lang="en-GB" dirty="0" smtClean="0"/>
              <a:t>Using the web interface</a:t>
            </a:r>
          </a:p>
          <a:p>
            <a:r>
              <a:rPr lang="en-GB" dirty="0" smtClean="0"/>
              <a:t>Installing the client</a:t>
            </a:r>
          </a:p>
          <a:p>
            <a:r>
              <a:rPr lang="en-GB" dirty="0" smtClean="0"/>
              <a:t>Using the client</a:t>
            </a:r>
          </a:p>
          <a:p>
            <a:r>
              <a:rPr lang="en-GB" dirty="0" smtClean="0"/>
              <a:t>Impact of Versioning</a:t>
            </a:r>
          </a:p>
          <a:p>
            <a:r>
              <a:rPr lang="en-GB" dirty="0" smtClean="0"/>
              <a:t>Linking with Other B</a:t>
            </a:r>
            <a:r>
              <a:rPr lang="en-GB" i="1" dirty="0" smtClean="0"/>
              <a:t>2</a:t>
            </a:r>
            <a:r>
              <a:rPr lang="en-GB" dirty="0" smtClean="0"/>
              <a:t> Services</a:t>
            </a:r>
          </a:p>
          <a:p>
            <a:r>
              <a:rPr lang="en-GB" dirty="0" smtClean="0"/>
              <a:t>Security</a:t>
            </a:r>
          </a:p>
          <a:p>
            <a:r>
              <a:rPr lang="en-GB" dirty="0" smtClean="0"/>
              <a:t>Support requests</a:t>
            </a:r>
          </a:p>
          <a:p>
            <a:endParaRPr lang="en-GB" dirty="0"/>
          </a:p>
        </p:txBody>
      </p:sp>
    </p:spTree>
    <p:extLst>
      <p:ext uri="{BB962C8B-B14F-4D97-AF65-F5344CB8AC3E}">
        <p14:creationId xmlns:p14="http://schemas.microsoft.com/office/powerpoint/2010/main" val="28783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 and Conditions</a:t>
            </a:r>
            <a:endParaRPr lang="en-GB" dirty="0"/>
          </a:p>
        </p:txBody>
      </p:sp>
      <p:sp>
        <p:nvSpPr>
          <p:cNvPr id="3" name="Content Placeholder 2"/>
          <p:cNvSpPr>
            <a:spLocks noGrp="1"/>
          </p:cNvSpPr>
          <p:nvPr>
            <p:ph idx="1"/>
          </p:nvPr>
        </p:nvSpPr>
        <p:spPr/>
        <p:txBody>
          <a:bodyPr>
            <a:normAutofit/>
          </a:bodyPr>
          <a:lstStyle/>
          <a:p>
            <a:pPr marL="342900" lvl="1" indent="-342900"/>
            <a:r>
              <a:rPr lang="en-GB" dirty="0"/>
              <a:t>n</a:t>
            </a:r>
            <a:r>
              <a:rPr lang="en-GB" dirty="0" smtClean="0"/>
              <a:t>ot </a:t>
            </a:r>
            <a:r>
              <a:rPr lang="en-GB" dirty="0"/>
              <a:t>for personal, recreational, political or commercial use</a:t>
            </a:r>
          </a:p>
          <a:p>
            <a:pPr marL="342900" lvl="1" indent="-342900"/>
            <a:r>
              <a:rPr lang="en-GB" dirty="0"/>
              <a:t>a</a:t>
            </a:r>
            <a:r>
              <a:rPr lang="en-GB" dirty="0" smtClean="0"/>
              <a:t>vailability </a:t>
            </a:r>
            <a:r>
              <a:rPr lang="en-GB" dirty="0"/>
              <a:t>defined by SLA – no guaranteed availability at any </a:t>
            </a:r>
            <a:r>
              <a:rPr lang="en-GB"/>
              <a:t>specific </a:t>
            </a:r>
            <a:r>
              <a:rPr lang="en-GB" smtClean="0"/>
              <a:t>instance</a:t>
            </a:r>
            <a:endParaRPr lang="en-GB" dirty="0" smtClean="0"/>
          </a:p>
          <a:p>
            <a:pPr marL="342900" lvl="1" indent="-342900"/>
            <a:r>
              <a:rPr lang="en-GB" dirty="0"/>
              <a:t>n</a:t>
            </a:r>
            <a:r>
              <a:rPr lang="en-GB" dirty="0" smtClean="0"/>
              <a:t>o </a:t>
            </a:r>
            <a:r>
              <a:rPr lang="en-GB" dirty="0"/>
              <a:t>unlawful or inappropriate content</a:t>
            </a:r>
          </a:p>
          <a:p>
            <a:pPr marL="342900" lvl="1" indent="-342900"/>
            <a:r>
              <a:rPr lang="en-GB" dirty="0"/>
              <a:t>p</a:t>
            </a:r>
            <a:r>
              <a:rPr lang="en-GB" dirty="0" smtClean="0"/>
              <a:t>otential </a:t>
            </a:r>
            <a:r>
              <a:rPr lang="en-GB" dirty="0"/>
              <a:t>sanctions: account suspension, termination, deletion of content or criminal proceedings</a:t>
            </a:r>
          </a:p>
          <a:p>
            <a:pPr marL="0" indent="0">
              <a:buNone/>
            </a:pPr>
            <a:endParaRPr lang="en-GB" dirty="0"/>
          </a:p>
          <a:p>
            <a:pPr marL="0" indent="0">
              <a:buNone/>
            </a:pPr>
            <a:r>
              <a:rPr lang="en-GB" sz="2200" dirty="0" smtClean="0">
                <a:hlinkClick r:id="rId3"/>
              </a:rPr>
              <a:t>https</a:t>
            </a:r>
            <a:r>
              <a:rPr lang="en-GB" sz="2200" dirty="0">
                <a:hlinkClick r:id="rId3"/>
              </a:rPr>
              <a:t>://b2drop.eudat.eu/themes/b2drop/terms-of-</a:t>
            </a:r>
            <a:r>
              <a:rPr lang="en-GB" sz="2200" dirty="0" smtClean="0">
                <a:hlinkClick r:id="rId3"/>
              </a:rPr>
              <a:t>use.html</a:t>
            </a:r>
            <a:endParaRPr lang="en-GB" sz="2200" dirty="0" smtClean="0"/>
          </a:p>
          <a:p>
            <a:pPr marL="457200" lvl="1" indent="0">
              <a:buNone/>
            </a:pPr>
            <a:endParaRPr lang="en-GB" dirty="0"/>
          </a:p>
        </p:txBody>
      </p:sp>
    </p:spTree>
    <p:extLst>
      <p:ext uri="{BB962C8B-B14F-4D97-AF65-F5344CB8AC3E}">
        <p14:creationId xmlns:p14="http://schemas.microsoft.com/office/powerpoint/2010/main" val="87912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516960" cy="868362"/>
          </a:xfrm>
        </p:spPr>
        <p:txBody>
          <a:bodyPr>
            <a:normAutofit fontScale="90000"/>
          </a:bodyPr>
          <a:lstStyle/>
          <a:p>
            <a:r>
              <a:rPr lang="en-US" dirty="0" smtClean="0"/>
              <a:t>Getting started via </a:t>
            </a:r>
            <a:r>
              <a:rPr lang="en-US" dirty="0">
                <a:latin typeface="Century Gothic"/>
                <a:cs typeface="Century Gothic"/>
              </a:rPr>
              <a:t>EUDAT website: </a:t>
            </a:r>
            <a:r>
              <a:rPr lang="en-US" dirty="0">
                <a:latin typeface="Century Gothic"/>
                <a:cs typeface="Century Gothic"/>
                <a:hlinkClick r:id="rId3"/>
              </a:rPr>
              <a:t>https://eudat.eu</a:t>
            </a:r>
            <a:r>
              <a:rPr lang="en-US" dirty="0" smtClean="0">
                <a:latin typeface="Century Gothic"/>
                <a:cs typeface="Century Gothic"/>
                <a:hlinkClick r:id="rId3"/>
              </a:rPr>
              <a:t>/</a:t>
            </a:r>
            <a:endParaRPr lang="en-US" dirty="0">
              <a:latin typeface="Century Gothic"/>
              <a:cs typeface="Century Gothic"/>
            </a:endParaRPr>
          </a:p>
        </p:txBody>
      </p:sp>
      <p:pic>
        <p:nvPicPr>
          <p:cNvPr id="4" name="Content Placeholder 3" descr="Screen Shot 2015-12-14 at 14.39.01.png"/>
          <p:cNvPicPr>
            <a:picLocks noGrp="1" noChangeAspect="1"/>
          </p:cNvPicPr>
          <p:nvPr>
            <p:ph idx="1"/>
          </p:nvPr>
        </p:nvPicPr>
        <p:blipFill>
          <a:blip r:embed="rId4">
            <a:extLst>
              <a:ext uri="{28A0092B-C50C-407E-A947-70E740481C1C}">
                <a14:useLocalDpi xmlns:a14="http://schemas.microsoft.com/office/drawing/2010/main" val="0"/>
              </a:ext>
            </a:extLst>
          </a:blip>
          <a:srcRect l="-37201" r="-37201"/>
          <a:stretch>
            <a:fillRect/>
          </a:stretch>
        </p:blipFill>
        <p:spPr>
          <a:xfrm>
            <a:off x="0" y="1628800"/>
            <a:ext cx="9563100" cy="4679950"/>
          </a:xfrm>
        </p:spPr>
      </p:pic>
    </p:spTree>
    <p:extLst>
      <p:ext uri="{BB962C8B-B14F-4D97-AF65-F5344CB8AC3E}">
        <p14:creationId xmlns:p14="http://schemas.microsoft.com/office/powerpoint/2010/main" val="224313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a:t>or directly</a:t>
            </a:r>
            <a:r>
              <a:rPr lang="en-US" dirty="0" smtClean="0"/>
              <a:t>:</a:t>
            </a:r>
            <a:br>
              <a:rPr lang="en-US" dirty="0" smtClean="0"/>
            </a:br>
            <a:r>
              <a:rPr lang="en-US" dirty="0" smtClean="0">
                <a:hlinkClick r:id="rId3"/>
              </a:rPr>
              <a:t>https</a:t>
            </a:r>
            <a:r>
              <a:rPr lang="en-US" dirty="0">
                <a:hlinkClick r:id="rId3"/>
              </a:rPr>
              <a:t>://b2drop.eudat.eu</a:t>
            </a:r>
            <a:r>
              <a:rPr lang="en-US" dirty="0" smtClean="0">
                <a:hlinkClick r:id="rId3"/>
              </a:rPr>
              <a:t>/</a:t>
            </a:r>
            <a:r>
              <a:rPr lang="en-US" dirty="0" smtClean="0"/>
              <a:t> </a:t>
            </a:r>
            <a:endParaRPr lang="en-US" dirty="0"/>
          </a:p>
        </p:txBody>
      </p:sp>
      <p:pic>
        <p:nvPicPr>
          <p:cNvPr id="4" name="Content Placeholder 3" descr="Screen Shot 2015-12-14 at 14.46.42.png"/>
          <p:cNvPicPr>
            <a:picLocks noGrp="1" noChangeAspect="1"/>
          </p:cNvPicPr>
          <p:nvPr>
            <p:ph idx="1"/>
          </p:nvPr>
        </p:nvPicPr>
        <p:blipFill>
          <a:blip r:embed="rId4">
            <a:extLst>
              <a:ext uri="{28A0092B-C50C-407E-A947-70E740481C1C}">
                <a14:useLocalDpi xmlns:a14="http://schemas.microsoft.com/office/drawing/2010/main" val="0"/>
              </a:ext>
            </a:extLst>
          </a:blip>
          <a:srcRect l="-8134" r="-8134"/>
          <a:stretch>
            <a:fillRect/>
          </a:stretch>
        </p:blipFill>
        <p:spPr>
          <a:xfrm>
            <a:off x="467544" y="1628800"/>
            <a:ext cx="8229600" cy="4525963"/>
          </a:xfrm>
        </p:spPr>
      </p:pic>
    </p:spTree>
    <p:extLst>
      <p:ext uri="{BB962C8B-B14F-4D97-AF65-F5344CB8AC3E}">
        <p14:creationId xmlns:p14="http://schemas.microsoft.com/office/powerpoint/2010/main" val="327563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Accessing B</a:t>
            </a:r>
            <a:r>
              <a:rPr lang="en-GB" i="1" dirty="0" smtClean="0"/>
              <a:t>2</a:t>
            </a:r>
            <a:r>
              <a:rPr lang="en-GB" dirty="0" smtClean="0"/>
              <a:t>DROP 1/2</a:t>
            </a:r>
            <a:endParaRPr lang="en-GB" dirty="0"/>
          </a:p>
        </p:txBody>
      </p:sp>
      <p:sp>
        <p:nvSpPr>
          <p:cNvPr id="3" name="Content Placeholder 2"/>
          <p:cNvSpPr>
            <a:spLocks noGrp="1"/>
          </p:cNvSpPr>
          <p:nvPr>
            <p:ph idx="1"/>
          </p:nvPr>
        </p:nvSpPr>
        <p:spPr>
          <a:xfrm>
            <a:off x="457200" y="980729"/>
            <a:ext cx="7643192" cy="1872208"/>
          </a:xfrm>
        </p:spPr>
        <p:txBody>
          <a:bodyPr>
            <a:normAutofit/>
          </a:bodyPr>
          <a:lstStyle/>
          <a:p>
            <a:endParaRPr lang="en-GB" dirty="0" smtClean="0"/>
          </a:p>
          <a:p>
            <a:r>
              <a:rPr lang="en-GB" dirty="0"/>
              <a:t>r</a:t>
            </a:r>
            <a:r>
              <a:rPr lang="en-GB" dirty="0" smtClean="0"/>
              <a:t>egistration</a:t>
            </a:r>
          </a:p>
          <a:p>
            <a:pPr lvl="1"/>
            <a:r>
              <a:rPr lang="en-GB" dirty="0" smtClean="0"/>
              <a:t>institutional e-mail addresses should be used</a:t>
            </a:r>
          </a:p>
          <a:p>
            <a:pPr lvl="1"/>
            <a:r>
              <a:rPr lang="en-GB" dirty="0"/>
              <a:t>t</a:t>
            </a:r>
            <a:r>
              <a:rPr lang="en-GB" dirty="0" smtClean="0"/>
              <a:t>ime limited process</a:t>
            </a:r>
          </a:p>
        </p:txBody>
      </p:sp>
      <p:pic>
        <p:nvPicPr>
          <p:cNvPr id="5" name="Picture 4" descr="Screen Shot 2015-12-14 at 13.57.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166" y="2420888"/>
            <a:ext cx="3272834" cy="4152444"/>
          </a:xfrm>
          <a:prstGeom prst="rect">
            <a:avLst/>
          </a:prstGeom>
        </p:spPr>
      </p:pic>
      <p:pic>
        <p:nvPicPr>
          <p:cNvPr id="6" name="Picture 5" descr="Screen Shot 2015-12-14 at 13.37.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 y="2852936"/>
            <a:ext cx="2975123" cy="1872208"/>
          </a:xfrm>
          <a:prstGeom prst="rect">
            <a:avLst/>
          </a:prstGeom>
        </p:spPr>
      </p:pic>
      <p:sp>
        <p:nvSpPr>
          <p:cNvPr id="7" name="Right Arrow 6"/>
          <p:cNvSpPr/>
          <p:nvPr/>
        </p:nvSpPr>
        <p:spPr>
          <a:xfrm rot="2227287">
            <a:off x="1691517" y="5129112"/>
            <a:ext cx="792088"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 Shot 2015-12-14 at 14.00.4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4149080"/>
            <a:ext cx="3168352" cy="2451505"/>
          </a:xfrm>
          <a:prstGeom prst="rect">
            <a:avLst/>
          </a:prstGeom>
        </p:spPr>
      </p:pic>
      <p:sp>
        <p:nvSpPr>
          <p:cNvPr id="9" name="Right Arrow 8"/>
          <p:cNvSpPr/>
          <p:nvPr/>
        </p:nvSpPr>
        <p:spPr>
          <a:xfrm rot="19793716">
            <a:off x="5221054" y="5393853"/>
            <a:ext cx="792088"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71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Accessing </a:t>
            </a:r>
            <a:r>
              <a:rPr lang="en-GB" dirty="0" smtClean="0"/>
              <a:t>B</a:t>
            </a:r>
            <a:r>
              <a:rPr lang="en-GB" i="1" dirty="0" smtClean="0"/>
              <a:t>2</a:t>
            </a:r>
            <a:r>
              <a:rPr lang="en-GB" dirty="0" smtClean="0"/>
              <a:t>DROP 2/</a:t>
            </a:r>
            <a:r>
              <a:rPr lang="en-GB" dirty="0"/>
              <a:t>2</a:t>
            </a:r>
            <a:endParaRPr lang="en-US" dirty="0"/>
          </a:p>
        </p:txBody>
      </p:sp>
      <p:sp>
        <p:nvSpPr>
          <p:cNvPr id="3" name="Content Placeholder 2"/>
          <p:cNvSpPr>
            <a:spLocks noGrp="1"/>
          </p:cNvSpPr>
          <p:nvPr>
            <p:ph idx="1"/>
          </p:nvPr>
        </p:nvSpPr>
        <p:spPr>
          <a:xfrm>
            <a:off x="457200" y="1371601"/>
            <a:ext cx="8147248" cy="2633464"/>
          </a:xfrm>
        </p:spPr>
        <p:txBody>
          <a:bodyPr>
            <a:normAutofit fontScale="92500" lnSpcReduction="10000"/>
          </a:bodyPr>
          <a:lstStyle/>
          <a:p>
            <a:r>
              <a:rPr lang="en-GB" dirty="0"/>
              <a:t>f</a:t>
            </a:r>
            <a:r>
              <a:rPr lang="en-GB" dirty="0" smtClean="0"/>
              <a:t>orgotten </a:t>
            </a:r>
            <a:r>
              <a:rPr lang="en-GB" dirty="0"/>
              <a:t>password</a:t>
            </a:r>
            <a:r>
              <a:rPr lang="en-GB" dirty="0" smtClean="0"/>
              <a:t>: </a:t>
            </a:r>
            <a:r>
              <a:rPr lang="en-GB" dirty="0" smtClean="0">
                <a:solidFill>
                  <a:schemeClr val="accent6">
                    <a:lumMod val="75000"/>
                  </a:schemeClr>
                </a:solidFill>
              </a:rPr>
              <a:t>CLICK HERE </a:t>
            </a:r>
            <a:endParaRPr lang="en-GB" dirty="0">
              <a:solidFill>
                <a:schemeClr val="accent6">
                  <a:lumMod val="75000"/>
                </a:schemeClr>
              </a:solidFill>
            </a:endParaRPr>
          </a:p>
          <a:p>
            <a:r>
              <a:rPr lang="en-US" dirty="0"/>
              <a:t>y</a:t>
            </a:r>
            <a:r>
              <a:rPr lang="en-US" dirty="0" smtClean="0"/>
              <a:t>ou’ll </a:t>
            </a:r>
            <a:r>
              <a:rPr lang="en-US" dirty="0"/>
              <a:t>be forwarded to the Password Self </a:t>
            </a:r>
            <a:r>
              <a:rPr lang="en-US" dirty="0" smtClean="0"/>
              <a:t>Service.</a:t>
            </a:r>
          </a:p>
          <a:p>
            <a:r>
              <a:rPr lang="en-US" dirty="0"/>
              <a:t>c</a:t>
            </a:r>
            <a:r>
              <a:rPr lang="en-US" dirty="0" smtClean="0"/>
              <a:t>lick </a:t>
            </a:r>
            <a:r>
              <a:rPr lang="en-US" dirty="0"/>
              <a:t>‘Forgotten Password</a:t>
            </a:r>
            <a:r>
              <a:rPr lang="en-US" dirty="0" smtClean="0"/>
              <a:t>’</a:t>
            </a:r>
            <a:endParaRPr lang="en-US" dirty="0"/>
          </a:p>
          <a:p>
            <a:r>
              <a:rPr lang="en-US" dirty="0"/>
              <a:t>f</a:t>
            </a:r>
            <a:r>
              <a:rPr lang="en-US" dirty="0" smtClean="0"/>
              <a:t>ill in your details and submit</a:t>
            </a:r>
          </a:p>
          <a:p>
            <a:r>
              <a:rPr lang="en-US" dirty="0" smtClean="0"/>
              <a:t>check your emails, you’ll receive a security</a:t>
            </a:r>
          </a:p>
          <a:p>
            <a:r>
              <a:rPr lang="en-US" dirty="0" smtClean="0"/>
              <a:t>fill in the code at the Password Self Service website</a:t>
            </a:r>
          </a:p>
          <a:p>
            <a:r>
              <a:rPr lang="en-US" dirty="0" smtClean="0"/>
              <a:t>change your password</a:t>
            </a:r>
          </a:p>
        </p:txBody>
      </p:sp>
      <p:pic>
        <p:nvPicPr>
          <p:cNvPr id="4" name="Picture 3" descr="Screen Shot 2015-12-14 at 13.37.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005064"/>
            <a:ext cx="4004973" cy="2520280"/>
          </a:xfrm>
          <a:prstGeom prst="rect">
            <a:avLst/>
          </a:prstGeom>
        </p:spPr>
      </p:pic>
      <p:pic>
        <p:nvPicPr>
          <p:cNvPr id="5" name="Picture 4" descr="Screen Shot 2015-12-14 at 13.43.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4005064"/>
            <a:ext cx="3413375" cy="2592288"/>
          </a:xfrm>
          <a:prstGeom prst="rect">
            <a:avLst/>
          </a:prstGeom>
        </p:spPr>
      </p:pic>
    </p:spTree>
    <p:extLst>
      <p:ext uri="{BB962C8B-B14F-4D97-AF65-F5344CB8AC3E}">
        <p14:creationId xmlns:p14="http://schemas.microsoft.com/office/powerpoint/2010/main" val="4222003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UDATServicesPptTemplate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EUDATServicesPptTemplate_low resolution</Template>
  <TotalTime>14401</TotalTime>
  <Words>1855</Words>
  <Application>Microsoft Office PowerPoint</Application>
  <PresentationFormat>Presentazione su schermo (4:3)</PresentationFormat>
  <Paragraphs>233</Paragraphs>
  <Slides>27</Slides>
  <Notes>22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27</vt:i4>
      </vt:variant>
    </vt:vector>
  </HeadingPairs>
  <TitlesOfParts>
    <vt:vector size="34" baseType="lpstr">
      <vt:lpstr>Arial</vt:lpstr>
      <vt:lpstr>Calibri</vt:lpstr>
      <vt:lpstr>Century Gothic</vt:lpstr>
      <vt:lpstr>ＭＳ Ｐゴシック</vt:lpstr>
      <vt:lpstr>Wingdings</vt:lpstr>
      <vt:lpstr>EUDATServicesPptTemplate_final1.0</vt:lpstr>
      <vt:lpstr>Presentation1</vt:lpstr>
      <vt:lpstr>B2DROP User Training </vt:lpstr>
      <vt:lpstr>Introduction</vt:lpstr>
      <vt:lpstr>Where is B2DROP in the B2 Service suite?</vt:lpstr>
      <vt:lpstr>What will be covered?</vt:lpstr>
      <vt:lpstr>Terms and Conditions</vt:lpstr>
      <vt:lpstr>Getting started via EUDAT website: https://eudat.eu/</vt:lpstr>
      <vt:lpstr>…or directly: https://b2drop.eudat.eu/ </vt:lpstr>
      <vt:lpstr>Accessing B2DROP 1/2</vt:lpstr>
      <vt:lpstr>Accessing B2DROP 2/2</vt:lpstr>
      <vt:lpstr>Using the web interface 1/2</vt:lpstr>
      <vt:lpstr>Using the web interface 2/2</vt:lpstr>
      <vt:lpstr>Installing B2DROP client</vt:lpstr>
      <vt:lpstr>Mount your folder - MacOS</vt:lpstr>
      <vt:lpstr>Mount your folder - Linux</vt:lpstr>
      <vt:lpstr>Mount your folder - Windows</vt:lpstr>
      <vt:lpstr>Sharing</vt:lpstr>
      <vt:lpstr>Unshare</vt:lpstr>
      <vt:lpstr>Versioning</vt:lpstr>
      <vt:lpstr>Deleting files</vt:lpstr>
      <vt:lpstr>SECURITY</vt:lpstr>
      <vt:lpstr>Support requests</vt:lpstr>
      <vt:lpstr>b2drop.eudat.eu</vt:lpstr>
      <vt:lpstr>Wi-Fi! – Wi-Fi?</vt:lpstr>
      <vt:lpstr>Wi-Fi! – Wi-Fi?</vt:lpstr>
      <vt:lpstr>Wi-Fi! – Wi-Fi?</vt:lpstr>
      <vt:lpstr>Wi-Fi! – Wi-Fi?</vt:lpstr>
      <vt:lpstr>Wi-Fi! – Wi-Fi?</vt:lpstr>
    </vt:vector>
  </TitlesOfParts>
  <Company>STFC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B2DROP User Training</dc:title>
  <dc:creator>De Witt, Shaun (STFC,RAL,SC)</dc:creator>
  <cp:lastModifiedBy>Sara</cp:lastModifiedBy>
  <cp:revision>93</cp:revision>
  <dcterms:created xsi:type="dcterms:W3CDTF">2015-11-11T09:41:56Z</dcterms:created>
  <dcterms:modified xsi:type="dcterms:W3CDTF">2016-02-12T08:54:02Z</dcterms:modified>
</cp:coreProperties>
</file>