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7" r:id="rId2"/>
    <p:sldMasterId id="2147483699" r:id="rId3"/>
  </p:sldMasterIdLst>
  <p:notesMasterIdLst>
    <p:notesMasterId r:id="rId25"/>
  </p:notesMasterIdLst>
  <p:handoutMasterIdLst>
    <p:handoutMasterId r:id="rId26"/>
  </p:handoutMasterIdLst>
  <p:sldIdLst>
    <p:sldId id="256" r:id="rId4"/>
    <p:sldId id="275" r:id="rId5"/>
    <p:sldId id="264" r:id="rId6"/>
    <p:sldId id="263" r:id="rId7"/>
    <p:sldId id="276" r:id="rId8"/>
    <p:sldId id="271" r:id="rId9"/>
    <p:sldId id="278" r:id="rId10"/>
    <p:sldId id="279" r:id="rId11"/>
    <p:sldId id="280" r:id="rId12"/>
    <p:sldId id="281" r:id="rId13"/>
    <p:sldId id="305" r:id="rId14"/>
    <p:sldId id="282" r:id="rId15"/>
    <p:sldId id="306" r:id="rId16"/>
    <p:sldId id="283" r:id="rId17"/>
    <p:sldId id="307" r:id="rId18"/>
    <p:sldId id="312" r:id="rId19"/>
    <p:sldId id="313" r:id="rId20"/>
    <p:sldId id="314" r:id="rId21"/>
    <p:sldId id="315" r:id="rId22"/>
    <p:sldId id="272" r:id="rId23"/>
    <p:sldId id="311" r:id="rId24"/>
  </p:sldIdLst>
  <p:sldSz cx="9144000" cy="6858000" type="screen4x3"/>
  <p:notesSz cx="9875838" cy="68008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3">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C7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190" autoAdjust="0"/>
  </p:normalViewPr>
  <p:slideViewPr>
    <p:cSldViewPr>
      <p:cViewPr varScale="1">
        <p:scale>
          <a:sx n="56" d="100"/>
          <a:sy n="56" d="100"/>
        </p:scale>
        <p:origin x="1398" y="84"/>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1282" y="-77"/>
      </p:cViewPr>
      <p:guideLst>
        <p:guide orient="horz" pos="2143"/>
        <p:guide pos="311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2"/>
            <a:ext cx="4279530" cy="34004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594023" y="2"/>
            <a:ext cx="4279530" cy="340043"/>
          </a:xfrm>
          <a:prstGeom prst="rect">
            <a:avLst/>
          </a:prstGeom>
        </p:spPr>
        <p:txBody>
          <a:bodyPr vert="horz" lIns="91440" tIns="45720" rIns="91440" bIns="45720" rtlCol="0"/>
          <a:lstStyle>
            <a:lvl1pPr algn="r">
              <a:defRPr sz="1200"/>
            </a:lvl1pPr>
          </a:lstStyle>
          <a:p>
            <a:fld id="{0C864316-6A96-4112-97EB-CB86925EDE81}" type="datetimeFigureOut">
              <a:rPr lang="de-DE" smtClean="0"/>
              <a:t>12.02.2016</a:t>
            </a:fld>
            <a:endParaRPr lang="de-DE"/>
          </a:p>
        </p:txBody>
      </p:sp>
      <p:sp>
        <p:nvSpPr>
          <p:cNvPr id="4" name="Fußzeilenplatzhalter 3"/>
          <p:cNvSpPr>
            <a:spLocks noGrp="1"/>
          </p:cNvSpPr>
          <p:nvPr>
            <p:ph type="ftr" sz="quarter" idx="2"/>
          </p:nvPr>
        </p:nvSpPr>
        <p:spPr>
          <a:xfrm>
            <a:off x="0" y="6459630"/>
            <a:ext cx="4279530" cy="340043"/>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594023" y="6459630"/>
            <a:ext cx="4279530" cy="340043"/>
          </a:xfrm>
          <a:prstGeom prst="rect">
            <a:avLst/>
          </a:prstGeom>
        </p:spPr>
        <p:txBody>
          <a:bodyPr vert="horz" lIns="91440" tIns="45720" rIns="91440" bIns="45720" rtlCol="0" anchor="b"/>
          <a:lstStyle>
            <a:lvl1pPr algn="r">
              <a:defRPr sz="1200"/>
            </a:lvl1pPr>
          </a:lstStyle>
          <a:p>
            <a:fld id="{CE443B3B-6337-4C3A-82C9-F479B309818E}" type="slidenum">
              <a:rPr lang="de-DE" smtClean="0"/>
              <a:t>‹N›</a:t>
            </a:fld>
            <a:endParaRPr lang="de-DE"/>
          </a:p>
        </p:txBody>
      </p:sp>
    </p:spTree>
    <p:extLst>
      <p:ext uri="{BB962C8B-B14F-4D97-AF65-F5344CB8AC3E}">
        <p14:creationId xmlns:p14="http://schemas.microsoft.com/office/powerpoint/2010/main" val="26930795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279530" cy="340043"/>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94023" y="2"/>
            <a:ext cx="4279530" cy="340043"/>
          </a:xfrm>
          <a:prstGeom prst="rect">
            <a:avLst/>
          </a:prstGeom>
        </p:spPr>
        <p:txBody>
          <a:bodyPr vert="horz" lIns="91440" tIns="45720" rIns="91440" bIns="45720" rtlCol="0"/>
          <a:lstStyle>
            <a:lvl1pPr algn="r">
              <a:defRPr sz="1200"/>
            </a:lvl1pPr>
          </a:lstStyle>
          <a:p>
            <a:fld id="{48E8DD27-43A9-4898-97C5-391566282BF5}" type="datetimeFigureOut">
              <a:rPr lang="en-GB" smtClean="0"/>
              <a:t>12/02/2016</a:t>
            </a:fld>
            <a:endParaRPr lang="en-GB"/>
          </a:p>
        </p:txBody>
      </p:sp>
      <p:sp>
        <p:nvSpPr>
          <p:cNvPr id="4" name="Slide Image Placeholder 3"/>
          <p:cNvSpPr>
            <a:spLocks noGrp="1" noRot="1" noChangeAspect="1"/>
          </p:cNvSpPr>
          <p:nvPr>
            <p:ph type="sldImg" idx="2"/>
          </p:nvPr>
        </p:nvSpPr>
        <p:spPr>
          <a:xfrm>
            <a:off x="3238500" y="509588"/>
            <a:ext cx="3398838" cy="25511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7584" y="3230404"/>
            <a:ext cx="7900670" cy="306038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6459630"/>
            <a:ext cx="4279530" cy="340043"/>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94023" y="6459630"/>
            <a:ext cx="4279530" cy="340043"/>
          </a:xfrm>
          <a:prstGeom prst="rect">
            <a:avLst/>
          </a:prstGeom>
        </p:spPr>
        <p:txBody>
          <a:bodyPr vert="horz" lIns="91440" tIns="45720" rIns="91440" bIns="45720" rtlCol="0" anchor="b"/>
          <a:lstStyle>
            <a:lvl1pPr algn="r">
              <a:defRPr sz="1200"/>
            </a:lvl1pPr>
          </a:lstStyle>
          <a:p>
            <a:fld id="{F22B1C69-55FB-4F7E-83AF-94BFBA4184B3}" type="slidenum">
              <a:rPr lang="en-GB" smtClean="0"/>
              <a:t>‹N›</a:t>
            </a:fld>
            <a:endParaRPr lang="en-GB"/>
          </a:p>
        </p:txBody>
      </p:sp>
    </p:spTree>
    <p:extLst>
      <p:ext uri="{BB962C8B-B14F-4D97-AF65-F5344CB8AC3E}">
        <p14:creationId xmlns:p14="http://schemas.microsoft.com/office/powerpoint/2010/main" val="16743502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izenplatzhalter 2"/>
          <p:cNvSpPr>
            <a:spLocks noGrp="1"/>
          </p:cNvSpPr>
          <p:nvPr>
            <p:ph type="body" idx="1"/>
          </p:nvPr>
        </p:nvSpPr>
        <p:spPr/>
        <p:txBody>
          <a:bodyPr rtlCol="0"/>
          <a:lstStyle/>
          <a:p>
            <a:pPr>
              <a:defRPr/>
            </a:pPr>
            <a:r>
              <a:rPr lang="en-US" dirty="0" smtClean="0">
                <a:ea typeface="+mn-ea"/>
              </a:rPr>
              <a:t>Possible examples</a:t>
            </a:r>
          </a:p>
          <a:p>
            <a:pPr marL="163409" indent="-163409">
              <a:buFont typeface="Arial" panose="020B0604020202020204" pitchFamily="34" charset="0"/>
              <a:buChar char="•"/>
              <a:defRPr/>
            </a:pPr>
            <a:r>
              <a:rPr lang="en-US" dirty="0" smtClean="0">
                <a:ea typeface="+mn-ea"/>
              </a:rPr>
              <a:t>climate research  &amp; social sciences</a:t>
            </a:r>
          </a:p>
          <a:p>
            <a:pPr marL="163409" indent="-163409">
              <a:buFont typeface="Arial" panose="020B0604020202020204" pitchFamily="34" charset="0"/>
              <a:buChar char="•"/>
              <a:defRPr/>
            </a:pPr>
            <a:r>
              <a:rPr lang="en-US" dirty="0" smtClean="0">
                <a:ea typeface="+mn-ea"/>
              </a:rPr>
              <a:t>Biodiversity &amp; linguistics (someone talking about animals)</a:t>
            </a:r>
          </a:p>
          <a:p>
            <a:pPr marL="163409" indent="-163409">
              <a:buFont typeface="Arial" panose="020B0604020202020204" pitchFamily="34" charset="0"/>
              <a:buChar char="•"/>
              <a:defRPr/>
            </a:pPr>
            <a:r>
              <a:rPr lang="en-US" dirty="0" err="1" smtClean="0">
                <a:ea typeface="+mn-ea"/>
              </a:rPr>
              <a:t>Archaology</a:t>
            </a:r>
            <a:r>
              <a:rPr lang="en-US" dirty="0" smtClean="0">
                <a:ea typeface="+mn-ea"/>
              </a:rPr>
              <a:t> &amp; seismology</a:t>
            </a:r>
          </a:p>
          <a:p>
            <a:pPr marL="163409" indent="-163409">
              <a:buFont typeface="Arial" panose="020B0604020202020204" pitchFamily="34" charset="0"/>
              <a:buChar char="•"/>
              <a:defRPr/>
            </a:pPr>
            <a:endParaRPr lang="en-US" dirty="0" smtClean="0">
              <a:ea typeface="+mn-ea"/>
            </a:endParaRPr>
          </a:p>
          <a:p>
            <a:pPr marL="163409" indent="-163409">
              <a:buFont typeface="Arial" panose="020B0604020202020204" pitchFamily="34" charset="0"/>
              <a:buChar char="•"/>
              <a:defRPr/>
            </a:pPr>
            <a:endParaRPr lang="en-US" dirty="0" smtClean="0">
              <a:ea typeface="+mn-ea"/>
            </a:endParaRPr>
          </a:p>
          <a:p>
            <a:pPr marL="163409" indent="-163409">
              <a:buFont typeface="Arial" panose="020B0604020202020204" pitchFamily="34" charset="0"/>
              <a:buChar char="•"/>
              <a:defRPr/>
            </a:pPr>
            <a:endParaRPr lang="en-US" dirty="0" smtClean="0">
              <a:ea typeface="+mn-ea"/>
            </a:endParaRPr>
          </a:p>
          <a:p>
            <a:pPr>
              <a:defRPr/>
            </a:pPr>
            <a:endParaRPr lang="en-US" dirty="0" smtClean="0">
              <a:ea typeface="+mn-ea"/>
            </a:endParaRPr>
          </a:p>
        </p:txBody>
      </p:sp>
      <p:sp>
        <p:nvSpPr>
          <p:cNvPr id="26628"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8106" indent="-272348" eaLnBrk="0" hangingPunct="0">
              <a:defRPr>
                <a:solidFill>
                  <a:schemeClr val="tx1"/>
                </a:solidFill>
                <a:latin typeface="Arial" charset="0"/>
                <a:ea typeface="ＭＳ Ｐゴシック" pitchFamily="34" charset="-128"/>
              </a:defRPr>
            </a:lvl2pPr>
            <a:lvl3pPr marL="1089393" indent="-217879" eaLnBrk="0" hangingPunct="0">
              <a:defRPr>
                <a:solidFill>
                  <a:schemeClr val="tx1"/>
                </a:solidFill>
                <a:latin typeface="Arial" charset="0"/>
                <a:ea typeface="ＭＳ Ｐゴシック" pitchFamily="34" charset="-128"/>
              </a:defRPr>
            </a:lvl3pPr>
            <a:lvl4pPr marL="1525151" indent="-217879" eaLnBrk="0" hangingPunct="0">
              <a:defRPr>
                <a:solidFill>
                  <a:schemeClr val="tx1"/>
                </a:solidFill>
                <a:latin typeface="Arial" charset="0"/>
                <a:ea typeface="ＭＳ Ｐゴシック" pitchFamily="34" charset="-128"/>
              </a:defRPr>
            </a:lvl4pPr>
            <a:lvl5pPr marL="1960908" indent="-217879" eaLnBrk="0" hangingPunct="0">
              <a:defRPr>
                <a:solidFill>
                  <a:schemeClr val="tx1"/>
                </a:solidFill>
                <a:latin typeface="Arial" charset="0"/>
                <a:ea typeface="ＭＳ Ｐゴシック" pitchFamily="34" charset="-128"/>
              </a:defRPr>
            </a:lvl5pPr>
            <a:lvl6pPr marL="2396665" indent="-217879" eaLnBrk="0" fontAlgn="base" hangingPunct="0">
              <a:spcBef>
                <a:spcPct val="0"/>
              </a:spcBef>
              <a:spcAft>
                <a:spcPct val="0"/>
              </a:spcAft>
              <a:defRPr>
                <a:solidFill>
                  <a:schemeClr val="tx1"/>
                </a:solidFill>
                <a:latin typeface="Arial" charset="0"/>
                <a:ea typeface="ＭＳ Ｐゴシック" pitchFamily="34" charset="-128"/>
              </a:defRPr>
            </a:lvl6pPr>
            <a:lvl7pPr marL="2832423" indent="-217879" eaLnBrk="0" fontAlgn="base" hangingPunct="0">
              <a:spcBef>
                <a:spcPct val="0"/>
              </a:spcBef>
              <a:spcAft>
                <a:spcPct val="0"/>
              </a:spcAft>
              <a:defRPr>
                <a:solidFill>
                  <a:schemeClr val="tx1"/>
                </a:solidFill>
                <a:latin typeface="Arial" charset="0"/>
                <a:ea typeface="ＭＳ Ｐゴシック" pitchFamily="34" charset="-128"/>
              </a:defRPr>
            </a:lvl7pPr>
            <a:lvl8pPr marL="3268180" indent="-217879" eaLnBrk="0" fontAlgn="base" hangingPunct="0">
              <a:spcBef>
                <a:spcPct val="0"/>
              </a:spcBef>
              <a:spcAft>
                <a:spcPct val="0"/>
              </a:spcAft>
              <a:defRPr>
                <a:solidFill>
                  <a:schemeClr val="tx1"/>
                </a:solidFill>
                <a:latin typeface="Arial" charset="0"/>
                <a:ea typeface="ＭＳ Ｐゴシック" pitchFamily="34" charset="-128"/>
              </a:defRPr>
            </a:lvl8pPr>
            <a:lvl9pPr marL="3703937" indent="-21787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E5E09442-8138-4265-8256-88A8F0E07FB2}" type="slidenum">
              <a:rPr lang="de-DE" altLang="it-IT" smtClean="0">
                <a:latin typeface="Calibri" pitchFamily="34" charset="0"/>
              </a:rPr>
              <a:pPr eaLnBrk="1" hangingPunct="1"/>
              <a:t>3</a:t>
            </a:fld>
            <a:endParaRPr lang="de-DE" altLang="it-IT" smtClean="0">
              <a:latin typeface="Calibri" pitchFamily="34" charset="0"/>
            </a:endParaRPr>
          </a:p>
        </p:txBody>
      </p:sp>
    </p:spTree>
    <p:extLst>
      <p:ext uri="{BB962C8B-B14F-4D97-AF65-F5344CB8AC3E}">
        <p14:creationId xmlns:p14="http://schemas.microsoft.com/office/powerpoint/2010/main" val="25327620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1D17F8AD-33BB-4EDC-B921-541CE899FC3B}" type="slidenum">
              <a:rPr lang="en-US" smtClean="0"/>
              <a:t>13</a:t>
            </a:fld>
            <a:endParaRPr lang="en-US" dirty="0"/>
          </a:p>
        </p:txBody>
      </p:sp>
    </p:spTree>
    <p:extLst>
      <p:ext uri="{BB962C8B-B14F-4D97-AF65-F5344CB8AC3E}">
        <p14:creationId xmlns:p14="http://schemas.microsoft.com/office/powerpoint/2010/main" val="4210789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3238500" y="517525"/>
            <a:ext cx="3397250" cy="2547938"/>
          </a:xfrm>
          <a:solidFill>
            <a:schemeClr val="accent1"/>
          </a:solidFill>
          <a:ln w="25400">
            <a:solidFill>
              <a:schemeClr val="accent1">
                <a:shade val="50000"/>
              </a:schemeClr>
            </a:solidFill>
            <a:prstDash val="solid"/>
          </a:ln>
        </p:spPr>
      </p:sp>
      <p:sp>
        <p:nvSpPr>
          <p:cNvPr id="3" name=" 2"/>
          <p:cNvSpPr txBox="1">
            <a:spLocks noGrp="1"/>
          </p:cNvSpPr>
          <p:nvPr>
            <p:ph type="body" sz="quarter" idx="1"/>
          </p:nvPr>
        </p:nvSpPr>
        <p:spPr/>
        <p:txBody>
          <a:bodyPr/>
          <a:lstStyle/>
          <a:p>
            <a:endParaRPr lang="de-DE" dirty="0"/>
          </a:p>
        </p:txBody>
      </p:sp>
    </p:spTree>
    <p:extLst>
      <p:ext uri="{BB962C8B-B14F-4D97-AF65-F5344CB8AC3E}">
        <p14:creationId xmlns:p14="http://schemas.microsoft.com/office/powerpoint/2010/main" val="378707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3238500" y="517525"/>
            <a:ext cx="3397250" cy="2547938"/>
          </a:xfrm>
          <a:solidFill>
            <a:schemeClr val="accent1"/>
          </a:solidFill>
          <a:ln w="25400">
            <a:solidFill>
              <a:schemeClr val="accent1">
                <a:shade val="50000"/>
              </a:schemeClr>
            </a:solidFill>
            <a:prstDash val="solid"/>
          </a:ln>
        </p:spPr>
      </p:sp>
      <p:sp>
        <p:nvSpPr>
          <p:cNvPr id="3" name=" 2"/>
          <p:cNvSpPr txBox="1">
            <a:spLocks noGrp="1"/>
          </p:cNvSpPr>
          <p:nvPr>
            <p:ph type="body" sz="quarter" idx="1"/>
          </p:nvPr>
        </p:nvSpPr>
        <p:spPr/>
        <p:txBody>
          <a:bodyPr/>
          <a:lstStyle/>
          <a:p>
            <a:endParaRPr lang="de-DE" dirty="0"/>
          </a:p>
        </p:txBody>
      </p:sp>
    </p:spTree>
    <p:extLst>
      <p:ext uri="{BB962C8B-B14F-4D97-AF65-F5344CB8AC3E}">
        <p14:creationId xmlns:p14="http://schemas.microsoft.com/office/powerpoint/2010/main" val="884767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it-IT" smtClean="0">
              <a:ea typeface="ＭＳ Ｐゴシック" pitchFamily="34" charset="-128"/>
            </a:endParaRPr>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8106" indent="-272348" eaLnBrk="0" hangingPunct="0">
              <a:defRPr>
                <a:solidFill>
                  <a:schemeClr val="tx1"/>
                </a:solidFill>
                <a:latin typeface="Arial" charset="0"/>
                <a:ea typeface="ＭＳ Ｐゴシック" pitchFamily="34" charset="-128"/>
              </a:defRPr>
            </a:lvl2pPr>
            <a:lvl3pPr marL="1089393" indent="-217879" eaLnBrk="0" hangingPunct="0">
              <a:defRPr>
                <a:solidFill>
                  <a:schemeClr val="tx1"/>
                </a:solidFill>
                <a:latin typeface="Arial" charset="0"/>
                <a:ea typeface="ＭＳ Ｐゴシック" pitchFamily="34" charset="-128"/>
              </a:defRPr>
            </a:lvl3pPr>
            <a:lvl4pPr marL="1525151" indent="-217879" eaLnBrk="0" hangingPunct="0">
              <a:defRPr>
                <a:solidFill>
                  <a:schemeClr val="tx1"/>
                </a:solidFill>
                <a:latin typeface="Arial" charset="0"/>
                <a:ea typeface="ＭＳ Ｐゴシック" pitchFamily="34" charset="-128"/>
              </a:defRPr>
            </a:lvl4pPr>
            <a:lvl5pPr marL="1960908" indent="-217879" eaLnBrk="0" hangingPunct="0">
              <a:defRPr>
                <a:solidFill>
                  <a:schemeClr val="tx1"/>
                </a:solidFill>
                <a:latin typeface="Arial" charset="0"/>
                <a:ea typeface="ＭＳ Ｐゴシック" pitchFamily="34" charset="-128"/>
              </a:defRPr>
            </a:lvl5pPr>
            <a:lvl6pPr marL="2396665" indent="-217879" eaLnBrk="0" fontAlgn="base" hangingPunct="0">
              <a:spcBef>
                <a:spcPct val="0"/>
              </a:spcBef>
              <a:spcAft>
                <a:spcPct val="0"/>
              </a:spcAft>
              <a:defRPr>
                <a:solidFill>
                  <a:schemeClr val="tx1"/>
                </a:solidFill>
                <a:latin typeface="Arial" charset="0"/>
                <a:ea typeface="ＭＳ Ｐゴシック" pitchFamily="34" charset="-128"/>
              </a:defRPr>
            </a:lvl6pPr>
            <a:lvl7pPr marL="2832423" indent="-217879" eaLnBrk="0" fontAlgn="base" hangingPunct="0">
              <a:spcBef>
                <a:spcPct val="0"/>
              </a:spcBef>
              <a:spcAft>
                <a:spcPct val="0"/>
              </a:spcAft>
              <a:defRPr>
                <a:solidFill>
                  <a:schemeClr val="tx1"/>
                </a:solidFill>
                <a:latin typeface="Arial" charset="0"/>
                <a:ea typeface="ＭＳ Ｐゴシック" pitchFamily="34" charset="-128"/>
              </a:defRPr>
            </a:lvl7pPr>
            <a:lvl8pPr marL="3268180" indent="-217879" eaLnBrk="0" fontAlgn="base" hangingPunct="0">
              <a:spcBef>
                <a:spcPct val="0"/>
              </a:spcBef>
              <a:spcAft>
                <a:spcPct val="0"/>
              </a:spcAft>
              <a:defRPr>
                <a:solidFill>
                  <a:schemeClr val="tx1"/>
                </a:solidFill>
                <a:latin typeface="Arial" charset="0"/>
                <a:ea typeface="ＭＳ Ｐゴシック" pitchFamily="34" charset="-128"/>
              </a:defRPr>
            </a:lvl8pPr>
            <a:lvl9pPr marL="3703937" indent="-21787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B3C6262-0761-40CE-91CC-72480AFBEF03}" type="slidenum">
              <a:rPr lang="de-DE" altLang="it-IT" smtClean="0">
                <a:latin typeface="Calibri" pitchFamily="34" charset="0"/>
              </a:rPr>
              <a:pPr eaLnBrk="1" hangingPunct="1"/>
              <a:t>16</a:t>
            </a:fld>
            <a:endParaRPr lang="de-DE" altLang="it-IT" smtClean="0">
              <a:latin typeface="Calibri" pitchFamily="34" charset="0"/>
            </a:endParaRPr>
          </a:p>
        </p:txBody>
      </p:sp>
    </p:spTree>
    <p:extLst>
      <p:ext uri="{BB962C8B-B14F-4D97-AF65-F5344CB8AC3E}">
        <p14:creationId xmlns:p14="http://schemas.microsoft.com/office/powerpoint/2010/main" val="15560008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1D17F8AD-33BB-4EDC-B921-541CE899FC3B}" type="slidenum">
              <a:rPr lang="en-US" smtClean="0"/>
              <a:t>18</a:t>
            </a:fld>
            <a:endParaRPr lang="en-US"/>
          </a:p>
        </p:txBody>
      </p:sp>
    </p:spTree>
    <p:extLst>
      <p:ext uri="{BB962C8B-B14F-4D97-AF65-F5344CB8AC3E}">
        <p14:creationId xmlns:p14="http://schemas.microsoft.com/office/powerpoint/2010/main" val="10820765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10"/>
          </p:nvPr>
        </p:nvSpPr>
        <p:spPr/>
        <p:txBody>
          <a:bodyPr/>
          <a:lstStyle/>
          <a:p>
            <a:fld id="{1D17F8AD-33BB-4EDC-B921-541CE899FC3B}" type="slidenum">
              <a:rPr lang="en-US" smtClean="0"/>
              <a:t>19</a:t>
            </a:fld>
            <a:endParaRPr lang="en-US"/>
          </a:p>
        </p:txBody>
      </p:sp>
    </p:spTree>
    <p:extLst>
      <p:ext uri="{BB962C8B-B14F-4D97-AF65-F5344CB8AC3E}">
        <p14:creationId xmlns:p14="http://schemas.microsoft.com/office/powerpoint/2010/main" val="10996872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6540423-DA05-46D2-940C-BDA5075B580F}" type="slidenum">
              <a:rPr lang="en-GB" smtClean="0"/>
              <a:t>21</a:t>
            </a:fld>
            <a:endParaRPr lang="en-GB"/>
          </a:p>
        </p:txBody>
      </p:sp>
    </p:spTree>
    <p:extLst>
      <p:ext uri="{BB962C8B-B14F-4D97-AF65-F5344CB8AC3E}">
        <p14:creationId xmlns:p14="http://schemas.microsoft.com/office/powerpoint/2010/main" val="2748606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lienbildplatzhalt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izenplatzhalt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de-DE" altLang="it-IT" smtClean="0">
              <a:ea typeface="ＭＳ Ｐゴシック" pitchFamily="34" charset="-128"/>
            </a:endParaRPr>
          </a:p>
        </p:txBody>
      </p:sp>
      <p:sp>
        <p:nvSpPr>
          <p:cNvPr id="25604" name="Foliennummernplatzhalt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8106" indent="-272348" eaLnBrk="0" hangingPunct="0">
              <a:defRPr>
                <a:solidFill>
                  <a:schemeClr val="tx1"/>
                </a:solidFill>
                <a:latin typeface="Arial" charset="0"/>
                <a:ea typeface="ＭＳ Ｐゴシック" pitchFamily="34" charset="-128"/>
              </a:defRPr>
            </a:lvl2pPr>
            <a:lvl3pPr marL="1089393" indent="-217879" eaLnBrk="0" hangingPunct="0">
              <a:defRPr>
                <a:solidFill>
                  <a:schemeClr val="tx1"/>
                </a:solidFill>
                <a:latin typeface="Arial" charset="0"/>
                <a:ea typeface="ＭＳ Ｐゴシック" pitchFamily="34" charset="-128"/>
              </a:defRPr>
            </a:lvl3pPr>
            <a:lvl4pPr marL="1525151" indent="-217879" eaLnBrk="0" hangingPunct="0">
              <a:defRPr>
                <a:solidFill>
                  <a:schemeClr val="tx1"/>
                </a:solidFill>
                <a:latin typeface="Arial" charset="0"/>
                <a:ea typeface="ＭＳ Ｐゴシック" pitchFamily="34" charset="-128"/>
              </a:defRPr>
            </a:lvl4pPr>
            <a:lvl5pPr marL="1960908" indent="-217879" eaLnBrk="0" hangingPunct="0">
              <a:defRPr>
                <a:solidFill>
                  <a:schemeClr val="tx1"/>
                </a:solidFill>
                <a:latin typeface="Arial" charset="0"/>
                <a:ea typeface="ＭＳ Ｐゴシック" pitchFamily="34" charset="-128"/>
              </a:defRPr>
            </a:lvl5pPr>
            <a:lvl6pPr marL="2396665" indent="-217879" eaLnBrk="0" fontAlgn="base" hangingPunct="0">
              <a:spcBef>
                <a:spcPct val="0"/>
              </a:spcBef>
              <a:spcAft>
                <a:spcPct val="0"/>
              </a:spcAft>
              <a:defRPr>
                <a:solidFill>
                  <a:schemeClr val="tx1"/>
                </a:solidFill>
                <a:latin typeface="Arial" charset="0"/>
                <a:ea typeface="ＭＳ Ｐゴシック" pitchFamily="34" charset="-128"/>
              </a:defRPr>
            </a:lvl6pPr>
            <a:lvl7pPr marL="2832423" indent="-217879" eaLnBrk="0" fontAlgn="base" hangingPunct="0">
              <a:spcBef>
                <a:spcPct val="0"/>
              </a:spcBef>
              <a:spcAft>
                <a:spcPct val="0"/>
              </a:spcAft>
              <a:defRPr>
                <a:solidFill>
                  <a:schemeClr val="tx1"/>
                </a:solidFill>
                <a:latin typeface="Arial" charset="0"/>
                <a:ea typeface="ＭＳ Ｐゴシック" pitchFamily="34" charset="-128"/>
              </a:defRPr>
            </a:lvl7pPr>
            <a:lvl8pPr marL="3268180" indent="-217879" eaLnBrk="0" fontAlgn="base" hangingPunct="0">
              <a:spcBef>
                <a:spcPct val="0"/>
              </a:spcBef>
              <a:spcAft>
                <a:spcPct val="0"/>
              </a:spcAft>
              <a:defRPr>
                <a:solidFill>
                  <a:schemeClr val="tx1"/>
                </a:solidFill>
                <a:latin typeface="Arial" charset="0"/>
                <a:ea typeface="ＭＳ Ｐゴシック" pitchFamily="34" charset="-128"/>
              </a:defRPr>
            </a:lvl8pPr>
            <a:lvl9pPr marL="3703937" indent="-21787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BB3C6262-0761-40CE-91CC-72480AFBEF03}" type="slidenum">
              <a:rPr lang="de-DE" altLang="it-IT" smtClean="0">
                <a:latin typeface="Calibri" pitchFamily="34" charset="0"/>
              </a:rPr>
              <a:pPr eaLnBrk="1" hangingPunct="1"/>
              <a:t>4</a:t>
            </a:fld>
            <a:endParaRPr lang="de-DE" altLang="it-IT" smtClean="0">
              <a:latin typeface="Calibri" pitchFamily="34" charset="0"/>
            </a:endParaRPr>
          </a:p>
        </p:txBody>
      </p:sp>
    </p:spTree>
    <p:extLst>
      <p:ext uri="{BB962C8B-B14F-4D97-AF65-F5344CB8AC3E}">
        <p14:creationId xmlns:p14="http://schemas.microsoft.com/office/powerpoint/2010/main" val="2027035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it-IT" smtClean="0">
              <a:ea typeface="ＭＳ Ｐゴシック" pitchFamily="34" charset="-128"/>
            </a:endParaRPr>
          </a:p>
        </p:txBody>
      </p:sp>
      <p:sp>
        <p:nvSpPr>
          <p:cNvPr id="27652"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08106" indent="-272348" eaLnBrk="0" hangingPunct="0">
              <a:defRPr>
                <a:solidFill>
                  <a:schemeClr val="tx1"/>
                </a:solidFill>
                <a:latin typeface="Arial" charset="0"/>
                <a:ea typeface="ＭＳ Ｐゴシック" pitchFamily="34" charset="-128"/>
              </a:defRPr>
            </a:lvl2pPr>
            <a:lvl3pPr marL="1089393" indent="-217879" eaLnBrk="0" hangingPunct="0">
              <a:defRPr>
                <a:solidFill>
                  <a:schemeClr val="tx1"/>
                </a:solidFill>
                <a:latin typeface="Arial" charset="0"/>
                <a:ea typeface="ＭＳ Ｐゴシック" pitchFamily="34" charset="-128"/>
              </a:defRPr>
            </a:lvl3pPr>
            <a:lvl4pPr marL="1525151" indent="-217879" eaLnBrk="0" hangingPunct="0">
              <a:defRPr>
                <a:solidFill>
                  <a:schemeClr val="tx1"/>
                </a:solidFill>
                <a:latin typeface="Arial" charset="0"/>
                <a:ea typeface="ＭＳ Ｐゴシック" pitchFamily="34" charset="-128"/>
              </a:defRPr>
            </a:lvl4pPr>
            <a:lvl5pPr marL="1960908" indent="-217879" eaLnBrk="0" hangingPunct="0">
              <a:defRPr>
                <a:solidFill>
                  <a:schemeClr val="tx1"/>
                </a:solidFill>
                <a:latin typeface="Arial" charset="0"/>
                <a:ea typeface="ＭＳ Ｐゴシック" pitchFamily="34" charset="-128"/>
              </a:defRPr>
            </a:lvl5pPr>
            <a:lvl6pPr marL="2396665" indent="-217879" eaLnBrk="0" fontAlgn="base" hangingPunct="0">
              <a:spcBef>
                <a:spcPct val="0"/>
              </a:spcBef>
              <a:spcAft>
                <a:spcPct val="0"/>
              </a:spcAft>
              <a:defRPr>
                <a:solidFill>
                  <a:schemeClr val="tx1"/>
                </a:solidFill>
                <a:latin typeface="Arial" charset="0"/>
                <a:ea typeface="ＭＳ Ｐゴシック" pitchFamily="34" charset="-128"/>
              </a:defRPr>
            </a:lvl6pPr>
            <a:lvl7pPr marL="2832423" indent="-217879" eaLnBrk="0" fontAlgn="base" hangingPunct="0">
              <a:spcBef>
                <a:spcPct val="0"/>
              </a:spcBef>
              <a:spcAft>
                <a:spcPct val="0"/>
              </a:spcAft>
              <a:defRPr>
                <a:solidFill>
                  <a:schemeClr val="tx1"/>
                </a:solidFill>
                <a:latin typeface="Arial" charset="0"/>
                <a:ea typeface="ＭＳ Ｐゴシック" pitchFamily="34" charset="-128"/>
              </a:defRPr>
            </a:lvl7pPr>
            <a:lvl8pPr marL="3268180" indent="-217879" eaLnBrk="0" fontAlgn="base" hangingPunct="0">
              <a:spcBef>
                <a:spcPct val="0"/>
              </a:spcBef>
              <a:spcAft>
                <a:spcPct val="0"/>
              </a:spcAft>
              <a:defRPr>
                <a:solidFill>
                  <a:schemeClr val="tx1"/>
                </a:solidFill>
                <a:latin typeface="Arial" charset="0"/>
                <a:ea typeface="ＭＳ Ｐゴシック" pitchFamily="34" charset="-128"/>
              </a:defRPr>
            </a:lvl8pPr>
            <a:lvl9pPr marL="3703937" indent="-217879"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858BC5A3-4F4C-45EC-B54C-DFE867C52A06}" type="slidenum">
              <a:rPr lang="de-DE" altLang="it-IT" smtClean="0">
                <a:latin typeface="Calibri" pitchFamily="34" charset="0"/>
              </a:rPr>
              <a:pPr eaLnBrk="1" hangingPunct="1"/>
              <a:t>5</a:t>
            </a:fld>
            <a:endParaRPr lang="de-DE" altLang="it-IT" smtClean="0">
              <a:latin typeface="Calibri" pitchFamily="34" charset="0"/>
            </a:endParaRPr>
          </a:p>
        </p:txBody>
      </p:sp>
    </p:spTree>
    <p:extLst>
      <p:ext uri="{BB962C8B-B14F-4D97-AF65-F5344CB8AC3E}">
        <p14:creationId xmlns:p14="http://schemas.microsoft.com/office/powerpoint/2010/main" val="16620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3238500" y="517525"/>
            <a:ext cx="3397250" cy="2547938"/>
          </a:xfrm>
          <a:solidFill>
            <a:schemeClr val="accent1"/>
          </a:solidFill>
          <a:ln w="25400">
            <a:solidFill>
              <a:schemeClr val="accent1">
                <a:shade val="50000"/>
              </a:schemeClr>
            </a:solidFill>
            <a:prstDash val="solid"/>
          </a:ln>
        </p:spPr>
      </p:sp>
      <p:sp>
        <p:nvSpPr>
          <p:cNvPr id="3" name="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2949508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3238500" y="517525"/>
            <a:ext cx="3397250" cy="2547938"/>
          </a:xfrm>
          <a:solidFill>
            <a:schemeClr val="accent1"/>
          </a:solidFill>
          <a:ln w="25400">
            <a:solidFill>
              <a:schemeClr val="accent1">
                <a:shade val="50000"/>
              </a:schemeClr>
            </a:solidFill>
            <a:prstDash val="solid"/>
          </a:ln>
        </p:spPr>
      </p:sp>
      <p:sp>
        <p:nvSpPr>
          <p:cNvPr id="3" name="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17209300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3238500" y="517525"/>
            <a:ext cx="3397250" cy="2547938"/>
          </a:xfrm>
          <a:solidFill>
            <a:schemeClr val="accent1"/>
          </a:solidFill>
          <a:ln w="25400">
            <a:solidFill>
              <a:schemeClr val="accent1">
                <a:shade val="50000"/>
              </a:schemeClr>
            </a:solidFill>
            <a:prstDash val="solid"/>
          </a:ln>
        </p:spPr>
      </p:sp>
      <p:sp>
        <p:nvSpPr>
          <p:cNvPr id="3" name="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3621302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3238500" y="517525"/>
            <a:ext cx="3397250" cy="2547938"/>
          </a:xfrm>
          <a:solidFill>
            <a:schemeClr val="accent1"/>
          </a:solidFill>
          <a:ln w="25400">
            <a:solidFill>
              <a:schemeClr val="accent1">
                <a:shade val="50000"/>
              </a:schemeClr>
            </a:solidFill>
            <a:prstDash val="solid"/>
          </a:ln>
        </p:spPr>
      </p:sp>
      <p:sp>
        <p:nvSpPr>
          <p:cNvPr id="3" name=" 2"/>
          <p:cNvSpPr txBox="1">
            <a:spLocks noGrp="1"/>
          </p:cNvSpPr>
          <p:nvPr>
            <p:ph type="body" sz="quarter" idx="1"/>
          </p:nvPr>
        </p:nvSpPr>
        <p:spPr/>
        <p:txBody>
          <a:bodyPr/>
          <a:lstStyle/>
          <a:p>
            <a:endParaRPr lang="de-DE" dirty="0"/>
          </a:p>
        </p:txBody>
      </p:sp>
    </p:spTree>
    <p:extLst>
      <p:ext uri="{BB962C8B-B14F-4D97-AF65-F5344CB8AC3E}">
        <p14:creationId xmlns:p14="http://schemas.microsoft.com/office/powerpoint/2010/main" val="598856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dirty="0"/>
          </a:p>
        </p:txBody>
      </p:sp>
      <p:sp>
        <p:nvSpPr>
          <p:cNvPr id="4" name="Foliennummernplatzhalter 3"/>
          <p:cNvSpPr>
            <a:spLocks noGrp="1"/>
          </p:cNvSpPr>
          <p:nvPr>
            <p:ph type="sldNum" sz="quarter" idx="10"/>
          </p:nvPr>
        </p:nvSpPr>
        <p:spPr/>
        <p:txBody>
          <a:bodyPr/>
          <a:lstStyle/>
          <a:p>
            <a:fld id="{1D17F8AD-33BB-4EDC-B921-541CE899FC3B}" type="slidenum">
              <a:rPr lang="en-US" smtClean="0"/>
              <a:t>11</a:t>
            </a:fld>
            <a:endParaRPr lang="en-US" dirty="0"/>
          </a:p>
        </p:txBody>
      </p:sp>
    </p:spTree>
    <p:extLst>
      <p:ext uri="{BB962C8B-B14F-4D97-AF65-F5344CB8AC3E}">
        <p14:creationId xmlns:p14="http://schemas.microsoft.com/office/powerpoint/2010/main" val="4210789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noResize="1"/>
          </p:cNvSpPr>
          <p:nvPr>
            <p:ph type="sldImg"/>
          </p:nvPr>
        </p:nvSpPr>
        <p:spPr>
          <a:xfrm>
            <a:off x="3238500" y="517525"/>
            <a:ext cx="3397250" cy="2547938"/>
          </a:xfrm>
          <a:solidFill>
            <a:schemeClr val="accent1"/>
          </a:solidFill>
          <a:ln w="25400">
            <a:solidFill>
              <a:schemeClr val="accent1">
                <a:shade val="50000"/>
              </a:schemeClr>
            </a:solidFill>
            <a:prstDash val="solid"/>
          </a:ln>
        </p:spPr>
      </p:sp>
      <p:sp>
        <p:nvSpPr>
          <p:cNvPr id="3" name=" 2"/>
          <p:cNvSpPr txBox="1">
            <a:spLocks noGrp="1"/>
          </p:cNvSpPr>
          <p:nvPr>
            <p:ph type="body" sz="quarter" idx="1"/>
          </p:nvPr>
        </p:nvSpPr>
        <p:spPr/>
        <p:txBody>
          <a:bodyPr/>
          <a:lstStyle/>
          <a:p>
            <a:endParaRPr lang="de-DE"/>
          </a:p>
        </p:txBody>
      </p:sp>
    </p:spTree>
    <p:extLst>
      <p:ext uri="{BB962C8B-B14F-4D97-AF65-F5344CB8AC3E}">
        <p14:creationId xmlns:p14="http://schemas.microsoft.com/office/powerpoint/2010/main" val="9307976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eudat.eu/"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21" Type="http://schemas.openxmlformats.org/officeDocument/2006/relationships/image" Target="../media/image31.png"/><Relationship Id="rId34" Type="http://schemas.openxmlformats.org/officeDocument/2006/relationships/image" Target="../media/image44.jpeg"/><Relationship Id="rId7" Type="http://schemas.openxmlformats.org/officeDocument/2006/relationships/image" Target="../media/image17.jp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5.png"/><Relationship Id="rId33" Type="http://schemas.openxmlformats.org/officeDocument/2006/relationships/image" Target="../media/image43.gif"/><Relationship Id="rId38" Type="http://schemas.openxmlformats.org/officeDocument/2006/relationships/image" Target="../media/image48.jpeg"/><Relationship Id="rId2" Type="http://schemas.openxmlformats.org/officeDocument/2006/relationships/image" Target="../media/image12.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4.jpeg"/><Relationship Id="rId32" Type="http://schemas.openxmlformats.org/officeDocument/2006/relationships/image" Target="../media/image42.png"/><Relationship Id="rId37" Type="http://schemas.openxmlformats.org/officeDocument/2006/relationships/image" Target="../media/image47.jpeg"/><Relationship Id="rId5" Type="http://schemas.openxmlformats.org/officeDocument/2006/relationships/image" Target="../media/image15.png"/><Relationship Id="rId15" Type="http://schemas.openxmlformats.org/officeDocument/2006/relationships/image" Target="../media/image25.jpeg"/><Relationship Id="rId23" Type="http://schemas.openxmlformats.org/officeDocument/2006/relationships/image" Target="../media/image33.gif"/><Relationship Id="rId28" Type="http://schemas.openxmlformats.org/officeDocument/2006/relationships/image" Target="../media/image38.png"/><Relationship Id="rId36" Type="http://schemas.openxmlformats.org/officeDocument/2006/relationships/image" Target="../media/image46.jpeg"/><Relationship Id="rId10" Type="http://schemas.openxmlformats.org/officeDocument/2006/relationships/image" Target="../media/image20.jpe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jpe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8" Type="http://schemas.openxmlformats.org/officeDocument/2006/relationships/image" Target="../media/image18.png"/><Relationship Id="rId3"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3" Type="http://schemas.openxmlformats.org/officeDocument/2006/relationships/image" Target="../media/image23.png"/><Relationship Id="rId18" Type="http://schemas.openxmlformats.org/officeDocument/2006/relationships/image" Target="../media/image28.png"/><Relationship Id="rId26" Type="http://schemas.openxmlformats.org/officeDocument/2006/relationships/image" Target="../media/image36.png"/><Relationship Id="rId21" Type="http://schemas.openxmlformats.org/officeDocument/2006/relationships/image" Target="../media/image31.png"/><Relationship Id="rId34" Type="http://schemas.openxmlformats.org/officeDocument/2006/relationships/image" Target="../media/image44.jpeg"/><Relationship Id="rId7" Type="http://schemas.openxmlformats.org/officeDocument/2006/relationships/image" Target="../media/image17.jpg"/><Relationship Id="rId12" Type="http://schemas.openxmlformats.org/officeDocument/2006/relationships/image" Target="../media/image22.jpeg"/><Relationship Id="rId17" Type="http://schemas.openxmlformats.org/officeDocument/2006/relationships/image" Target="../media/image27.jpeg"/><Relationship Id="rId25" Type="http://schemas.openxmlformats.org/officeDocument/2006/relationships/image" Target="../media/image35.png"/><Relationship Id="rId33" Type="http://schemas.openxmlformats.org/officeDocument/2006/relationships/image" Target="../media/image43.gif"/><Relationship Id="rId38" Type="http://schemas.openxmlformats.org/officeDocument/2006/relationships/image" Target="../media/image48.jpeg"/><Relationship Id="rId2" Type="http://schemas.openxmlformats.org/officeDocument/2006/relationships/image" Target="../media/image13.png"/><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16.jpeg"/><Relationship Id="rId11" Type="http://schemas.openxmlformats.org/officeDocument/2006/relationships/image" Target="../media/image21.jpeg"/><Relationship Id="rId24" Type="http://schemas.openxmlformats.org/officeDocument/2006/relationships/image" Target="../media/image34.jpeg"/><Relationship Id="rId32" Type="http://schemas.openxmlformats.org/officeDocument/2006/relationships/image" Target="../media/image42.png"/><Relationship Id="rId37" Type="http://schemas.openxmlformats.org/officeDocument/2006/relationships/image" Target="../media/image47.jpeg"/><Relationship Id="rId5" Type="http://schemas.openxmlformats.org/officeDocument/2006/relationships/image" Target="../media/image15.png"/><Relationship Id="rId15" Type="http://schemas.openxmlformats.org/officeDocument/2006/relationships/image" Target="../media/image25.jpeg"/><Relationship Id="rId23" Type="http://schemas.openxmlformats.org/officeDocument/2006/relationships/image" Target="../media/image33.gif"/><Relationship Id="rId28" Type="http://schemas.openxmlformats.org/officeDocument/2006/relationships/image" Target="../media/image38.png"/><Relationship Id="rId36" Type="http://schemas.openxmlformats.org/officeDocument/2006/relationships/image" Target="../media/image46.jpeg"/><Relationship Id="rId10" Type="http://schemas.openxmlformats.org/officeDocument/2006/relationships/image" Target="../media/image20.jpeg"/><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 Id="rId22" Type="http://schemas.openxmlformats.org/officeDocument/2006/relationships/image" Target="../media/image32.jpeg"/><Relationship Id="rId27" Type="http://schemas.openxmlformats.org/officeDocument/2006/relationships/image" Target="../media/image37.png"/><Relationship Id="rId30" Type="http://schemas.openxmlformats.org/officeDocument/2006/relationships/image" Target="../media/image40.png"/><Relationship Id="rId35" Type="http://schemas.openxmlformats.org/officeDocument/2006/relationships/image" Target="../media/image45.png"/><Relationship Id="rId8" Type="http://schemas.openxmlformats.org/officeDocument/2006/relationships/image" Target="../media/image18.png"/><Relationship Id="rId3"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hyperlink" Target="http://www.eudat.eu/" TargetMode="External"/><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420888"/>
            <a:ext cx="7772400" cy="1470025"/>
          </a:xfrm>
        </p:spPr>
        <p:txBody>
          <a:bodyPr>
            <a:normAutofit/>
          </a:bodyPr>
          <a:lstStyle>
            <a:lvl1pPr>
              <a:defRPr sz="4000">
                <a:latin typeface="Century Gothic"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33056"/>
            <a:ext cx="6400800" cy="601960"/>
          </a:xfrm>
        </p:spPr>
        <p:txBody>
          <a:bodyPr>
            <a:normAutofit/>
          </a:bodyPr>
          <a:lstStyle>
            <a:lvl1pPr marL="0" indent="0" algn="ctr">
              <a:buNone/>
              <a:defRPr sz="2800">
                <a:solidFill>
                  <a:schemeClr val="tx1">
                    <a:tint val="75000"/>
                  </a:schemeClr>
                </a:solidFill>
                <a:latin typeface="Century Gothic"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Rettangolo 8"/>
          <p:cNvSpPr/>
          <p:nvPr/>
        </p:nvSpPr>
        <p:spPr>
          <a:xfrm>
            <a:off x="7330556" y="6084598"/>
            <a:ext cx="1813444" cy="584775"/>
          </a:xfrm>
          <a:prstGeom prst="rect">
            <a:avLst/>
          </a:prstGeom>
        </p:spPr>
        <p:txBody>
          <a:bodyPr wrap="square">
            <a:spAutoFit/>
          </a:bodyPr>
          <a:lstStyle/>
          <a:p>
            <a:pPr algn="r"/>
            <a:r>
              <a:rPr lang="en-GB" sz="1600" b="1" kern="1200" noProof="0" dirty="0" smtClean="0">
                <a:solidFill>
                  <a:schemeClr val="tx1"/>
                </a:solidFill>
                <a:latin typeface="Century Gothic" panose="020B0502020202020204" pitchFamily="34" charset="0"/>
                <a:ea typeface="+mn-ea"/>
                <a:cs typeface="+mn-cs"/>
                <a:hlinkClick r:id="rId3"/>
              </a:rPr>
              <a:t>b2find.eudat.eu</a:t>
            </a:r>
          </a:p>
          <a:p>
            <a:pPr algn="r"/>
            <a:r>
              <a:rPr lang="en-GB" sz="1600" b="1" kern="1200" noProof="0" dirty="0" smtClean="0">
                <a:solidFill>
                  <a:schemeClr val="tx1"/>
                </a:solidFill>
                <a:latin typeface="Century Gothic" panose="020B0502020202020204" pitchFamily="34" charset="0"/>
                <a:ea typeface="+mn-ea"/>
                <a:cs typeface="+mn-cs"/>
                <a:hlinkClick r:id="rId3"/>
              </a:rPr>
              <a:t>www.eudat.eu</a:t>
            </a:r>
            <a:endParaRPr lang="en-GB" sz="1600" b="1" kern="1200" noProof="0" dirty="0" smtClean="0">
              <a:solidFill>
                <a:schemeClr val="tx1"/>
              </a:solidFill>
              <a:latin typeface="Century Gothic" panose="020B0502020202020204" pitchFamily="34" charset="0"/>
              <a:ea typeface="+mn-ea"/>
              <a:cs typeface="+mn-cs"/>
            </a:endParaRPr>
          </a:p>
        </p:txBody>
      </p:sp>
      <p:sp>
        <p:nvSpPr>
          <p:cNvPr id="8" name="CasellaDiTesto 10"/>
          <p:cNvSpPr txBox="1"/>
          <p:nvPr/>
        </p:nvSpPr>
        <p:spPr>
          <a:xfrm>
            <a:off x="-65318" y="6510536"/>
            <a:ext cx="7517638" cy="230832"/>
          </a:xfrm>
          <a:prstGeom prst="rect">
            <a:avLst/>
          </a:prstGeom>
          <a:noFill/>
          <a:ln>
            <a:noFill/>
          </a:ln>
        </p:spPr>
        <p:txBody>
          <a:bodyPr wrap="square" rtlCol="0">
            <a:spAutoFit/>
          </a:bodyPr>
          <a:lstStyle/>
          <a:p>
            <a:pPr algn="ctr"/>
            <a:r>
              <a:rPr lang="en-GB" sz="900" noProof="0" dirty="0" smtClean="0">
                <a:latin typeface="Century Gothic"/>
                <a:cs typeface="Century Gothic"/>
              </a:rPr>
              <a:t>EUDAT receives funding from the European Union's Horizon 2020 programme - DG CONNECT e-Infrastructures. Contract No. 654065</a:t>
            </a:r>
            <a:endParaRPr lang="en-GB" sz="900" noProof="0" dirty="0">
              <a:latin typeface="Century Gothic"/>
              <a:cs typeface="Century Gothic"/>
            </a:endParaRPr>
          </a:p>
        </p:txBody>
      </p:sp>
      <p:sp>
        <p:nvSpPr>
          <p:cNvPr id="13"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5"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0" name="Text Placeholder 9"/>
          <p:cNvSpPr>
            <a:spLocks noGrp="1"/>
          </p:cNvSpPr>
          <p:nvPr>
            <p:ph type="body" sz="quarter" idx="11" hasCustomPrompt="1"/>
          </p:nvPr>
        </p:nvSpPr>
        <p:spPr>
          <a:xfrm>
            <a:off x="4932040" y="4797152"/>
            <a:ext cx="3778636" cy="1512168"/>
          </a:xfrm>
        </p:spPr>
        <p:txBody>
          <a:bodyPr>
            <a:normAutofit/>
          </a:bodyPr>
          <a:lstStyle>
            <a:lvl1pPr marL="0" indent="0">
              <a:buFont typeface="Arial" panose="020B0604020202020204" pitchFamily="34" charset="0"/>
              <a:buNone/>
              <a:defRPr sz="1800" baseline="0">
                <a:solidFill>
                  <a:schemeClr val="bg1">
                    <a:lumMod val="50000"/>
                  </a:schemeClr>
                </a:solidFill>
              </a:defRPr>
            </a:lvl1pPr>
          </a:lstStyle>
          <a:p>
            <a:pPr lvl="0"/>
            <a:r>
              <a:rPr lang="en-US" dirty="0" smtClean="0"/>
              <a:t>Click to edit Name, Affiliation, Conference Title and location text styles</a:t>
            </a:r>
          </a:p>
        </p:txBody>
      </p:sp>
      <p:sp>
        <p:nvSpPr>
          <p:cNvPr id="4" name="AutoShape 2" descr="b2find.jpg"/>
          <p:cNvSpPr>
            <a:spLocks noChangeAspect="1" noChangeArrowheads="1"/>
          </p:cNvSpPr>
          <p:nvPr userDrawn="1"/>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p>
        </p:txBody>
      </p:sp>
      <p:pic>
        <p:nvPicPr>
          <p:cNvPr id="14"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
        <p:nvSpPr>
          <p:cNvPr id="18" name="Rettangolo 6"/>
          <p:cNvSpPr/>
          <p:nvPr userDrawn="1"/>
        </p:nvSpPr>
        <p:spPr>
          <a:xfrm>
            <a:off x="5321300" y="1852612"/>
            <a:ext cx="3435350" cy="276225"/>
          </a:xfrm>
          <a:prstGeom prst="rect">
            <a:avLst/>
          </a:prstGeom>
        </p:spPr>
        <p:txBody>
          <a:bodyPr>
            <a:spAutoFit/>
          </a:bodyPr>
          <a:lstStyle/>
          <a:p>
            <a:pPr algn="r" fontAlgn="auto">
              <a:spcBef>
                <a:spcPts val="0"/>
              </a:spcBef>
              <a:spcAft>
                <a:spcPts val="0"/>
              </a:spcAft>
              <a:defRPr/>
            </a:pPr>
            <a:r>
              <a:rPr lang="en-US" sz="1200" b="1" dirty="0" smtClean="0">
                <a:solidFill>
                  <a:srgbClr val="1B216E"/>
                </a:solidFill>
                <a:latin typeface="Century Gothic" panose="020B0502020202020204" pitchFamily="34" charset="0"/>
                <a:ea typeface="+mn-ea"/>
                <a:cs typeface="+mn-cs"/>
              </a:rPr>
              <a:t>Find Research Data</a:t>
            </a:r>
            <a:endParaRPr lang="en-GB" sz="1200" b="1" dirty="0">
              <a:solidFill>
                <a:srgbClr val="1B216E"/>
              </a:solidFill>
              <a:latin typeface="Century Gothic" panose="020B050202020202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6524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www.eudat.eu | http://b2find.eudat.eu</a:t>
            </a:r>
            <a:endParaRPr lang="en-US"/>
          </a:p>
        </p:txBody>
      </p:sp>
      <p:sp>
        <p:nvSpPr>
          <p:cNvPr id="6" name="Footer Placeholder 5"/>
          <p:cNvSpPr>
            <a:spLocks noGrp="1"/>
          </p:cNvSpPr>
          <p:nvPr>
            <p:ph type="ftr" sz="quarter" idx="11"/>
          </p:nvPr>
        </p:nvSpPr>
        <p:spPr/>
        <p:txBody>
          <a:bodyPr/>
          <a:lstStyle/>
          <a:p>
            <a:r>
              <a:rPr lang="en-US" smtClean="0"/>
              <a:t>B2FIND – Find Research Data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www.eudat.eu | http://b2find.eudat.eu</a:t>
            </a:r>
            <a:endParaRPr lang="en-US"/>
          </a:p>
        </p:txBody>
      </p:sp>
      <p:sp>
        <p:nvSpPr>
          <p:cNvPr id="5" name="Footer Placeholder 4"/>
          <p:cNvSpPr>
            <a:spLocks noGrp="1"/>
          </p:cNvSpPr>
          <p:nvPr>
            <p:ph type="ftr" sz="quarter" idx="11"/>
          </p:nvPr>
        </p:nvSpPr>
        <p:spPr/>
        <p:txBody>
          <a:bodyPr/>
          <a:lstStyle/>
          <a:p>
            <a:r>
              <a:rPr lang="en-US" smtClean="0"/>
              <a:t>B2FIND – Find Research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r>
              <a:rPr lang="en-US" smtClean="0"/>
              <a:t>www.eudat.eu | http://b2find.eudat.eu</a:t>
            </a:r>
            <a:endParaRPr lang="en-US"/>
          </a:p>
        </p:txBody>
      </p:sp>
      <p:sp>
        <p:nvSpPr>
          <p:cNvPr id="5" name="Footer Placeholder 4"/>
          <p:cNvSpPr>
            <a:spLocks noGrp="1"/>
          </p:cNvSpPr>
          <p:nvPr>
            <p:ph type="ftr" sz="quarter" idx="11"/>
          </p:nvPr>
        </p:nvSpPr>
        <p:spPr/>
        <p:txBody>
          <a:bodyPr/>
          <a:lstStyle/>
          <a:p>
            <a:r>
              <a:rPr lang="en-US" smtClean="0"/>
              <a:t>B2FIND – Find Research Data</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2_SERVICE_SUITE">
    <p:bg>
      <p:bgPr>
        <a:solidFill>
          <a:schemeClr val="bg1"/>
        </a:solidFill>
        <a:effectLst/>
      </p:bgPr>
    </p:bg>
    <p:spTree>
      <p:nvGrpSpPr>
        <p:cNvPr id="1" name=""/>
        <p:cNvGrpSpPr/>
        <p:nvPr/>
      </p:nvGrpSpPr>
      <p:grpSpPr>
        <a:xfrm>
          <a:off x="0" y="0"/>
          <a:ext cx="0" cy="0"/>
          <a:chOff x="0" y="0"/>
          <a:chExt cx="0" cy="0"/>
        </a:xfrm>
      </p:grpSpPr>
      <p:sp>
        <p:nvSpPr>
          <p:cNvPr id="12" name="Titolo 6"/>
          <p:cNvSpPr txBox="1">
            <a:spLocks/>
          </p:cNvSpPr>
          <p:nvPr/>
        </p:nvSpPr>
        <p:spPr>
          <a:xfrm>
            <a:off x="1710267" y="418571"/>
            <a:ext cx="5884334" cy="631295"/>
          </a:xfrm>
          <a:prstGeom prst="rect">
            <a:avLst/>
          </a:prstGeom>
          <a:ln>
            <a:noFill/>
          </a:ln>
        </p:spPr>
        <p:txBody>
          <a:bodyPr vert="horz"/>
          <a:lstStyle>
            <a:lvl1pPr algn="ctr" defTabSz="457200" rtl="0" eaLnBrk="1" latinLnBrk="0" hangingPunct="1">
              <a:spcBef>
                <a:spcPct val="0"/>
              </a:spcBef>
              <a:buNone/>
              <a:defRPr sz="2800" b="1" kern="1200">
                <a:solidFill>
                  <a:schemeClr val="tx1"/>
                </a:solidFill>
                <a:latin typeface="+mj-lt"/>
                <a:ea typeface="+mj-ea"/>
                <a:cs typeface="+mj-cs"/>
              </a:defRPr>
            </a:lvl1pPr>
          </a:lstStyle>
          <a:p>
            <a:r>
              <a:rPr lang="en-US" dirty="0" smtClean="0">
                <a:latin typeface="Century Gothic" pitchFamily="34" charset="0"/>
              </a:rPr>
              <a:t>B2 SERVICE SUITE</a:t>
            </a:r>
            <a:endParaRPr lang="it-IT" dirty="0">
              <a:latin typeface="Century Gothic" pitchFamily="34" charset="0"/>
            </a:endParaRPr>
          </a:p>
        </p:txBody>
      </p:sp>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pic>
        <p:nvPicPr>
          <p:cNvPr id="13" name="Picture 1"/>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33963" y="1661443"/>
            <a:ext cx="3846512" cy="3559175"/>
          </a:xfrm>
          <a:prstGeom prst="rect">
            <a:avLst/>
          </a:prstGeom>
          <a:noFill/>
          <a:ln w="9525">
            <a:noFill/>
            <a:miter lim="800000"/>
            <a:headEnd/>
            <a:tailEnd/>
          </a:ln>
        </p:spPr>
      </p:pic>
      <p:pic>
        <p:nvPicPr>
          <p:cNvPr id="18" name="Picture 13"/>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27013" y="1340768"/>
            <a:ext cx="4344987" cy="674688"/>
          </a:xfrm>
          <a:prstGeom prst="rect">
            <a:avLst/>
          </a:prstGeom>
          <a:noFill/>
          <a:ln w="9525">
            <a:noFill/>
            <a:miter lim="800000"/>
            <a:headEnd/>
            <a:tailEnd/>
          </a:ln>
        </p:spPr>
      </p:pic>
      <p:pic>
        <p:nvPicPr>
          <p:cNvPr id="19" name="Picture 23"/>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38125" y="2258343"/>
            <a:ext cx="4343400" cy="673100"/>
          </a:xfrm>
          <a:prstGeom prst="rect">
            <a:avLst/>
          </a:prstGeom>
          <a:noFill/>
          <a:ln w="9525">
            <a:noFill/>
            <a:miter lim="800000"/>
            <a:headEnd/>
            <a:tailEnd/>
          </a:ln>
        </p:spPr>
      </p:pic>
      <p:pic>
        <p:nvPicPr>
          <p:cNvPr id="20" name="Picture 2"/>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27013" y="3209256"/>
            <a:ext cx="4343400" cy="674687"/>
          </a:xfrm>
          <a:prstGeom prst="rect">
            <a:avLst/>
          </a:prstGeom>
          <a:noFill/>
          <a:ln w="9525">
            <a:noFill/>
            <a:miter lim="800000"/>
            <a:headEnd/>
            <a:tailEnd/>
          </a:ln>
        </p:spPr>
      </p:pic>
      <p:pic>
        <p:nvPicPr>
          <p:cNvPr id="21" name="Picture 6" descr="C:\Users\lbermude\Documents\Laura\eudat\conference\3rd-conference\poster-services\b2stage\presentacion\B2STAGE_payoff.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227013" y="4144293"/>
            <a:ext cx="4343400" cy="674688"/>
          </a:xfrm>
          <a:prstGeom prst="rect">
            <a:avLst/>
          </a:prstGeom>
          <a:noFill/>
          <a:ln w="9525">
            <a:noFill/>
            <a:miter lim="800000"/>
            <a:headEnd/>
            <a:tailEnd/>
          </a:ln>
        </p:spPr>
      </p:pic>
      <p:pic>
        <p:nvPicPr>
          <p:cNvPr id="22" name="Picture 1"/>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38125" y="5074568"/>
            <a:ext cx="4344988" cy="674688"/>
          </a:xfrm>
          <a:prstGeom prst="rect">
            <a:avLst/>
          </a:prstGeom>
          <a:noFill/>
          <a:ln w="9525">
            <a:noFill/>
            <a:miter lim="800000"/>
            <a:headEnd/>
            <a:tailEnd/>
          </a:ln>
        </p:spPr>
      </p:pic>
      <p:sp>
        <p:nvSpPr>
          <p:cNvPr id="14" name="Rectangle 13"/>
          <p:cNvSpPr/>
          <p:nvPr/>
        </p:nvSpPr>
        <p:spPr>
          <a:xfrm>
            <a:off x="2760163" y="6011996"/>
            <a:ext cx="3523722" cy="369332"/>
          </a:xfrm>
          <a:prstGeom prst="rect">
            <a:avLst/>
          </a:prstGeom>
        </p:spPr>
        <p:txBody>
          <a:bodyPr wrap="none">
            <a:spAutoFit/>
          </a:bodyPr>
          <a:lstStyle/>
          <a:p>
            <a:pPr algn="ctr" eaLnBrk="1" hangingPunct="1"/>
            <a:r>
              <a:rPr lang="en-US" altLang="en-US" sz="1800" b="1" kern="1200" dirty="0" smtClean="0">
                <a:solidFill>
                  <a:srgbClr val="2D4E77"/>
                </a:solidFill>
                <a:latin typeface="Century Gothic" panose="020B0502020202020204" pitchFamily="34" charset="0"/>
                <a:ea typeface="+mn-ea"/>
                <a:cs typeface="+mn-cs"/>
              </a:rPr>
              <a:t>http://www.eudat.eu/services</a:t>
            </a:r>
            <a:endParaRPr lang="en-US" altLang="en-US" sz="1800" b="1" kern="1200" dirty="0">
              <a:solidFill>
                <a:srgbClr val="2D4E77"/>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315105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EUDATpartners_with text_Geograph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563" y="476672"/>
            <a:ext cx="8508436" cy="6381328"/>
          </a:xfrm>
          <a:prstGeom prst="rect">
            <a:avLst/>
          </a:prstGeom>
        </p:spPr>
      </p:pic>
      <p:sp>
        <p:nvSpPr>
          <p:cNvPr id="7" name="Sottotitolo 2"/>
          <p:cNvSpPr txBox="1">
            <a:spLocks/>
          </p:cNvSpPr>
          <p:nvPr/>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spTree>
    <p:extLst>
      <p:ext uri="{BB962C8B-B14F-4D97-AF65-F5344CB8AC3E}">
        <p14:creationId xmlns:p14="http://schemas.microsoft.com/office/powerpoint/2010/main" val="2315105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UDATpartners_with text_Polit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10"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194733" y="2058391"/>
            <a:ext cx="3496733" cy="3098801"/>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sz="2400" dirty="0" smtClean="0">
                <a:solidFill>
                  <a:schemeClr val="tx1"/>
                </a:solidFill>
                <a:latin typeface="Century Gothic" pitchFamily="34" charset="0"/>
              </a:rPr>
              <a:t>A consortium of high performance computing (HPC) / data </a:t>
            </a:r>
            <a:r>
              <a:rPr lang="it-IT" sz="2400" noProof="0" dirty="0" smtClean="0">
                <a:solidFill>
                  <a:schemeClr val="tx1"/>
                </a:solidFill>
                <a:latin typeface="Century Gothic" pitchFamily="34" charset="0"/>
              </a:rPr>
              <a:t>centres</a:t>
            </a:r>
            <a:r>
              <a:rPr lang="en-US" sz="2400" dirty="0" smtClean="0">
                <a:solidFill>
                  <a:schemeClr val="tx1"/>
                </a:solidFill>
                <a:latin typeface="Century Gothic" pitchFamily="34" charset="0"/>
              </a:rPr>
              <a:t>, libraries, scientific communities, data scientists</a:t>
            </a:r>
            <a:endParaRPr lang="en-US" sz="2400" dirty="0">
              <a:solidFill>
                <a:schemeClr val="tx1"/>
              </a:solidFill>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458670"/>
            <a:ext cx="8532439" cy="6399330"/>
          </a:xfrm>
          <a:prstGeom prst="rect">
            <a:avLst/>
          </a:prstGeom>
        </p:spPr>
      </p:pic>
    </p:spTree>
    <p:extLst>
      <p:ext uri="{BB962C8B-B14F-4D97-AF65-F5344CB8AC3E}">
        <p14:creationId xmlns:p14="http://schemas.microsoft.com/office/powerpoint/2010/main" val="289783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EUDATpartners_Colour_NOtext_Geograph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563" y="476672"/>
            <a:ext cx="8508436" cy="6381328"/>
          </a:xfrm>
          <a:prstGeom prst="rect">
            <a:avLst/>
          </a:prstGeom>
        </p:spPr>
      </p:pic>
    </p:spTree>
    <p:extLst>
      <p:ext uri="{BB962C8B-B14F-4D97-AF65-F5344CB8AC3E}">
        <p14:creationId xmlns:p14="http://schemas.microsoft.com/office/powerpoint/2010/main" val="1178097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EUDATpartners_Colour_NOtext_Polit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458670"/>
            <a:ext cx="8532439" cy="6399330"/>
          </a:xfrm>
          <a:prstGeom prst="rect">
            <a:avLst/>
          </a:prstGeom>
        </p:spPr>
      </p:pic>
    </p:spTree>
    <p:extLst>
      <p:ext uri="{BB962C8B-B14F-4D97-AF65-F5344CB8AC3E}">
        <p14:creationId xmlns:p14="http://schemas.microsoft.com/office/powerpoint/2010/main" val="8601818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EUDATpartners_Black&amp;White_NOtext_GeographicalMap">
    <p:bg>
      <p:bgPr>
        <a:solidFill>
          <a:schemeClr val="bg1"/>
        </a:solidFill>
        <a:effectLst/>
      </p:bgPr>
    </p:bg>
    <p:spTree>
      <p:nvGrpSpPr>
        <p:cNvPr id="1" name=""/>
        <p:cNvGrpSpPr/>
        <p:nvPr/>
      </p:nvGrpSpPr>
      <p:grpSpPr>
        <a:xfrm>
          <a:off x="0" y="0"/>
          <a:ext cx="0" cy="0"/>
          <a:chOff x="0" y="0"/>
          <a:chExt cx="0" cy="0"/>
        </a:xfrm>
      </p:grpSpPr>
      <p:pic>
        <p:nvPicPr>
          <p:cNvPr id="9" name="Immagine 8" descr="EUDAT-LogoGrigio.ep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563" y="476672"/>
            <a:ext cx="8508436" cy="6381328"/>
          </a:xfrm>
          <a:prstGeom prst="rect">
            <a:avLst/>
          </a:prstGeom>
        </p:spPr>
      </p:pic>
    </p:spTree>
    <p:extLst>
      <p:ext uri="{BB962C8B-B14F-4D97-AF65-F5344CB8AC3E}">
        <p14:creationId xmlns:p14="http://schemas.microsoft.com/office/powerpoint/2010/main" val="31598519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EUDATpartners_Black&amp;White_NOtext_PoliticalMap">
    <p:bg>
      <p:bgPr>
        <a:solidFill>
          <a:schemeClr val="bg1"/>
        </a:solidFill>
        <a:effectLst/>
      </p:bgPr>
    </p:bg>
    <p:spTree>
      <p:nvGrpSpPr>
        <p:cNvPr id="1" name=""/>
        <p:cNvGrpSpPr/>
        <p:nvPr/>
      </p:nvGrpSpPr>
      <p:grpSpPr>
        <a:xfrm>
          <a:off x="0" y="0"/>
          <a:ext cx="0" cy="0"/>
          <a:chOff x="0" y="0"/>
          <a:chExt cx="0" cy="0"/>
        </a:xfrm>
      </p:grpSpPr>
      <p:pic>
        <p:nvPicPr>
          <p:cNvPr id="9" name="Immagine 8" descr="EUDAT-LogoGrigio.ep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13490" y="-109654"/>
            <a:ext cx="1143000" cy="892098"/>
          </a:xfrm>
          <a:prstGeom prst="rect">
            <a:avLst/>
          </a:prstGeom>
        </p:spPr>
      </p:pic>
      <p:sp>
        <p:nvSpPr>
          <p:cNvPr id="11"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1560" y="458670"/>
            <a:ext cx="8532439" cy="6399330"/>
          </a:xfrm>
          <a:prstGeom prst="rect">
            <a:avLst/>
          </a:prstGeom>
        </p:spPr>
      </p:pic>
    </p:spTree>
    <p:extLst>
      <p:ext uri="{BB962C8B-B14F-4D97-AF65-F5344CB8AC3E}">
        <p14:creationId xmlns:p14="http://schemas.microsoft.com/office/powerpoint/2010/main" val="1178097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r>
              <a:rPr lang="en-US" smtClean="0"/>
              <a:t>www.eudat.eu | http://b2find.eudat.eu</a:t>
            </a:r>
            <a:endParaRPr lang="en-US"/>
          </a:p>
        </p:txBody>
      </p:sp>
      <p:sp>
        <p:nvSpPr>
          <p:cNvPr id="5" name="Footer Placeholder 4"/>
          <p:cNvSpPr>
            <a:spLocks noGrp="1"/>
          </p:cNvSpPr>
          <p:nvPr>
            <p:ph type="ftr" sz="quarter" idx="11"/>
          </p:nvPr>
        </p:nvSpPr>
        <p:spPr>
          <a:xfrm>
            <a:off x="3124200" y="6304235"/>
            <a:ext cx="2895600" cy="365125"/>
          </a:xfrm>
        </p:spPr>
        <p:txBody>
          <a:bodyPr/>
          <a:lstStyle/>
          <a:p>
            <a:r>
              <a:rPr lang="en-US" dirty="0" smtClean="0"/>
              <a:t>B2FIND – Publish Your Metadata</a:t>
            </a:r>
            <a:endParaRPr lang="en-US" dirty="0"/>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‹N›</a:t>
            </a:fld>
            <a:endParaRPr lang="en-US"/>
          </a:p>
        </p:txBody>
      </p:sp>
      <p:pic>
        <p:nvPicPr>
          <p:cNvPr id="7"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EUDATPartnerLogos_GeographicalMap">
    <p:bg>
      <p:bgPr>
        <a:solidFill>
          <a:schemeClr val="bg1"/>
        </a:solidFill>
        <a:effectLst/>
      </p:bgPr>
    </p:bg>
    <p:spTree>
      <p:nvGrpSpPr>
        <p:cNvPr id="1" name=""/>
        <p:cNvGrpSpPr/>
        <p:nvPr/>
      </p:nvGrpSpPr>
      <p:grpSpPr>
        <a:xfrm>
          <a:off x="0" y="0"/>
          <a:ext cx="0" cy="0"/>
          <a:chOff x="0" y="0"/>
          <a:chExt cx="0" cy="0"/>
        </a:xfrm>
      </p:grpSpPr>
      <p:pic>
        <p:nvPicPr>
          <p:cNvPr id="42" name="Picture 4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35563" y="476672"/>
            <a:ext cx="8508436" cy="6381328"/>
          </a:xfrm>
          <a:prstGeom prst="rect">
            <a:avLst/>
          </a:prstGeom>
        </p:spPr>
      </p:pic>
      <p:pic>
        <p:nvPicPr>
          <p:cNvPr id="11" name="Immagine 14" descr="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32" name="Group 31"/>
          <p:cNvGrpSpPr/>
          <p:nvPr/>
        </p:nvGrpSpPr>
        <p:grpSpPr>
          <a:xfrm>
            <a:off x="27894" y="1340768"/>
            <a:ext cx="3338155" cy="5581113"/>
            <a:chOff x="27894" y="1340768"/>
            <a:chExt cx="3338155" cy="5581113"/>
          </a:xfrm>
        </p:grpSpPr>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94" y="4697526"/>
              <a:ext cx="454154" cy="454154"/>
            </a:xfrm>
            <a:prstGeom prst="rect">
              <a:avLst/>
            </a:prstGeom>
          </p:spPr>
        </p:pic>
        <p:pic>
          <p:nvPicPr>
            <p:cNvPr id="2" name="Picture 1"/>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9512" y="1340768"/>
              <a:ext cx="599144" cy="380082"/>
            </a:xfrm>
            <a:prstGeom prst="rect">
              <a:avLst/>
            </a:prstGeom>
          </p:spPr>
        </p:pic>
        <p:pic>
          <p:nvPicPr>
            <p:cNvPr id="3" name="Picture 2"/>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206" y="1844824"/>
              <a:ext cx="1072851" cy="288032"/>
            </a:xfrm>
            <a:prstGeom prst="rect">
              <a:avLst/>
            </a:prstGeom>
          </p:spPr>
        </p:pic>
        <p:pic>
          <p:nvPicPr>
            <p:cNvPr id="4" name="Picture 3"/>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2318" y="2241360"/>
              <a:ext cx="353494" cy="432048"/>
            </a:xfrm>
            <a:prstGeom prst="rect">
              <a:avLst/>
            </a:prstGeom>
          </p:spPr>
        </p:pic>
        <p:pic>
          <p:nvPicPr>
            <p:cNvPr id="5" name="Picture 4"/>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80890" y="2733887"/>
              <a:ext cx="423588" cy="458761"/>
            </a:xfrm>
            <a:prstGeom prst="rect">
              <a:avLst/>
            </a:prstGeom>
          </p:spPr>
        </p:pic>
        <p:pic>
          <p:nvPicPr>
            <p:cNvPr id="6" name="Picture 5"/>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41837" y="3789040"/>
              <a:ext cx="701694" cy="248224"/>
            </a:xfrm>
            <a:prstGeom prst="rect">
              <a:avLst/>
            </a:prstGeom>
          </p:spPr>
        </p:pic>
        <p:pic>
          <p:nvPicPr>
            <p:cNvPr id="8" name="Picture 7"/>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23528" y="5130324"/>
              <a:ext cx="320268" cy="404664"/>
            </a:xfrm>
            <a:prstGeom prst="rect">
              <a:avLst/>
            </a:prstGeom>
          </p:spPr>
        </p:pic>
        <p:pic>
          <p:nvPicPr>
            <p:cNvPr id="10" name="Picture 9"/>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56320" y="5733256"/>
              <a:ext cx="571264" cy="184587"/>
            </a:xfrm>
            <a:prstGeom prst="rect">
              <a:avLst/>
            </a:prstGeom>
          </p:spPr>
        </p:pic>
        <p:pic>
          <p:nvPicPr>
            <p:cNvPr id="15" name="Picture 14"/>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348692" y="1556792"/>
              <a:ext cx="699349" cy="258302"/>
            </a:xfrm>
            <a:prstGeom prst="rect">
              <a:avLst/>
            </a:prstGeom>
          </p:spPr>
        </p:pic>
        <p:pic>
          <p:nvPicPr>
            <p:cNvPr id="17" name="Picture 16"/>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348693" y="2428890"/>
              <a:ext cx="631019" cy="186677"/>
            </a:xfrm>
            <a:prstGeom prst="rect">
              <a:avLst/>
            </a:prstGeom>
          </p:spPr>
        </p:pic>
        <p:pic>
          <p:nvPicPr>
            <p:cNvPr id="18" name="Picture 17"/>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86916" y="2788930"/>
              <a:ext cx="934467" cy="204415"/>
            </a:xfrm>
            <a:prstGeom prst="rect">
              <a:avLst/>
            </a:prstGeom>
          </p:spPr>
        </p:pic>
        <p:pic>
          <p:nvPicPr>
            <p:cNvPr id="19" name="Picture 18"/>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403648" y="3107681"/>
              <a:ext cx="544263" cy="257313"/>
            </a:xfrm>
            <a:prstGeom prst="rect">
              <a:avLst/>
            </a:prstGeom>
          </p:spPr>
        </p:pic>
        <p:pic>
          <p:nvPicPr>
            <p:cNvPr id="20" name="Picture 19"/>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478011" y="3495066"/>
              <a:ext cx="395536" cy="197768"/>
            </a:xfrm>
            <a:prstGeom prst="rect">
              <a:avLst/>
            </a:prstGeom>
          </p:spPr>
        </p:pic>
        <p:pic>
          <p:nvPicPr>
            <p:cNvPr id="21" name="Picture 20"/>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478011" y="3845992"/>
              <a:ext cx="358025" cy="349969"/>
            </a:xfrm>
            <a:prstGeom prst="rect">
              <a:avLst/>
            </a:prstGeom>
          </p:spPr>
        </p:pic>
        <p:pic>
          <p:nvPicPr>
            <p:cNvPr id="22" name="Picture 21"/>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331640" y="4363639"/>
              <a:ext cx="644394" cy="187447"/>
            </a:xfrm>
            <a:prstGeom prst="rect">
              <a:avLst/>
            </a:prstGeom>
          </p:spPr>
        </p:pic>
        <p:pic>
          <p:nvPicPr>
            <p:cNvPr id="23" name="Picture 22"/>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403648" y="4877162"/>
              <a:ext cx="423490" cy="423490"/>
            </a:xfrm>
            <a:prstGeom prst="rect">
              <a:avLst/>
            </a:prstGeom>
          </p:spPr>
        </p:pic>
        <p:sp>
          <p:nvSpPr>
            <p:cNvPr id="24" name="TextBox 23"/>
            <p:cNvSpPr txBox="1"/>
            <p:nvPr userDrawn="1"/>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1026" name="Picture 2"/>
            <p:cNvPicPr>
              <a:picLocks noChangeAspect="1" noChangeArrowheads="1"/>
            </p:cNvPicPr>
            <p:nvPr userDrawn="1"/>
          </p:nvPicPr>
          <p:blipFill>
            <a:blip r:embed="rId20">
              <a:extLst>
                <a:ext uri="{28A0092B-C50C-407E-A947-70E740481C1C}">
                  <a14:useLocalDpi xmlns:a14="http://schemas.microsoft.com/office/drawing/2010/main"/>
                </a:ext>
              </a:extLst>
            </a:blip>
            <a:srcRect/>
            <a:stretch>
              <a:fillRect/>
            </a:stretch>
          </p:blipFill>
          <p:spPr bwMode="auto">
            <a:xfrm>
              <a:off x="1043948" y="5410875"/>
              <a:ext cx="1439820" cy="3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25"/>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2483768" y="5102230"/>
              <a:ext cx="753216" cy="114866"/>
            </a:xfrm>
            <a:prstGeom prst="rect">
              <a:avLst/>
            </a:prstGeom>
          </p:spPr>
        </p:pic>
        <p:pic>
          <p:nvPicPr>
            <p:cNvPr id="27" name="Picture 26"/>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2532601" y="4619743"/>
              <a:ext cx="683568" cy="294208"/>
            </a:xfrm>
            <a:prstGeom prst="rect">
              <a:avLst/>
            </a:prstGeom>
          </p:spPr>
        </p:pic>
        <p:pic>
          <p:nvPicPr>
            <p:cNvPr id="28" name="Picture 27"/>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408312" y="4217994"/>
              <a:ext cx="867544" cy="346415"/>
            </a:xfrm>
            <a:prstGeom prst="rect">
              <a:avLst/>
            </a:prstGeom>
          </p:spPr>
        </p:pic>
        <p:pic>
          <p:nvPicPr>
            <p:cNvPr id="29" name="Picture 28"/>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2617515" y="3656982"/>
              <a:ext cx="413714" cy="404664"/>
            </a:xfrm>
            <a:prstGeom prst="rect">
              <a:avLst/>
            </a:prstGeom>
          </p:spPr>
        </p:pic>
        <p:pic>
          <p:nvPicPr>
            <p:cNvPr id="30" name="Picture 29"/>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628124" y="3115251"/>
              <a:ext cx="403105" cy="407081"/>
            </a:xfrm>
            <a:prstGeom prst="rect">
              <a:avLst/>
            </a:prstGeom>
          </p:spPr>
        </p:pic>
        <p:pic>
          <p:nvPicPr>
            <p:cNvPr id="31" name="Picture 30"/>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17515" y="2792393"/>
              <a:ext cx="405011" cy="224132"/>
            </a:xfrm>
            <a:prstGeom prst="rect">
              <a:avLst/>
            </a:prstGeom>
          </p:spPr>
        </p:pic>
        <p:pic>
          <p:nvPicPr>
            <p:cNvPr id="33" name="Picture 32"/>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46221" y="6131198"/>
              <a:ext cx="1121603" cy="790683"/>
            </a:xfrm>
            <a:prstGeom prst="rect">
              <a:avLst/>
            </a:prstGeom>
          </p:spPr>
        </p:pic>
        <p:pic>
          <p:nvPicPr>
            <p:cNvPr id="34" name="Picture 33"/>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399050" y="5841632"/>
              <a:ext cx="415943" cy="359312"/>
            </a:xfrm>
            <a:prstGeom prst="rect">
              <a:avLst/>
            </a:prstGeom>
          </p:spPr>
        </p:pic>
        <p:pic>
          <p:nvPicPr>
            <p:cNvPr id="35" name="Picture 34"/>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418013" y="4857809"/>
              <a:ext cx="446067" cy="128748"/>
            </a:xfrm>
            <a:prstGeom prst="rect">
              <a:avLst/>
            </a:prstGeom>
          </p:spPr>
        </p:pic>
        <p:pic>
          <p:nvPicPr>
            <p:cNvPr id="36" name="Picture 35"/>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08459" y="4392960"/>
              <a:ext cx="806202" cy="310078"/>
            </a:xfrm>
            <a:prstGeom prst="rect">
              <a:avLst/>
            </a:prstGeom>
          </p:spPr>
        </p:pic>
        <p:pic>
          <p:nvPicPr>
            <p:cNvPr id="38" name="Picture 37"/>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82854" y="3267525"/>
              <a:ext cx="592460" cy="417684"/>
            </a:xfrm>
            <a:prstGeom prst="rect">
              <a:avLst/>
            </a:prstGeom>
          </p:spPr>
        </p:pic>
        <p:pic>
          <p:nvPicPr>
            <p:cNvPr id="39" name="Picture 38"/>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2618906" y="5337368"/>
              <a:ext cx="454871" cy="454871"/>
            </a:xfrm>
            <a:prstGeom prst="rect">
              <a:avLst/>
            </a:prstGeom>
          </p:spPr>
        </p:pic>
        <p:pic>
          <p:nvPicPr>
            <p:cNvPr id="41" name="Picture 40"/>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2291255" y="5949280"/>
              <a:ext cx="1074794" cy="266708"/>
            </a:xfrm>
            <a:prstGeom prst="rect">
              <a:avLst/>
            </a:prstGeom>
          </p:spPr>
        </p:pic>
        <p:pic>
          <p:nvPicPr>
            <p:cNvPr id="25" name="Picture 24"/>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2541942" y="2381561"/>
              <a:ext cx="556155" cy="281334"/>
            </a:xfrm>
            <a:prstGeom prst="rect">
              <a:avLst/>
            </a:prstGeom>
          </p:spPr>
        </p:pic>
        <p:pic>
          <p:nvPicPr>
            <p:cNvPr id="12" name="Picture 11"/>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232955" y="6380640"/>
              <a:ext cx="646388" cy="273966"/>
            </a:xfrm>
            <a:prstGeom prst="rect">
              <a:avLst/>
            </a:prstGeom>
          </p:spPr>
        </p:pic>
        <p:pic>
          <p:nvPicPr>
            <p:cNvPr id="48" name="Immagine 22" descr="poznan.jp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41836" y="6003252"/>
              <a:ext cx="685747" cy="330364"/>
            </a:xfrm>
            <a:prstGeom prst="rect">
              <a:avLst/>
            </a:prstGeom>
            <a:noFill/>
            <a:ln w="9525">
              <a:noFill/>
              <a:miter lim="800000"/>
              <a:headEnd/>
              <a:tailEnd/>
            </a:ln>
          </p:spPr>
        </p:pic>
        <p:pic>
          <p:nvPicPr>
            <p:cNvPr id="50" name="Immagine 25" descr="SandT.jp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1216451" y="1988840"/>
              <a:ext cx="951373" cy="231924"/>
            </a:xfrm>
            <a:prstGeom prst="rect">
              <a:avLst/>
            </a:prstGeom>
            <a:noFill/>
            <a:ln w="9525">
              <a:noFill/>
              <a:miter lim="800000"/>
              <a:headEnd/>
              <a:tailEnd/>
            </a:ln>
          </p:spPr>
        </p:pic>
        <p:pic>
          <p:nvPicPr>
            <p:cNvPr id="53" name="Immagine 29" descr="umwelt.jp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139534" y="4157004"/>
              <a:ext cx="832066" cy="203368"/>
            </a:xfrm>
            <a:prstGeom prst="rect">
              <a:avLst/>
            </a:prstGeom>
            <a:noFill/>
            <a:ln w="9525">
              <a:noFill/>
              <a:miter lim="800000"/>
              <a:headEnd/>
              <a:tailEnd/>
            </a:ln>
          </p:spPr>
        </p:pic>
      </p:grpSp>
    </p:spTree>
    <p:extLst>
      <p:ext uri="{BB962C8B-B14F-4D97-AF65-F5344CB8AC3E}">
        <p14:creationId xmlns:p14="http://schemas.microsoft.com/office/powerpoint/2010/main" val="25544370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EUDATPartnerLogos_PoliticalMap">
    <p:bg>
      <p:bgPr>
        <a:solidFill>
          <a:schemeClr val="bg1"/>
        </a:solidFill>
        <a:effectLst/>
      </p:bgPr>
    </p:bg>
    <p:spTree>
      <p:nvGrpSpPr>
        <p:cNvPr id="1" name=""/>
        <p:cNvGrpSpPr/>
        <p:nvPr/>
      </p:nvGrpSpPr>
      <p:grpSpPr>
        <a:xfrm>
          <a:off x="0" y="0"/>
          <a:ext cx="0" cy="0"/>
          <a:chOff x="0" y="0"/>
          <a:chExt cx="0" cy="0"/>
        </a:xfrm>
      </p:grpSpPr>
      <p:pic>
        <p:nvPicPr>
          <p:cNvPr id="43" name="Picture 4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11560" y="458670"/>
            <a:ext cx="8532439" cy="6399330"/>
          </a:xfrm>
          <a:prstGeom prst="rect">
            <a:avLst/>
          </a:prstGeom>
        </p:spPr>
      </p:pic>
      <p:pic>
        <p:nvPicPr>
          <p:cNvPr id="11" name="Immagine 14" descr="logo.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grpSp>
        <p:nvGrpSpPr>
          <p:cNvPr id="48" name="Group 47"/>
          <p:cNvGrpSpPr/>
          <p:nvPr/>
        </p:nvGrpSpPr>
        <p:grpSpPr>
          <a:xfrm>
            <a:off x="27894" y="1340768"/>
            <a:ext cx="3338155" cy="5581113"/>
            <a:chOff x="27894" y="1340768"/>
            <a:chExt cx="3338155" cy="5581113"/>
          </a:xfrm>
        </p:grpSpPr>
        <p:pic>
          <p:nvPicPr>
            <p:cNvPr id="49" name="Picture 4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7894" y="4697526"/>
              <a:ext cx="454154" cy="454154"/>
            </a:xfrm>
            <a:prstGeom prst="rect">
              <a:avLst/>
            </a:prstGeom>
          </p:spPr>
        </p:pic>
        <p:pic>
          <p:nvPicPr>
            <p:cNvPr id="50" name="Picture 4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79512" y="1340768"/>
              <a:ext cx="599144" cy="380082"/>
            </a:xfrm>
            <a:prstGeom prst="rect">
              <a:avLst/>
            </a:prstGeom>
          </p:spPr>
        </p:pic>
        <p:pic>
          <p:nvPicPr>
            <p:cNvPr id="51" name="Picture 50"/>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4206" y="1844824"/>
              <a:ext cx="1072851" cy="288032"/>
            </a:xfrm>
            <a:prstGeom prst="rect">
              <a:avLst/>
            </a:prstGeom>
          </p:spPr>
        </p:pic>
        <p:pic>
          <p:nvPicPr>
            <p:cNvPr id="52" name="Picture 51"/>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312318" y="2241360"/>
              <a:ext cx="353494" cy="432048"/>
            </a:xfrm>
            <a:prstGeom prst="rect">
              <a:avLst/>
            </a:prstGeom>
          </p:spPr>
        </p:pic>
        <p:pic>
          <p:nvPicPr>
            <p:cNvPr id="53" name="Picture 52"/>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280890" y="2733887"/>
              <a:ext cx="423588" cy="458761"/>
            </a:xfrm>
            <a:prstGeom prst="rect">
              <a:avLst/>
            </a:prstGeom>
          </p:spPr>
        </p:pic>
        <p:pic>
          <p:nvPicPr>
            <p:cNvPr id="54" name="Picture 53"/>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41837" y="3789040"/>
              <a:ext cx="701694" cy="248224"/>
            </a:xfrm>
            <a:prstGeom prst="rect">
              <a:avLst/>
            </a:prstGeom>
          </p:spPr>
        </p:pic>
        <p:pic>
          <p:nvPicPr>
            <p:cNvPr id="55" name="Picture 54"/>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323528" y="5130324"/>
              <a:ext cx="320268" cy="404664"/>
            </a:xfrm>
            <a:prstGeom prst="rect">
              <a:avLst/>
            </a:prstGeom>
          </p:spPr>
        </p:pic>
        <p:pic>
          <p:nvPicPr>
            <p:cNvPr id="56" name="Picture 55"/>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256320" y="5733256"/>
              <a:ext cx="571264" cy="184587"/>
            </a:xfrm>
            <a:prstGeom prst="rect">
              <a:avLst/>
            </a:prstGeom>
          </p:spPr>
        </p:pic>
        <p:pic>
          <p:nvPicPr>
            <p:cNvPr id="57" name="Picture 56"/>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1348692" y="1556792"/>
              <a:ext cx="699349" cy="258302"/>
            </a:xfrm>
            <a:prstGeom prst="rect">
              <a:avLst/>
            </a:prstGeom>
          </p:spPr>
        </p:pic>
        <p:pic>
          <p:nvPicPr>
            <p:cNvPr id="58" name="Picture 57"/>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1348693" y="2428890"/>
              <a:ext cx="631019" cy="186677"/>
            </a:xfrm>
            <a:prstGeom prst="rect">
              <a:avLst/>
            </a:prstGeom>
          </p:spPr>
        </p:pic>
        <p:pic>
          <p:nvPicPr>
            <p:cNvPr id="59" name="Picture 58"/>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1186916" y="2788930"/>
              <a:ext cx="934467" cy="204415"/>
            </a:xfrm>
            <a:prstGeom prst="rect">
              <a:avLst/>
            </a:prstGeom>
          </p:spPr>
        </p:pic>
        <p:pic>
          <p:nvPicPr>
            <p:cNvPr id="60" name="Picture 59"/>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403648" y="3107681"/>
              <a:ext cx="544263" cy="257313"/>
            </a:xfrm>
            <a:prstGeom prst="rect">
              <a:avLst/>
            </a:prstGeom>
          </p:spPr>
        </p:pic>
        <p:pic>
          <p:nvPicPr>
            <p:cNvPr id="61" name="Picture 60"/>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1478011" y="3495066"/>
              <a:ext cx="395536" cy="197768"/>
            </a:xfrm>
            <a:prstGeom prst="rect">
              <a:avLst/>
            </a:prstGeom>
          </p:spPr>
        </p:pic>
        <p:pic>
          <p:nvPicPr>
            <p:cNvPr id="62" name="Picture 61"/>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1478011" y="3845992"/>
              <a:ext cx="358025" cy="349969"/>
            </a:xfrm>
            <a:prstGeom prst="rect">
              <a:avLst/>
            </a:prstGeom>
          </p:spPr>
        </p:pic>
        <p:pic>
          <p:nvPicPr>
            <p:cNvPr id="63" name="Picture 62"/>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1331640" y="4363639"/>
              <a:ext cx="644394" cy="187447"/>
            </a:xfrm>
            <a:prstGeom prst="rect">
              <a:avLst/>
            </a:prstGeom>
          </p:spPr>
        </p:pic>
        <p:pic>
          <p:nvPicPr>
            <p:cNvPr id="64" name="Picture 63"/>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403648" y="4877162"/>
              <a:ext cx="423490" cy="423490"/>
            </a:xfrm>
            <a:prstGeom prst="rect">
              <a:avLst/>
            </a:prstGeom>
          </p:spPr>
        </p:pic>
        <p:sp>
          <p:nvSpPr>
            <p:cNvPr id="65" name="TextBox 64"/>
            <p:cNvSpPr txBox="1"/>
            <p:nvPr userDrawn="1"/>
          </p:nvSpPr>
          <p:spPr>
            <a:xfrm>
              <a:off x="1043948" y="4646330"/>
              <a:ext cx="1584176" cy="230832"/>
            </a:xfrm>
            <a:prstGeom prst="rect">
              <a:avLst/>
            </a:prstGeom>
            <a:noFill/>
          </p:spPr>
          <p:txBody>
            <a:bodyPr wrap="square" rtlCol="0">
              <a:spAutoFit/>
            </a:bodyPr>
            <a:lstStyle/>
            <a:p>
              <a:r>
                <a:rPr lang="it-IT" sz="900" b="1" dirty="0" smtClean="0"/>
                <a:t>e-Science Data Factory</a:t>
              </a:r>
              <a:endParaRPr lang="it-IT" sz="900" b="1" dirty="0"/>
            </a:p>
          </p:txBody>
        </p:sp>
        <p:pic>
          <p:nvPicPr>
            <p:cNvPr id="66" name="Picture 2"/>
            <p:cNvPicPr>
              <a:picLocks noChangeAspect="1" noChangeArrowheads="1"/>
            </p:cNvPicPr>
            <p:nvPr userDrawn="1"/>
          </p:nvPicPr>
          <p:blipFill>
            <a:blip r:embed="rId20">
              <a:extLst>
                <a:ext uri="{28A0092B-C50C-407E-A947-70E740481C1C}">
                  <a14:useLocalDpi xmlns:a14="http://schemas.microsoft.com/office/drawing/2010/main"/>
                </a:ext>
              </a:extLst>
            </a:blip>
            <a:srcRect/>
            <a:stretch>
              <a:fillRect/>
            </a:stretch>
          </p:blipFill>
          <p:spPr bwMode="auto">
            <a:xfrm>
              <a:off x="1043948" y="5410875"/>
              <a:ext cx="1439820" cy="36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6"/>
            <p:cNvPicPr>
              <a:picLocks noChangeAspect="1"/>
            </p:cNvPicPr>
            <p:nvPr userDrawn="1"/>
          </p:nvPicPr>
          <p:blipFill>
            <a:blip r:embed="rId21" cstate="screen">
              <a:extLst>
                <a:ext uri="{28A0092B-C50C-407E-A947-70E740481C1C}">
                  <a14:useLocalDpi xmlns:a14="http://schemas.microsoft.com/office/drawing/2010/main"/>
                </a:ext>
              </a:extLst>
            </a:blip>
            <a:stretch>
              <a:fillRect/>
            </a:stretch>
          </p:blipFill>
          <p:spPr>
            <a:xfrm>
              <a:off x="2483768" y="5102230"/>
              <a:ext cx="753216" cy="114866"/>
            </a:xfrm>
            <a:prstGeom prst="rect">
              <a:avLst/>
            </a:prstGeom>
          </p:spPr>
        </p:pic>
        <p:pic>
          <p:nvPicPr>
            <p:cNvPr id="68" name="Picture 67"/>
            <p:cNvPicPr>
              <a:picLocks noChangeAspect="1"/>
            </p:cNvPicPr>
            <p:nvPr userDrawn="1"/>
          </p:nvPicPr>
          <p:blipFill>
            <a:blip r:embed="rId22" cstate="screen">
              <a:extLst>
                <a:ext uri="{28A0092B-C50C-407E-A947-70E740481C1C}">
                  <a14:useLocalDpi xmlns:a14="http://schemas.microsoft.com/office/drawing/2010/main"/>
                </a:ext>
              </a:extLst>
            </a:blip>
            <a:stretch>
              <a:fillRect/>
            </a:stretch>
          </p:blipFill>
          <p:spPr>
            <a:xfrm>
              <a:off x="2532601" y="4619743"/>
              <a:ext cx="683568" cy="294208"/>
            </a:xfrm>
            <a:prstGeom prst="rect">
              <a:avLst/>
            </a:prstGeom>
          </p:spPr>
        </p:pic>
        <p:pic>
          <p:nvPicPr>
            <p:cNvPr id="69" name="Picture 68"/>
            <p:cNvPicPr>
              <a:picLocks noChangeAspect="1"/>
            </p:cNvPicPr>
            <p:nvPr userDrawn="1"/>
          </p:nvPicPr>
          <p:blipFill>
            <a:blip r:embed="rId23" cstate="screen">
              <a:extLst>
                <a:ext uri="{28A0092B-C50C-407E-A947-70E740481C1C}">
                  <a14:useLocalDpi xmlns:a14="http://schemas.microsoft.com/office/drawing/2010/main"/>
                </a:ext>
              </a:extLst>
            </a:blip>
            <a:stretch>
              <a:fillRect/>
            </a:stretch>
          </p:blipFill>
          <p:spPr>
            <a:xfrm>
              <a:off x="2408312" y="4217994"/>
              <a:ext cx="867544" cy="346415"/>
            </a:xfrm>
            <a:prstGeom prst="rect">
              <a:avLst/>
            </a:prstGeom>
          </p:spPr>
        </p:pic>
        <p:pic>
          <p:nvPicPr>
            <p:cNvPr id="70" name="Picture 69"/>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2617515" y="3656982"/>
              <a:ext cx="413714" cy="404664"/>
            </a:xfrm>
            <a:prstGeom prst="rect">
              <a:avLst/>
            </a:prstGeom>
          </p:spPr>
        </p:pic>
        <p:pic>
          <p:nvPicPr>
            <p:cNvPr id="71" name="Picture 70"/>
            <p:cNvPicPr>
              <a:picLocks noChangeAspect="1"/>
            </p:cNvPicPr>
            <p:nvPr userDrawn="1"/>
          </p:nvPicPr>
          <p:blipFill>
            <a:blip r:embed="rId25" cstate="screen">
              <a:extLst>
                <a:ext uri="{28A0092B-C50C-407E-A947-70E740481C1C}">
                  <a14:useLocalDpi xmlns:a14="http://schemas.microsoft.com/office/drawing/2010/main"/>
                </a:ext>
              </a:extLst>
            </a:blip>
            <a:stretch>
              <a:fillRect/>
            </a:stretch>
          </p:blipFill>
          <p:spPr>
            <a:xfrm>
              <a:off x="2628124" y="3115251"/>
              <a:ext cx="403105" cy="407081"/>
            </a:xfrm>
            <a:prstGeom prst="rect">
              <a:avLst/>
            </a:prstGeom>
          </p:spPr>
        </p:pic>
        <p:pic>
          <p:nvPicPr>
            <p:cNvPr id="72" name="Picture 71"/>
            <p:cNvPicPr>
              <a:picLocks noChangeAspect="1"/>
            </p:cNvPicPr>
            <p:nvPr userDrawn="1"/>
          </p:nvPicPr>
          <p:blipFill>
            <a:blip r:embed="rId26" cstate="screen">
              <a:extLst>
                <a:ext uri="{28A0092B-C50C-407E-A947-70E740481C1C}">
                  <a14:useLocalDpi xmlns:a14="http://schemas.microsoft.com/office/drawing/2010/main"/>
                </a:ext>
              </a:extLst>
            </a:blip>
            <a:stretch>
              <a:fillRect/>
            </a:stretch>
          </p:blipFill>
          <p:spPr>
            <a:xfrm>
              <a:off x="2617515" y="2792393"/>
              <a:ext cx="405011" cy="224132"/>
            </a:xfrm>
            <a:prstGeom prst="rect">
              <a:avLst/>
            </a:prstGeom>
          </p:spPr>
        </p:pic>
        <p:pic>
          <p:nvPicPr>
            <p:cNvPr id="73" name="Picture 72"/>
            <p:cNvPicPr>
              <a:picLocks noChangeAspect="1"/>
            </p:cNvPicPr>
            <p:nvPr userDrawn="1"/>
          </p:nvPicPr>
          <p:blipFill>
            <a:blip r:embed="rId27" cstate="screen">
              <a:extLst>
                <a:ext uri="{28A0092B-C50C-407E-A947-70E740481C1C}">
                  <a14:useLocalDpi xmlns:a14="http://schemas.microsoft.com/office/drawing/2010/main"/>
                </a:ext>
              </a:extLst>
            </a:blip>
            <a:stretch>
              <a:fillRect/>
            </a:stretch>
          </p:blipFill>
          <p:spPr>
            <a:xfrm>
              <a:off x="1046221" y="6131198"/>
              <a:ext cx="1121603" cy="790683"/>
            </a:xfrm>
            <a:prstGeom prst="rect">
              <a:avLst/>
            </a:prstGeom>
          </p:spPr>
        </p:pic>
        <p:pic>
          <p:nvPicPr>
            <p:cNvPr id="74" name="Picture 73"/>
            <p:cNvPicPr>
              <a:picLocks noChangeAspect="1"/>
            </p:cNvPicPr>
            <p:nvPr userDrawn="1"/>
          </p:nvPicPr>
          <p:blipFill>
            <a:blip r:embed="rId28" cstate="screen">
              <a:extLst>
                <a:ext uri="{28A0092B-C50C-407E-A947-70E740481C1C}">
                  <a14:useLocalDpi xmlns:a14="http://schemas.microsoft.com/office/drawing/2010/main"/>
                </a:ext>
              </a:extLst>
            </a:blip>
            <a:stretch>
              <a:fillRect/>
            </a:stretch>
          </p:blipFill>
          <p:spPr>
            <a:xfrm>
              <a:off x="1399050" y="5841632"/>
              <a:ext cx="415943" cy="359312"/>
            </a:xfrm>
            <a:prstGeom prst="rect">
              <a:avLst/>
            </a:prstGeom>
          </p:spPr>
        </p:pic>
        <p:pic>
          <p:nvPicPr>
            <p:cNvPr id="75" name="Picture 74"/>
            <p:cNvPicPr>
              <a:picLocks noChangeAspect="1"/>
            </p:cNvPicPr>
            <p:nvPr userDrawn="1"/>
          </p:nvPicPr>
          <p:blipFill>
            <a:blip r:embed="rId29" cstate="screen">
              <a:extLst>
                <a:ext uri="{28A0092B-C50C-407E-A947-70E740481C1C}">
                  <a14:useLocalDpi xmlns:a14="http://schemas.microsoft.com/office/drawing/2010/main"/>
                </a:ext>
              </a:extLst>
            </a:blip>
            <a:stretch>
              <a:fillRect/>
            </a:stretch>
          </p:blipFill>
          <p:spPr>
            <a:xfrm>
              <a:off x="418013" y="4857809"/>
              <a:ext cx="446067" cy="128748"/>
            </a:xfrm>
            <a:prstGeom prst="rect">
              <a:avLst/>
            </a:prstGeom>
          </p:spPr>
        </p:pic>
        <p:pic>
          <p:nvPicPr>
            <p:cNvPr id="76" name="Picture 75"/>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208459" y="4392960"/>
              <a:ext cx="806202" cy="310078"/>
            </a:xfrm>
            <a:prstGeom prst="rect">
              <a:avLst/>
            </a:prstGeom>
          </p:spPr>
        </p:pic>
        <p:pic>
          <p:nvPicPr>
            <p:cNvPr id="77" name="Picture 76"/>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82854" y="3267525"/>
              <a:ext cx="592460" cy="417684"/>
            </a:xfrm>
            <a:prstGeom prst="rect">
              <a:avLst/>
            </a:prstGeom>
          </p:spPr>
        </p:pic>
        <p:pic>
          <p:nvPicPr>
            <p:cNvPr id="78" name="Picture 77"/>
            <p:cNvPicPr>
              <a:picLocks noChangeAspect="1"/>
            </p:cNvPicPr>
            <p:nvPr userDrawn="1"/>
          </p:nvPicPr>
          <p:blipFill>
            <a:blip r:embed="rId32">
              <a:extLst>
                <a:ext uri="{28A0092B-C50C-407E-A947-70E740481C1C}">
                  <a14:useLocalDpi xmlns:a14="http://schemas.microsoft.com/office/drawing/2010/main"/>
                </a:ext>
              </a:extLst>
            </a:blip>
            <a:stretch>
              <a:fillRect/>
            </a:stretch>
          </p:blipFill>
          <p:spPr>
            <a:xfrm>
              <a:off x="2618906" y="5337368"/>
              <a:ext cx="454871" cy="454871"/>
            </a:xfrm>
            <a:prstGeom prst="rect">
              <a:avLst/>
            </a:prstGeom>
          </p:spPr>
        </p:pic>
        <p:pic>
          <p:nvPicPr>
            <p:cNvPr id="79" name="Picture 78"/>
            <p:cNvPicPr>
              <a:picLocks noChangeAspect="1"/>
            </p:cNvPicPr>
            <p:nvPr userDrawn="1"/>
          </p:nvPicPr>
          <p:blipFill>
            <a:blip r:embed="rId33" cstate="screen">
              <a:extLst>
                <a:ext uri="{28A0092B-C50C-407E-A947-70E740481C1C}">
                  <a14:useLocalDpi xmlns:a14="http://schemas.microsoft.com/office/drawing/2010/main"/>
                </a:ext>
              </a:extLst>
            </a:blip>
            <a:stretch>
              <a:fillRect/>
            </a:stretch>
          </p:blipFill>
          <p:spPr>
            <a:xfrm>
              <a:off x="2291255" y="5949280"/>
              <a:ext cx="1074794" cy="266708"/>
            </a:xfrm>
            <a:prstGeom prst="rect">
              <a:avLst/>
            </a:prstGeom>
          </p:spPr>
        </p:pic>
        <p:pic>
          <p:nvPicPr>
            <p:cNvPr id="80" name="Picture 79"/>
            <p:cNvPicPr>
              <a:picLocks noChangeAspect="1"/>
            </p:cNvPicPr>
            <p:nvPr userDrawn="1"/>
          </p:nvPicPr>
          <p:blipFill>
            <a:blip r:embed="rId34" cstate="screen">
              <a:extLst>
                <a:ext uri="{28A0092B-C50C-407E-A947-70E740481C1C}">
                  <a14:useLocalDpi xmlns:a14="http://schemas.microsoft.com/office/drawing/2010/main"/>
                </a:ext>
              </a:extLst>
            </a:blip>
            <a:stretch>
              <a:fillRect/>
            </a:stretch>
          </p:blipFill>
          <p:spPr>
            <a:xfrm>
              <a:off x="2541942" y="2381561"/>
              <a:ext cx="556155" cy="281334"/>
            </a:xfrm>
            <a:prstGeom prst="rect">
              <a:avLst/>
            </a:prstGeom>
          </p:spPr>
        </p:pic>
        <p:pic>
          <p:nvPicPr>
            <p:cNvPr id="81" name="Picture 80"/>
            <p:cNvPicPr>
              <a:picLocks noChangeAspect="1"/>
            </p:cNvPicPr>
            <p:nvPr userDrawn="1"/>
          </p:nvPicPr>
          <p:blipFill>
            <a:blip r:embed="rId35" cstate="screen">
              <a:extLst>
                <a:ext uri="{28A0092B-C50C-407E-A947-70E740481C1C}">
                  <a14:useLocalDpi xmlns:a14="http://schemas.microsoft.com/office/drawing/2010/main"/>
                </a:ext>
              </a:extLst>
            </a:blip>
            <a:stretch>
              <a:fillRect/>
            </a:stretch>
          </p:blipFill>
          <p:spPr>
            <a:xfrm>
              <a:off x="232955" y="6380640"/>
              <a:ext cx="646388" cy="273966"/>
            </a:xfrm>
            <a:prstGeom prst="rect">
              <a:avLst/>
            </a:prstGeom>
          </p:spPr>
        </p:pic>
        <p:pic>
          <p:nvPicPr>
            <p:cNvPr id="82" name="Immagine 22" descr="poznan.jpg"/>
            <p:cNvPicPr>
              <a:picLocks noChangeAspect="1"/>
            </p:cNvPicPr>
            <p:nvPr userDrawn="1"/>
          </p:nvPicPr>
          <p:blipFill>
            <a:blip r:embed="rId36" cstate="screen">
              <a:extLst>
                <a:ext uri="{28A0092B-C50C-407E-A947-70E740481C1C}">
                  <a14:useLocalDpi xmlns:a14="http://schemas.microsoft.com/office/drawing/2010/main"/>
                </a:ext>
              </a:extLst>
            </a:blip>
            <a:srcRect/>
            <a:stretch>
              <a:fillRect/>
            </a:stretch>
          </p:blipFill>
          <p:spPr bwMode="auto">
            <a:xfrm>
              <a:off x="141836" y="6003252"/>
              <a:ext cx="685747" cy="330364"/>
            </a:xfrm>
            <a:prstGeom prst="rect">
              <a:avLst/>
            </a:prstGeom>
            <a:noFill/>
            <a:ln w="9525">
              <a:noFill/>
              <a:miter lim="800000"/>
              <a:headEnd/>
              <a:tailEnd/>
            </a:ln>
          </p:spPr>
        </p:pic>
        <p:pic>
          <p:nvPicPr>
            <p:cNvPr id="83" name="Immagine 25" descr="SandT.jpg"/>
            <p:cNvPicPr>
              <a:picLocks noChangeAspect="1"/>
            </p:cNvPicPr>
            <p:nvPr userDrawn="1"/>
          </p:nvPicPr>
          <p:blipFill>
            <a:blip r:embed="rId37" cstate="screen">
              <a:extLst>
                <a:ext uri="{28A0092B-C50C-407E-A947-70E740481C1C}">
                  <a14:useLocalDpi xmlns:a14="http://schemas.microsoft.com/office/drawing/2010/main"/>
                </a:ext>
              </a:extLst>
            </a:blip>
            <a:srcRect/>
            <a:stretch>
              <a:fillRect/>
            </a:stretch>
          </p:blipFill>
          <p:spPr bwMode="auto">
            <a:xfrm>
              <a:off x="1216451" y="1988840"/>
              <a:ext cx="951373" cy="231924"/>
            </a:xfrm>
            <a:prstGeom prst="rect">
              <a:avLst/>
            </a:prstGeom>
            <a:noFill/>
            <a:ln w="9525">
              <a:noFill/>
              <a:miter lim="800000"/>
              <a:headEnd/>
              <a:tailEnd/>
            </a:ln>
          </p:spPr>
        </p:pic>
        <p:pic>
          <p:nvPicPr>
            <p:cNvPr id="84" name="Immagine 29" descr="umwelt.jpg"/>
            <p:cNvPicPr>
              <a:picLocks noChangeAspect="1"/>
            </p:cNvPicPr>
            <p:nvPr userDrawn="1"/>
          </p:nvPicPr>
          <p:blipFill>
            <a:blip r:embed="rId38" cstate="screen">
              <a:extLst>
                <a:ext uri="{28A0092B-C50C-407E-A947-70E740481C1C}">
                  <a14:useLocalDpi xmlns:a14="http://schemas.microsoft.com/office/drawing/2010/main"/>
                </a:ext>
              </a:extLst>
            </a:blip>
            <a:srcRect/>
            <a:stretch>
              <a:fillRect/>
            </a:stretch>
          </p:blipFill>
          <p:spPr bwMode="auto">
            <a:xfrm>
              <a:off x="139534" y="4157004"/>
              <a:ext cx="832066" cy="203368"/>
            </a:xfrm>
            <a:prstGeom prst="rect">
              <a:avLst/>
            </a:prstGeom>
            <a:noFill/>
            <a:ln w="9525">
              <a:noFill/>
              <a:miter lim="800000"/>
              <a:headEnd/>
              <a:tailEnd/>
            </a:ln>
          </p:spPr>
        </p:pic>
      </p:grpSp>
    </p:spTree>
    <p:extLst>
      <p:ext uri="{BB962C8B-B14F-4D97-AF65-F5344CB8AC3E}">
        <p14:creationId xmlns:p14="http://schemas.microsoft.com/office/powerpoint/2010/main" val="86459712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EUDATPartnersWith numbers_Geograph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5563" y="476672"/>
            <a:ext cx="8508436" cy="6381328"/>
          </a:xfrm>
          <a:prstGeom prst="rect">
            <a:avLst/>
          </a:prstGeom>
        </p:spPr>
      </p:pic>
    </p:spTree>
    <p:extLst>
      <p:ext uri="{BB962C8B-B14F-4D97-AF65-F5344CB8AC3E}">
        <p14:creationId xmlns:p14="http://schemas.microsoft.com/office/powerpoint/2010/main" val="22460330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EUDATPartnersWith numbers_PoliticalMap">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sp>
        <p:nvSpPr>
          <p:cNvPr id="7" name="Sottotitolo 2"/>
          <p:cNvSpPr txBox="1">
            <a:spLocks/>
          </p:cNvSpPr>
          <p:nvPr/>
        </p:nvSpPr>
        <p:spPr>
          <a:xfrm>
            <a:off x="50799" y="2348880"/>
            <a:ext cx="1136825" cy="4248472"/>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   CSC</a:t>
            </a:r>
          </a:p>
          <a:p>
            <a:pPr algn="l"/>
            <a:r>
              <a:rPr lang="it-IT" sz="1200" b="0" dirty="0" smtClean="0">
                <a:solidFill>
                  <a:schemeClr val="tx1"/>
                </a:solidFill>
                <a:latin typeface="Century Gothic" pitchFamily="34" charset="0"/>
              </a:rPr>
              <a:t>2.   BSC</a:t>
            </a:r>
          </a:p>
          <a:p>
            <a:pPr algn="l"/>
            <a:r>
              <a:rPr lang="it-IT" sz="1200" b="0" dirty="0" smtClean="0">
                <a:solidFill>
                  <a:schemeClr val="tx1"/>
                </a:solidFill>
                <a:latin typeface="Century Gothic" pitchFamily="34" charset="0"/>
              </a:rPr>
              <a:t>3.   CERFACS</a:t>
            </a:r>
          </a:p>
          <a:p>
            <a:pPr algn="l"/>
            <a:r>
              <a:rPr lang="it-IT" sz="1200" b="0" dirty="0" smtClean="0">
                <a:solidFill>
                  <a:schemeClr val="tx1"/>
                </a:solidFill>
                <a:latin typeface="Century Gothic" pitchFamily="34" charset="0"/>
              </a:rPr>
              <a:t>4.   CINECA</a:t>
            </a:r>
          </a:p>
          <a:p>
            <a:pPr algn="l"/>
            <a:r>
              <a:rPr lang="it-IT" sz="1200" b="0" dirty="0" smtClean="0">
                <a:solidFill>
                  <a:schemeClr val="tx1"/>
                </a:solidFill>
                <a:latin typeface="Century Gothic" pitchFamily="34" charset="0"/>
              </a:rPr>
              <a:t>5.   CINES</a:t>
            </a:r>
          </a:p>
          <a:p>
            <a:pPr algn="l"/>
            <a:r>
              <a:rPr lang="it-IT" sz="1200" b="0" dirty="0" smtClean="0">
                <a:solidFill>
                  <a:schemeClr val="tx1"/>
                </a:solidFill>
                <a:latin typeface="Century Gothic" pitchFamily="34" charset="0"/>
              </a:rPr>
              <a:t>6.   DKRZ</a:t>
            </a:r>
          </a:p>
          <a:p>
            <a:pPr algn="l"/>
            <a:r>
              <a:rPr lang="it-IT" sz="1200" b="0" dirty="0" smtClean="0">
                <a:solidFill>
                  <a:schemeClr val="tx1"/>
                </a:solidFill>
                <a:latin typeface="Century Gothic" pitchFamily="34" charset="0"/>
              </a:rPr>
              <a:t>7.   EAA</a:t>
            </a:r>
          </a:p>
          <a:p>
            <a:pPr algn="l"/>
            <a:r>
              <a:rPr lang="it-IT" sz="1200" b="0" dirty="0" smtClean="0">
                <a:solidFill>
                  <a:schemeClr val="tx1"/>
                </a:solidFill>
                <a:latin typeface="Century Gothic" pitchFamily="34" charset="0"/>
              </a:rPr>
              <a:t>8.   EKUT</a:t>
            </a:r>
          </a:p>
          <a:p>
            <a:pPr algn="l"/>
            <a:r>
              <a:rPr lang="it-IT" sz="1200" b="0" dirty="0" smtClean="0">
                <a:solidFill>
                  <a:schemeClr val="tx1"/>
                </a:solidFill>
                <a:latin typeface="Century Gothic" pitchFamily="34" charset="0"/>
              </a:rPr>
              <a:t>9.   UEDIN</a:t>
            </a:r>
          </a:p>
          <a:p>
            <a:pPr algn="l"/>
            <a:r>
              <a:rPr lang="it-IT" sz="1200" b="0" dirty="0" smtClean="0">
                <a:solidFill>
                  <a:schemeClr val="tx1"/>
                </a:solidFill>
                <a:latin typeface="Century Gothic" pitchFamily="34" charset="0"/>
              </a:rPr>
              <a:t>10. INGV</a:t>
            </a:r>
          </a:p>
          <a:p>
            <a:pPr algn="l"/>
            <a:r>
              <a:rPr lang="it-IT" sz="1200" b="0" dirty="0" smtClean="0">
                <a:solidFill>
                  <a:schemeClr val="tx1"/>
                </a:solidFill>
                <a:latin typeface="Century Gothic" pitchFamily="34" charset="0"/>
              </a:rPr>
              <a:t>11. JUELICH</a:t>
            </a:r>
          </a:p>
          <a:p>
            <a:pPr algn="l"/>
            <a:r>
              <a:rPr lang="it-IT" sz="1200" b="0" dirty="0" smtClean="0">
                <a:solidFill>
                  <a:schemeClr val="tx1"/>
                </a:solidFill>
                <a:latin typeface="Century Gothic" pitchFamily="34" charset="0"/>
              </a:rPr>
              <a:t>12. PSNC</a:t>
            </a:r>
          </a:p>
          <a:p>
            <a:pPr algn="l"/>
            <a:r>
              <a:rPr lang="it-IT" sz="1200" b="0" dirty="0" smtClean="0">
                <a:solidFill>
                  <a:schemeClr val="tx1"/>
                </a:solidFill>
                <a:latin typeface="Century Gothic" pitchFamily="34" charset="0"/>
              </a:rPr>
              <a:t>13. SURFsara</a:t>
            </a:r>
          </a:p>
          <a:p>
            <a:pPr algn="l"/>
            <a:r>
              <a:rPr lang="it-IT" sz="1200" b="0" dirty="0" smtClean="0">
                <a:solidFill>
                  <a:schemeClr val="tx1"/>
                </a:solidFill>
                <a:latin typeface="Century Gothic" pitchFamily="34" charset="0"/>
              </a:rPr>
              <a:t>14. SIGMA</a:t>
            </a:r>
          </a:p>
          <a:p>
            <a:pPr algn="l"/>
            <a:r>
              <a:rPr lang="it-IT" sz="1200" b="0" dirty="0" smtClean="0">
                <a:solidFill>
                  <a:schemeClr val="tx1"/>
                </a:solidFill>
                <a:latin typeface="Century Gothic" pitchFamily="34" charset="0"/>
              </a:rPr>
              <a:t>15. STFC</a:t>
            </a:r>
          </a:p>
          <a:p>
            <a:pPr algn="l"/>
            <a:r>
              <a:rPr lang="it-IT" sz="1200" b="0" dirty="0" smtClean="0">
                <a:solidFill>
                  <a:schemeClr val="tx1"/>
                </a:solidFill>
                <a:latin typeface="Century Gothic" pitchFamily="34" charset="0"/>
              </a:rPr>
              <a:t>16. UCL</a:t>
            </a:r>
          </a:p>
          <a:p>
            <a:pPr algn="l"/>
            <a:r>
              <a:rPr lang="it-IT" sz="1200" b="0" dirty="0" smtClean="0">
                <a:solidFill>
                  <a:schemeClr val="tx1"/>
                </a:solidFill>
                <a:latin typeface="Century Gothic" pitchFamily="34" charset="0"/>
              </a:rPr>
              <a:t>17. TRUST</a:t>
            </a:r>
          </a:p>
          <a:p>
            <a:pPr marL="0" marR="0" indent="0" algn="l" defTabSz="457200" rtl="0" eaLnBrk="1" fontAlgn="auto" latinLnBrk="0" hangingPunct="1">
              <a:lnSpc>
                <a:spcPct val="100000"/>
              </a:lnSpc>
              <a:spcBef>
                <a:spcPct val="20000"/>
              </a:spcBef>
              <a:spcAft>
                <a:spcPts val="0"/>
              </a:spcAft>
              <a:buClrTx/>
              <a:buSzTx/>
              <a:buFont typeface="Arial"/>
              <a:buNone/>
              <a:tabLst/>
              <a:defRPr/>
            </a:pPr>
            <a:r>
              <a:rPr lang="it-IT" sz="1200" b="0" dirty="0" smtClean="0">
                <a:solidFill>
                  <a:schemeClr val="tx1"/>
                </a:solidFill>
                <a:latin typeface="Century Gothic" pitchFamily="34" charset="0"/>
              </a:rPr>
              <a:t>18. GRNET </a:t>
            </a:r>
          </a:p>
          <a:p>
            <a:pPr algn="l"/>
            <a:endParaRPr lang="it-IT" sz="1200" b="0" dirty="0" smtClean="0">
              <a:solidFill>
                <a:schemeClr val="tx1"/>
              </a:solidFill>
              <a:latin typeface="Century Gothic" pitchFamily="34" charset="0"/>
            </a:endParaRPr>
          </a:p>
          <a:p>
            <a:pPr algn="l"/>
            <a:endParaRPr lang="en-US" sz="1200" b="0" dirty="0">
              <a:solidFill>
                <a:schemeClr val="tx1"/>
              </a:solidFill>
              <a:latin typeface="Century Gothic" pitchFamily="34" charset="0"/>
            </a:endParaRPr>
          </a:p>
        </p:txBody>
      </p:sp>
      <p:sp>
        <p:nvSpPr>
          <p:cNvPr id="8" name="Sottotitolo 2"/>
          <p:cNvSpPr txBox="1">
            <a:spLocks/>
          </p:cNvSpPr>
          <p:nvPr/>
        </p:nvSpPr>
        <p:spPr>
          <a:xfrm>
            <a:off x="1691680" y="2348881"/>
            <a:ext cx="1080120" cy="4157470"/>
          </a:xfrm>
          <a:prstGeom prst="rect">
            <a:avLst/>
          </a:prstGeom>
          <a:ln>
            <a:noFill/>
          </a:ln>
        </p:spPr>
        <p:txBody>
          <a:bodyPr/>
          <a:lstStyle>
            <a:lvl1pPr marL="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it-IT" sz="1200" b="0" dirty="0" smtClean="0">
                <a:solidFill>
                  <a:schemeClr val="tx1"/>
                </a:solidFill>
                <a:latin typeface="Century Gothic" pitchFamily="34" charset="0"/>
              </a:rPr>
              <a:t>19. KIT</a:t>
            </a:r>
          </a:p>
          <a:p>
            <a:pPr algn="l"/>
            <a:r>
              <a:rPr lang="it-IT" sz="1200" b="0" dirty="0" smtClean="0">
                <a:solidFill>
                  <a:schemeClr val="tx1"/>
                </a:solidFill>
                <a:latin typeface="Century Gothic" pitchFamily="34" charset="0"/>
              </a:rPr>
              <a:t>20. LIBER</a:t>
            </a:r>
          </a:p>
          <a:p>
            <a:pPr algn="l"/>
            <a:r>
              <a:rPr lang="it-IT" sz="1200" b="0" dirty="0" smtClean="0">
                <a:solidFill>
                  <a:schemeClr val="tx1"/>
                </a:solidFill>
                <a:latin typeface="Century Gothic" pitchFamily="34" charset="0"/>
              </a:rPr>
              <a:t>21. DANS</a:t>
            </a:r>
          </a:p>
          <a:p>
            <a:pPr algn="l"/>
            <a:r>
              <a:rPr lang="it-IT" sz="1200" b="0" dirty="0" smtClean="0">
                <a:solidFill>
                  <a:schemeClr val="tx1"/>
                </a:solidFill>
                <a:latin typeface="Century Gothic" pitchFamily="34" charset="0"/>
              </a:rPr>
              <a:t>22. eSDF</a:t>
            </a:r>
          </a:p>
          <a:p>
            <a:pPr algn="l"/>
            <a:r>
              <a:rPr lang="it-IT" sz="1200" b="0" dirty="0" smtClean="0">
                <a:solidFill>
                  <a:schemeClr val="tx1"/>
                </a:solidFill>
                <a:latin typeface="Century Gothic" pitchFamily="34" charset="0"/>
              </a:rPr>
              <a:t>23. ULUND</a:t>
            </a:r>
          </a:p>
          <a:p>
            <a:pPr algn="l"/>
            <a:r>
              <a:rPr lang="it-IT" sz="1200" b="0" dirty="0" smtClean="0">
                <a:solidFill>
                  <a:schemeClr val="tx1"/>
                </a:solidFill>
                <a:latin typeface="Century Gothic" pitchFamily="34" charset="0"/>
              </a:rPr>
              <a:t>24.</a:t>
            </a:r>
            <a:r>
              <a:rPr lang="it-IT" sz="1200" b="0" baseline="0" dirty="0" smtClean="0">
                <a:solidFill>
                  <a:schemeClr val="tx1"/>
                </a:solidFill>
                <a:latin typeface="Century Gothic" pitchFamily="34" charset="0"/>
              </a:rPr>
              <a:t> KNMI</a:t>
            </a:r>
            <a:endParaRPr lang="it-IT" sz="1200" b="0" dirty="0" smtClean="0">
              <a:solidFill>
                <a:schemeClr val="tx1"/>
              </a:solidFill>
              <a:latin typeface="Century Gothic" pitchFamily="34" charset="0"/>
            </a:endParaRPr>
          </a:p>
          <a:p>
            <a:pPr algn="l"/>
            <a:r>
              <a:rPr lang="it-IT" sz="1200" b="0" dirty="0" smtClean="0">
                <a:solidFill>
                  <a:schemeClr val="tx1"/>
                </a:solidFill>
                <a:latin typeface="Century Gothic" pitchFamily="34" charset="0"/>
              </a:rPr>
              <a:t>25. GFZ</a:t>
            </a:r>
          </a:p>
          <a:p>
            <a:pPr algn="l"/>
            <a:r>
              <a:rPr lang="it-IT" sz="1200" b="0" dirty="0" smtClean="0">
                <a:solidFill>
                  <a:schemeClr val="tx1"/>
                </a:solidFill>
                <a:latin typeface="Century Gothic" pitchFamily="34" charset="0"/>
              </a:rPr>
              <a:t>26. CLARIN</a:t>
            </a:r>
          </a:p>
          <a:p>
            <a:pPr algn="l"/>
            <a:r>
              <a:rPr lang="it-IT" sz="1200" b="0" dirty="0" smtClean="0">
                <a:solidFill>
                  <a:schemeClr val="tx1"/>
                </a:solidFill>
                <a:latin typeface="Century Gothic" pitchFamily="34" charset="0"/>
              </a:rPr>
              <a:t>27. MPG</a:t>
            </a:r>
          </a:p>
          <a:p>
            <a:pPr algn="l"/>
            <a:r>
              <a:rPr lang="it-IT" sz="1200" b="0" dirty="0" smtClean="0">
                <a:solidFill>
                  <a:schemeClr val="tx1"/>
                </a:solidFill>
                <a:latin typeface="Century Gothic" pitchFamily="34" charset="0"/>
              </a:rPr>
              <a:t>28. JISC</a:t>
            </a:r>
          </a:p>
          <a:p>
            <a:pPr algn="l"/>
            <a:r>
              <a:rPr lang="it-IT" sz="1200" b="0" dirty="0" smtClean="0">
                <a:solidFill>
                  <a:schemeClr val="tx1"/>
                </a:solidFill>
                <a:latin typeface="Century Gothic" pitchFamily="34" charset="0"/>
              </a:rPr>
              <a:t>29. UNS</a:t>
            </a:r>
          </a:p>
          <a:p>
            <a:pPr algn="l"/>
            <a:r>
              <a:rPr lang="it-IT" sz="1200" b="0" dirty="0" smtClean="0">
                <a:solidFill>
                  <a:schemeClr val="tx1"/>
                </a:solidFill>
                <a:latin typeface="Century Gothic" pitchFamily="34" charset="0"/>
              </a:rPr>
              <a:t>30. CERN</a:t>
            </a:r>
          </a:p>
          <a:p>
            <a:pPr algn="l"/>
            <a:r>
              <a:rPr lang="it-IT" sz="1200" b="0" dirty="0" smtClean="0">
                <a:solidFill>
                  <a:schemeClr val="tx1"/>
                </a:solidFill>
                <a:latin typeface="Century Gothic" pitchFamily="34" charset="0"/>
              </a:rPr>
              <a:t>31. UHEL</a:t>
            </a:r>
          </a:p>
          <a:p>
            <a:pPr algn="l"/>
            <a:r>
              <a:rPr lang="it-IT" sz="1200" b="0" dirty="0" smtClean="0">
                <a:solidFill>
                  <a:schemeClr val="tx1"/>
                </a:solidFill>
                <a:latin typeface="Century Gothic" pitchFamily="34" charset="0"/>
              </a:rPr>
              <a:t>32. EMBL</a:t>
            </a:r>
          </a:p>
          <a:p>
            <a:pPr algn="l"/>
            <a:r>
              <a:rPr lang="it-IT" sz="1200" b="0" dirty="0" smtClean="0">
                <a:solidFill>
                  <a:schemeClr val="tx1"/>
                </a:solidFill>
                <a:latin typeface="Century Gothic" pitchFamily="34" charset="0"/>
              </a:rPr>
              <a:t>33. SNIC</a:t>
            </a:r>
          </a:p>
          <a:p>
            <a:pPr algn="l"/>
            <a:r>
              <a:rPr lang="it-IT" sz="1200" b="0" dirty="0" smtClean="0">
                <a:solidFill>
                  <a:schemeClr val="tx1"/>
                </a:solidFill>
                <a:latin typeface="Century Gothic" pitchFamily="34" charset="0"/>
              </a:rPr>
              <a:t>34. KTH</a:t>
            </a:r>
          </a:p>
          <a:p>
            <a:pPr algn="l"/>
            <a:r>
              <a:rPr lang="it-IT" sz="1200" b="0" dirty="0" smtClean="0">
                <a:solidFill>
                  <a:schemeClr val="tx1"/>
                </a:solidFill>
                <a:latin typeface="Century Gothic" pitchFamily="34" charset="0"/>
              </a:rPr>
              <a:t>35. MPI-MET</a:t>
            </a:r>
            <a:endParaRPr lang="en-US" sz="1200" b="0" dirty="0">
              <a:solidFill>
                <a:schemeClr val="tx1"/>
              </a:solidFill>
              <a:latin typeface="Century Gothic"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9212" y="464408"/>
            <a:ext cx="8524788" cy="6393592"/>
          </a:xfrm>
          <a:prstGeom prst="rect">
            <a:avLst/>
          </a:prstGeom>
        </p:spPr>
      </p:pic>
    </p:spTree>
    <p:extLst>
      <p:ext uri="{BB962C8B-B14F-4D97-AF65-F5344CB8AC3E}">
        <p14:creationId xmlns:p14="http://schemas.microsoft.com/office/powerpoint/2010/main" val="37722037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EUDAT Communities">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19606" y="764704"/>
            <a:ext cx="8124394" cy="6093296"/>
          </a:xfrm>
          <a:prstGeom prst="rect">
            <a:avLst/>
          </a:prstGeom>
        </p:spPr>
      </p:pic>
    </p:spTree>
    <p:extLst>
      <p:ext uri="{BB962C8B-B14F-4D97-AF65-F5344CB8AC3E}">
        <p14:creationId xmlns:p14="http://schemas.microsoft.com/office/powerpoint/2010/main" val="346282525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EUDAT Communities_empty">
    <p:bg>
      <p:bgPr>
        <a:solidFill>
          <a:schemeClr val="bg1"/>
        </a:solidFill>
        <a:effectLst/>
      </p:bgPr>
    </p:bg>
    <p:spTree>
      <p:nvGrpSpPr>
        <p:cNvPr id="1" name=""/>
        <p:cNvGrpSpPr/>
        <p:nvPr/>
      </p:nvGrpSpPr>
      <p:grpSpPr>
        <a:xfrm>
          <a:off x="0" y="0"/>
          <a:ext cx="0" cy="0"/>
          <a:chOff x="0" y="0"/>
          <a:chExt cx="0" cy="0"/>
        </a:xfrm>
      </p:grpSpPr>
      <p:pic>
        <p:nvPicPr>
          <p:cNvPr id="11"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9" name="Title 1"/>
          <p:cNvSpPr>
            <a:spLocks noGrp="1"/>
          </p:cNvSpPr>
          <p:nvPr>
            <p:ph type="title"/>
          </p:nvPr>
        </p:nvSpPr>
        <p:spPr>
          <a:xfrm>
            <a:off x="1371600" y="274638"/>
            <a:ext cx="7315200" cy="792162"/>
          </a:xfrm>
        </p:spPr>
        <p:txBody>
          <a:bodyPr/>
          <a:lstStyle/>
          <a:p>
            <a:r>
              <a:rPr lang="en-US" smtClean="0"/>
              <a:t>Click to edit Master title style</a:t>
            </a: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71600" y="728700"/>
            <a:ext cx="8172399" cy="6129300"/>
          </a:xfrm>
          <a:prstGeom prst="rect">
            <a:avLst/>
          </a:prstGeom>
        </p:spPr>
      </p:pic>
    </p:spTree>
    <p:extLst>
      <p:ext uri="{BB962C8B-B14F-4D97-AF65-F5344CB8AC3E}">
        <p14:creationId xmlns:p14="http://schemas.microsoft.com/office/powerpoint/2010/main" val="34628252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Blank Slide">
    <p:bg>
      <p:bgPr>
        <a:solidFill>
          <a:schemeClr val="bg1"/>
        </a:solidFill>
        <a:effectLst/>
      </p:bgPr>
    </p:bg>
    <p:spTree>
      <p:nvGrpSpPr>
        <p:cNvPr id="1" name=""/>
        <p:cNvGrpSpPr/>
        <p:nvPr/>
      </p:nvGrpSpPr>
      <p:grpSpPr>
        <a:xfrm>
          <a:off x="0" y="0"/>
          <a:ext cx="0" cy="0"/>
          <a:chOff x="0" y="0"/>
          <a:chExt cx="0" cy="0"/>
        </a:xfrm>
      </p:grpSpPr>
      <p:pic>
        <p:nvPicPr>
          <p:cNvPr id="4" name="Immagine 14" descr="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Title 1"/>
          <p:cNvSpPr>
            <a:spLocks noGrp="1"/>
          </p:cNvSpPr>
          <p:nvPr>
            <p:ph type="title"/>
          </p:nvPr>
        </p:nvSpPr>
        <p:spPr>
          <a:xfrm>
            <a:off x="1371600" y="274638"/>
            <a:ext cx="7304856" cy="792162"/>
          </a:xfrm>
        </p:spPr>
        <p:txBody>
          <a:bodyPr/>
          <a:lstStyle/>
          <a:p>
            <a:r>
              <a:rPr lang="en-GB" smtClean="0"/>
              <a:t>Click to edit Master title style</a:t>
            </a:r>
            <a:endParaRPr lang="en-US" dirty="0"/>
          </a:p>
        </p:txBody>
      </p:sp>
      <p:pic>
        <p:nvPicPr>
          <p:cNvPr id="5" name="Immagine 14" descr="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800" y="-211138"/>
            <a:ext cx="1227138" cy="1193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72781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082551"/>
          </a:xfrm>
        </p:spPr>
        <p:txBody>
          <a:bodyPr/>
          <a:lstStyle>
            <a:lvl1pPr>
              <a:defRPr>
                <a:solidFill>
                  <a:srgbClr val="25408F"/>
                </a:solidFill>
              </a:defRPr>
            </a:lvl1pPr>
          </a:lstStyle>
          <a:p>
            <a:r>
              <a:rPr lang="en-US" smtClean="0"/>
              <a:t>Click to edit Master title style</a:t>
            </a:r>
            <a:endParaRPr lang="es-ES" dirty="0"/>
          </a:p>
        </p:txBody>
      </p:sp>
      <p:sp>
        <p:nvSpPr>
          <p:cNvPr id="3" name="Subtitle 2"/>
          <p:cNvSpPr>
            <a:spLocks noGrp="1"/>
          </p:cNvSpPr>
          <p:nvPr>
            <p:ph type="subTitle" idx="1"/>
          </p:nvPr>
        </p:nvSpPr>
        <p:spPr>
          <a:xfrm>
            <a:off x="1371600" y="3212976"/>
            <a:ext cx="6400800" cy="648072"/>
          </a:xfrm>
        </p:spPr>
        <p:txBody>
          <a:bodyPr/>
          <a:lstStyle>
            <a:lvl1pPr marL="0" indent="0" algn="ctr">
              <a:buNone/>
              <a:defRPr>
                <a:solidFill>
                  <a:srgbClr val="C1342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 dirty="0"/>
          </a:p>
        </p:txBody>
      </p:sp>
      <p:sp>
        <p:nvSpPr>
          <p:cNvPr id="5" name="Footer Placeholder 4"/>
          <p:cNvSpPr>
            <a:spLocks noGrp="1"/>
          </p:cNvSpPr>
          <p:nvPr>
            <p:ph type="ftr" sz="quarter" idx="11"/>
          </p:nvPr>
        </p:nvSpPr>
        <p:spPr>
          <a:xfrm>
            <a:off x="1331640" y="6356350"/>
            <a:ext cx="4896544" cy="365125"/>
          </a:xfrm>
        </p:spPr>
        <p:txBody>
          <a:bodyPr/>
          <a:lstStyle/>
          <a:p>
            <a:pPr algn="ctr"/>
            <a:r>
              <a:rPr lang="en-US" smtClean="0"/>
              <a:t>B2FIND – Find Research Data</a:t>
            </a:r>
            <a:endParaRPr lang="es-E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pic>
        <p:nvPicPr>
          <p:cNvPr id="8" name="Immagine 7" descr="EU_Flag.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122204" y="5482194"/>
            <a:ext cx="899592" cy="611102"/>
          </a:xfrm>
          <a:prstGeom prst="rect">
            <a:avLst/>
          </a:prstGeom>
        </p:spPr>
      </p:pic>
    </p:spTree>
    <p:extLst>
      <p:ext uri="{BB962C8B-B14F-4D97-AF65-F5344CB8AC3E}">
        <p14:creationId xmlns:p14="http://schemas.microsoft.com/office/powerpoint/2010/main" val="5903215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a:xfrm>
            <a:off x="1547664" y="6309320"/>
            <a:ext cx="4608512" cy="432048"/>
          </a:xfrm>
        </p:spPr>
        <p:txBody>
          <a:bodyPr/>
          <a:lstStyle/>
          <a:p>
            <a:r>
              <a:rPr lang="es-ES" smtClean="0"/>
              <a:t>B2FIND – Find Research Data</a:t>
            </a:r>
            <a:endParaRPr lang="es-E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26288869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p>
            <a:r>
              <a:rPr lang="es-ES" smtClean="0"/>
              <a:t>B2FIND – Find Research Data</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30575545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_Black&amp;White">
    <p:spTree>
      <p:nvGrpSpPr>
        <p:cNvPr id="1" name=""/>
        <p:cNvGrpSpPr/>
        <p:nvPr/>
      </p:nvGrpSpPr>
      <p:grpSpPr>
        <a:xfrm>
          <a:off x="0" y="0"/>
          <a:ext cx="0" cy="0"/>
          <a:chOff x="0" y="0"/>
          <a:chExt cx="0" cy="0"/>
        </a:xfrm>
      </p:grpSpPr>
      <p:sp>
        <p:nvSpPr>
          <p:cNvPr id="2" name="Title 1"/>
          <p:cNvSpPr>
            <a:spLocks noGrp="1"/>
          </p:cNvSpPr>
          <p:nvPr>
            <p:ph type="title"/>
          </p:nvPr>
        </p:nvSpPr>
        <p:spPr>
          <a:xfrm>
            <a:off x="1295400" y="274638"/>
            <a:ext cx="7391400" cy="868362"/>
          </a:xfrm>
        </p:spPr>
        <p:txBody>
          <a:bodyPr>
            <a:normAutofit/>
          </a:bodyPr>
          <a:lstStyle>
            <a:lvl1pPr>
              <a:defRPr sz="2800" b="1">
                <a:latin typeface="Century Gothic"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371600"/>
            <a:ext cx="8229600" cy="4525963"/>
          </a:xfrm>
        </p:spPr>
        <p:txBody>
          <a:bodyPr>
            <a:normAutofit/>
          </a:bodyPr>
          <a:lstStyle>
            <a:lvl1pPr>
              <a:defRPr sz="2400">
                <a:latin typeface="Century Gothic" pitchFamily="34" charset="0"/>
              </a:defRPr>
            </a:lvl1pPr>
            <a:lvl2pPr>
              <a:defRPr sz="2400">
                <a:latin typeface="Century Gothic" pitchFamily="34" charset="0"/>
              </a:defRPr>
            </a:lvl2pPr>
            <a:lvl3pPr>
              <a:defRPr sz="2400">
                <a:latin typeface="Century Gothic" pitchFamily="34" charset="0"/>
              </a:defRPr>
            </a:lvl3pPr>
            <a:lvl4pPr>
              <a:defRPr sz="2400">
                <a:latin typeface="Century Gothic" pitchFamily="34" charset="0"/>
              </a:defRPr>
            </a:lvl4pPr>
            <a:lvl5pPr>
              <a:defRPr sz="2400">
                <a:latin typeface="Century Gothic"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457200" y="6304235"/>
            <a:ext cx="2133600" cy="365125"/>
          </a:xfrm>
        </p:spPr>
        <p:txBody>
          <a:bodyPr/>
          <a:lstStyle/>
          <a:p>
            <a:r>
              <a:rPr lang="en-US" smtClean="0"/>
              <a:t>www.eudat.eu | http://b2find.eudat.eu</a:t>
            </a:r>
            <a:endParaRPr lang="en-US"/>
          </a:p>
        </p:txBody>
      </p:sp>
      <p:sp>
        <p:nvSpPr>
          <p:cNvPr id="5" name="Footer Placeholder 4"/>
          <p:cNvSpPr>
            <a:spLocks noGrp="1"/>
          </p:cNvSpPr>
          <p:nvPr>
            <p:ph type="ftr" sz="quarter" idx="11"/>
          </p:nvPr>
        </p:nvSpPr>
        <p:spPr>
          <a:xfrm>
            <a:off x="3124200" y="6304235"/>
            <a:ext cx="2895600" cy="365125"/>
          </a:xfrm>
        </p:spPr>
        <p:txBody>
          <a:bodyPr/>
          <a:lstStyle/>
          <a:p>
            <a:r>
              <a:rPr lang="en-US" smtClean="0"/>
              <a:t>B2FIND – Find Research Data</a:t>
            </a:r>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‹N›</a:t>
            </a:fld>
            <a:endParaRPr lang="en-US"/>
          </a:p>
        </p:txBody>
      </p:sp>
      <p:pic>
        <p:nvPicPr>
          <p:cNvPr id="12" name="Immagine 12" descr="EUDAT-LogoGrigio.eps"/>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3956" y="-119811"/>
            <a:ext cx="1164989" cy="909260"/>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6" name="Footer Placeholder 5"/>
          <p:cNvSpPr>
            <a:spLocks noGrp="1"/>
          </p:cNvSpPr>
          <p:nvPr>
            <p:ph type="ftr" sz="quarter" idx="11"/>
          </p:nvPr>
        </p:nvSpPr>
        <p:spPr/>
        <p:txBody>
          <a:bodyPr/>
          <a:lstStyle/>
          <a:p>
            <a:r>
              <a:rPr lang="es-ES" smtClean="0"/>
              <a:t>B2FIND – Find Research Data</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23307723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8" name="Footer Placeholder 7"/>
          <p:cNvSpPr>
            <a:spLocks noGrp="1"/>
          </p:cNvSpPr>
          <p:nvPr>
            <p:ph type="ftr" sz="quarter" idx="11"/>
          </p:nvPr>
        </p:nvSpPr>
        <p:spPr/>
        <p:txBody>
          <a:bodyPr/>
          <a:lstStyle/>
          <a:p>
            <a:r>
              <a:rPr lang="es-ES" smtClean="0"/>
              <a:t>B2FIND – Find Research Data</a:t>
            </a:r>
            <a:endParaRPr lang="es-E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756864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olo e tes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4" name="Footer Placeholder 3"/>
          <p:cNvSpPr>
            <a:spLocks noGrp="1"/>
          </p:cNvSpPr>
          <p:nvPr>
            <p:ph type="ftr" sz="quarter" idx="11"/>
          </p:nvPr>
        </p:nvSpPr>
        <p:spPr/>
        <p:txBody>
          <a:bodyPr/>
          <a:lstStyle/>
          <a:p>
            <a:r>
              <a:rPr lang="es-ES" smtClean="0"/>
              <a:t>B2FIND – Find Research Data</a:t>
            </a:r>
            <a:endParaRPr lang="es-E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
        <p:nvSpPr>
          <p:cNvPr id="9" name="Text Placeholder 8"/>
          <p:cNvSpPr>
            <a:spLocks noGrp="1"/>
          </p:cNvSpPr>
          <p:nvPr>
            <p:ph type="body" sz="quarter" idx="13" hasCustomPrompt="1"/>
          </p:nvPr>
        </p:nvSpPr>
        <p:spPr>
          <a:xfrm>
            <a:off x="468313" y="1628775"/>
            <a:ext cx="8207375" cy="4608513"/>
          </a:xfrm>
        </p:spPr>
        <p:txBody>
          <a:bodyPr>
            <a:normAutofit/>
          </a:bodyPr>
          <a:lstStyle>
            <a:lvl1pPr marL="0" indent="0">
              <a:buNone/>
              <a:defRPr sz="2000">
                <a:solidFill>
                  <a:schemeClr val="tx1">
                    <a:lumMod val="75000"/>
                    <a:lumOff val="25000"/>
                  </a:schemeClr>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text</a:t>
            </a:r>
          </a:p>
        </p:txBody>
      </p:sp>
    </p:spTree>
    <p:extLst>
      <p:ext uri="{BB962C8B-B14F-4D97-AF65-F5344CB8AC3E}">
        <p14:creationId xmlns:p14="http://schemas.microsoft.com/office/powerpoint/2010/main" val="1502286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s-ES" smtClean="0"/>
              <a:t>B2FIND – Find Research Data</a:t>
            </a:r>
            <a:endParaRPr lang="es-E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194471129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457200" y="836712"/>
            <a:ext cx="3008313" cy="1050143"/>
          </a:xfrm>
        </p:spPr>
        <p:txBody>
          <a:bodyPr anchor="b"/>
          <a:lstStyle>
            <a:lvl1pPr algn="l">
              <a:defRPr sz="2000" b="1"/>
            </a:lvl1pPr>
          </a:lstStyle>
          <a:p>
            <a:r>
              <a:rPr lang="en-US" smtClean="0"/>
              <a:t>Click to edit Master title style</a:t>
            </a:r>
            <a:endParaRPr lang="es-ES"/>
          </a:p>
        </p:txBody>
      </p:sp>
      <p:sp>
        <p:nvSpPr>
          <p:cNvPr id="3" name="Content Placeholder 2"/>
          <p:cNvSpPr>
            <a:spLocks noGrp="1"/>
          </p:cNvSpPr>
          <p:nvPr>
            <p:ph idx="1"/>
          </p:nvPr>
        </p:nvSpPr>
        <p:spPr>
          <a:xfrm>
            <a:off x="3575050" y="836712"/>
            <a:ext cx="5111750" cy="52894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4" name="Text Placeholder 3"/>
          <p:cNvSpPr>
            <a:spLocks noGrp="1"/>
          </p:cNvSpPr>
          <p:nvPr>
            <p:ph type="body" sz="half" idx="2"/>
          </p:nvPr>
        </p:nvSpPr>
        <p:spPr>
          <a:xfrm>
            <a:off x="457200" y="1886855"/>
            <a:ext cx="3008313" cy="423930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s-ES" smtClean="0"/>
              <a:t>B2FIND – Find Research Data</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solidFill>
                  <a:schemeClr val="tx1">
                    <a:lumMod val="75000"/>
                    <a:lumOff val="25000"/>
                  </a:schemeClr>
                </a:solidFill>
                <a:latin typeface="Arial" pitchFamily="34" charset="0"/>
                <a:cs typeface="Arial" pitchFamily="34" charset="0"/>
              </a:defRPr>
            </a:lvl1pPr>
          </a:lstStyle>
          <a:p>
            <a:fld id="{7A664348-DC2E-4C46-A357-1ED243B754D0}" type="slidenum">
              <a:rPr lang="es-ES" smtClean="0"/>
              <a:pPr/>
              <a:t>‹N›</a:t>
            </a:fld>
            <a:endParaRPr lang="es-ES" dirty="0"/>
          </a:p>
        </p:txBody>
      </p:sp>
    </p:spTree>
    <p:extLst>
      <p:ext uri="{BB962C8B-B14F-4D97-AF65-F5344CB8AC3E}">
        <p14:creationId xmlns:p14="http://schemas.microsoft.com/office/powerpoint/2010/main" val="37336228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
          </a:p>
        </p:txBody>
      </p:sp>
      <p:sp>
        <p:nvSpPr>
          <p:cNvPr id="3" name="Picture Placeholder 2"/>
          <p:cNvSpPr>
            <a:spLocks noGrp="1"/>
          </p:cNvSpPr>
          <p:nvPr>
            <p:ph type="pic" idx="1"/>
          </p:nvPr>
        </p:nvSpPr>
        <p:spPr>
          <a:xfrm>
            <a:off x="1792288" y="836711"/>
            <a:ext cx="5486400" cy="389086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s-E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s-ES" smtClean="0"/>
              <a:t>B2FIND – Find Research Data</a:t>
            </a:r>
            <a:endParaRPr lang="es-E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30547399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p:txBody>
          <a:bodyPr/>
          <a:lstStyle/>
          <a:p>
            <a:r>
              <a:rPr lang="es-ES" smtClean="0"/>
              <a:t>B2FIND – Find Research Data</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33275796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6712"/>
            <a:ext cx="2057400" cy="5289451"/>
          </a:xfrm>
        </p:spPr>
        <p:txBody>
          <a:bodyPr vert="eaVert"/>
          <a:lstStyle/>
          <a:p>
            <a:r>
              <a:rPr lang="en-US" smtClean="0"/>
              <a:t>Click to edit Master title style</a:t>
            </a:r>
            <a:endParaRPr lang="es-ES"/>
          </a:p>
        </p:txBody>
      </p:sp>
      <p:sp>
        <p:nvSpPr>
          <p:cNvPr id="3" name="Vertical Text Placeholder 2"/>
          <p:cNvSpPr>
            <a:spLocks noGrp="1"/>
          </p:cNvSpPr>
          <p:nvPr>
            <p:ph type="body" orient="vert" idx="1"/>
          </p:nvPr>
        </p:nvSpPr>
        <p:spPr>
          <a:xfrm>
            <a:off x="457200" y="836712"/>
            <a:ext cx="6019800" cy="5289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
          </a:p>
        </p:txBody>
      </p:sp>
      <p:sp>
        <p:nvSpPr>
          <p:cNvPr id="5" name="Footer Placeholder 4"/>
          <p:cNvSpPr>
            <a:spLocks noGrp="1"/>
          </p:cNvSpPr>
          <p:nvPr>
            <p:ph type="ftr" sz="quarter" idx="11"/>
          </p:nvPr>
        </p:nvSpPr>
        <p:spPr/>
        <p:txBody>
          <a:bodyPr/>
          <a:lstStyle/>
          <a:p>
            <a:r>
              <a:rPr lang="es-ES" smtClean="0"/>
              <a:t>B2FIND – Find Research Data</a:t>
            </a:r>
            <a:endParaRPr lang="es-E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A664348-DC2E-4C46-A357-1ED243B754D0}" type="slidenum">
              <a:rPr lang="es-ES" smtClean="0"/>
              <a:pPr/>
              <a:t>‹N›</a:t>
            </a:fld>
            <a:endParaRPr lang="es-ES"/>
          </a:p>
        </p:txBody>
      </p:sp>
    </p:spTree>
    <p:extLst>
      <p:ext uri="{BB962C8B-B14F-4D97-AF65-F5344CB8AC3E}">
        <p14:creationId xmlns:p14="http://schemas.microsoft.com/office/powerpoint/2010/main" val="28238716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Final Slide">
    <p:bg>
      <p:bgPr>
        <a:solidFill>
          <a:srgbClr val="F7B149"/>
        </a:solidFill>
        <a:effectLst/>
      </p:bgPr>
    </p:bg>
    <p:spTree>
      <p:nvGrpSpPr>
        <p:cNvPr id="1" name=""/>
        <p:cNvGrpSpPr/>
        <p:nvPr/>
      </p:nvGrpSpPr>
      <p:grpSpPr>
        <a:xfrm>
          <a:off x="0" y="0"/>
          <a:ext cx="0" cy="0"/>
          <a:chOff x="0" y="0"/>
          <a:chExt cx="0" cy="0"/>
        </a:xfrm>
      </p:grpSpPr>
      <p:sp>
        <p:nvSpPr>
          <p:cNvPr id="2" name="Titolo 1"/>
          <p:cNvSpPr>
            <a:spLocks noGrp="1"/>
          </p:cNvSpPr>
          <p:nvPr>
            <p:ph type="title"/>
          </p:nvPr>
        </p:nvSpPr>
        <p:spPr>
          <a:xfrm>
            <a:off x="457200" y="2535238"/>
            <a:ext cx="8229600" cy="1143000"/>
          </a:xfrm>
          <a:prstGeom prst="rect">
            <a:avLst/>
          </a:prstGeom>
        </p:spPr>
        <p:txBody>
          <a:bodyPr vert="horz"/>
          <a:lstStyle>
            <a:lvl1pPr>
              <a:defRPr>
                <a:solidFill>
                  <a:schemeClr val="bg1"/>
                </a:solidFill>
              </a:defRPr>
            </a:lvl1pPr>
          </a:lstStyle>
          <a:p>
            <a:r>
              <a:rPr lang="en-US" smtClean="0"/>
              <a:t>Click to edit Master title style</a:t>
            </a:r>
            <a:endParaRPr lang="it-IT" dirty="0"/>
          </a:p>
        </p:txBody>
      </p:sp>
      <p:sp>
        <p:nvSpPr>
          <p:cNvPr id="3" name="Rettangolo 2"/>
          <p:cNvSpPr/>
          <p:nvPr userDrawn="1"/>
        </p:nvSpPr>
        <p:spPr>
          <a:xfrm>
            <a:off x="3291932" y="6137094"/>
            <a:ext cx="2792235" cy="523220"/>
          </a:xfrm>
          <a:prstGeom prst="rect">
            <a:avLst/>
          </a:prstGeom>
        </p:spPr>
        <p:txBody>
          <a:bodyPr wrap="square">
            <a:spAutoFit/>
          </a:bodyPr>
          <a:lstStyle/>
          <a:p>
            <a:pPr algn="ctr"/>
            <a:r>
              <a:rPr lang="en-GB" sz="2800" b="0" kern="1200" noProof="0" dirty="0" smtClean="0">
                <a:solidFill>
                  <a:schemeClr val="tx1"/>
                </a:solidFill>
                <a:latin typeface="+mn-lt"/>
                <a:ea typeface="+mn-ea"/>
                <a:cs typeface="+mn-cs"/>
                <a:hlinkClick r:id="rId2"/>
              </a:rPr>
              <a:t>www.eudat.eu</a:t>
            </a:r>
            <a:endParaRPr lang="en-GB" sz="2800" b="0" kern="1200" noProof="0" dirty="0" smtClean="0">
              <a:solidFill>
                <a:schemeClr val="tx1"/>
              </a:solidFill>
              <a:latin typeface="+mn-lt"/>
              <a:ea typeface="+mn-ea"/>
              <a:cs typeface="+mn-cs"/>
            </a:endParaRPr>
          </a:p>
        </p:txBody>
      </p:sp>
      <p:sp>
        <p:nvSpPr>
          <p:cNvPr id="4" name="Rettangolo 10"/>
          <p:cNvSpPr/>
          <p:nvPr userDrawn="1"/>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5" name="Rettangolo 15"/>
          <p:cNvSpPr/>
          <p:nvPr userDrawn="1"/>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6" name="Rettangolo 16"/>
          <p:cNvSpPr/>
          <p:nvPr userDrawn="1"/>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7" name="Rettangolo 17"/>
          <p:cNvSpPr/>
          <p:nvPr userDrawn="1"/>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extLst>
      <p:ext uri="{BB962C8B-B14F-4D97-AF65-F5344CB8AC3E}">
        <p14:creationId xmlns:p14="http://schemas.microsoft.com/office/powerpoint/2010/main" val="3800299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entury Gothic"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Century Gothic"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04235"/>
            <a:ext cx="2133600" cy="365125"/>
          </a:xfrm>
        </p:spPr>
        <p:txBody>
          <a:bodyPr/>
          <a:lstStyle/>
          <a:p>
            <a:r>
              <a:rPr lang="en-US" smtClean="0"/>
              <a:t>www.eudat.eu | http://b2find.eudat.eu</a:t>
            </a:r>
            <a:endParaRPr lang="en-US"/>
          </a:p>
        </p:txBody>
      </p:sp>
      <p:sp>
        <p:nvSpPr>
          <p:cNvPr id="5" name="Footer Placeholder 4"/>
          <p:cNvSpPr>
            <a:spLocks noGrp="1"/>
          </p:cNvSpPr>
          <p:nvPr>
            <p:ph type="ftr" sz="quarter" idx="11"/>
          </p:nvPr>
        </p:nvSpPr>
        <p:spPr>
          <a:xfrm>
            <a:off x="3124200" y="6304235"/>
            <a:ext cx="2895600" cy="365125"/>
          </a:xfrm>
        </p:spPr>
        <p:txBody>
          <a:bodyPr/>
          <a:lstStyle/>
          <a:p>
            <a:r>
              <a:rPr lang="en-US" smtClean="0"/>
              <a:t>B2FIND – Find Research Data</a:t>
            </a:r>
            <a:endParaRPr lang="en-US"/>
          </a:p>
        </p:txBody>
      </p:sp>
      <p:sp>
        <p:nvSpPr>
          <p:cNvPr id="6" name="Slide Number Placeholder 5"/>
          <p:cNvSpPr>
            <a:spLocks noGrp="1"/>
          </p:cNvSpPr>
          <p:nvPr>
            <p:ph type="sldNum" sz="quarter" idx="12"/>
          </p:nvPr>
        </p:nvSpPr>
        <p:spPr>
          <a:xfrm>
            <a:off x="6553200" y="6304235"/>
            <a:ext cx="2133600" cy="365125"/>
          </a:xfrm>
        </p:spPr>
        <p:txBody>
          <a:bodyPr/>
          <a:lstStyle/>
          <a:p>
            <a:fld id="{B6F15528-21DE-4FAA-801E-634DDDAF4B2B}" type="slidenum">
              <a:rPr lang="en-US" smtClean="0"/>
              <a:pPr/>
              <a:t>‹N›</a:t>
            </a:fld>
            <a:endParaRPr lang="en-US"/>
          </a:p>
        </p:txBody>
      </p:sp>
      <p:pic>
        <p:nvPicPr>
          <p:cNvPr id="7" name="Immagine 14" descr="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r>
              <a:rPr lang="en-US" smtClean="0"/>
              <a:t>www.eudat.eu | http://b2find.eudat.eu</a:t>
            </a:r>
            <a:endParaRPr lang="en-US"/>
          </a:p>
        </p:txBody>
      </p:sp>
      <p:sp>
        <p:nvSpPr>
          <p:cNvPr id="6" name="Footer Placeholder 5"/>
          <p:cNvSpPr>
            <a:spLocks noGrp="1"/>
          </p:cNvSpPr>
          <p:nvPr>
            <p:ph type="ftr" sz="quarter" idx="11"/>
          </p:nvPr>
        </p:nvSpPr>
        <p:spPr/>
        <p:txBody>
          <a:bodyPr/>
          <a:lstStyle/>
          <a:p>
            <a:r>
              <a:rPr lang="en-US" smtClean="0"/>
              <a:t>B2FIND – Find Research Data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r>
              <a:rPr lang="en-US" smtClean="0"/>
              <a:t>www.eudat.eu | http://b2find.eudat.eu</a:t>
            </a:r>
            <a:endParaRPr lang="en-US"/>
          </a:p>
        </p:txBody>
      </p:sp>
      <p:sp>
        <p:nvSpPr>
          <p:cNvPr id="8" name="Footer Placeholder 7"/>
          <p:cNvSpPr>
            <a:spLocks noGrp="1"/>
          </p:cNvSpPr>
          <p:nvPr>
            <p:ph type="ftr" sz="quarter" idx="11"/>
          </p:nvPr>
        </p:nvSpPr>
        <p:spPr/>
        <p:txBody>
          <a:bodyPr/>
          <a:lstStyle/>
          <a:p>
            <a:r>
              <a:rPr lang="en-US" smtClean="0"/>
              <a:t>B2FIND – Find Research Data</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www.eudat.eu | http://b2find.eudat.eu</a:t>
            </a:r>
            <a:endParaRPr lang="en-US"/>
          </a:p>
        </p:txBody>
      </p:sp>
      <p:sp>
        <p:nvSpPr>
          <p:cNvPr id="4" name="Footer Placeholder 3"/>
          <p:cNvSpPr>
            <a:spLocks noGrp="1"/>
          </p:cNvSpPr>
          <p:nvPr>
            <p:ph type="ftr" sz="quarter" idx="11"/>
          </p:nvPr>
        </p:nvSpPr>
        <p:spPr/>
        <p:txBody>
          <a:bodyPr/>
          <a:lstStyle/>
          <a:p>
            <a:r>
              <a:rPr lang="en-US" smtClean="0"/>
              <a:t>B2FIND – Find Research Data</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www.eudat.eu | http://b2find.eudat.eu</a:t>
            </a:r>
            <a:endParaRPr lang="en-US"/>
          </a:p>
        </p:txBody>
      </p:sp>
      <p:sp>
        <p:nvSpPr>
          <p:cNvPr id="3" name="Footer Placeholder 2"/>
          <p:cNvSpPr>
            <a:spLocks noGrp="1"/>
          </p:cNvSpPr>
          <p:nvPr>
            <p:ph type="ftr" sz="quarter" idx="11"/>
          </p:nvPr>
        </p:nvSpPr>
        <p:spPr/>
        <p:txBody>
          <a:bodyPr/>
          <a:lstStyle/>
          <a:p>
            <a:r>
              <a:rPr lang="en-US" smtClean="0"/>
              <a:t>B2FIND – Find Research Data</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3008313" cy="9906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www.eudat.eu | http://b2find.eudat.eu</a:t>
            </a:r>
            <a:endParaRPr lang="en-US"/>
          </a:p>
        </p:txBody>
      </p:sp>
      <p:sp>
        <p:nvSpPr>
          <p:cNvPr id="6" name="Footer Placeholder 5"/>
          <p:cNvSpPr>
            <a:spLocks noGrp="1"/>
          </p:cNvSpPr>
          <p:nvPr>
            <p:ph type="ftr" sz="quarter" idx="11"/>
          </p:nvPr>
        </p:nvSpPr>
        <p:spPr/>
        <p:txBody>
          <a:bodyPr/>
          <a:lstStyle/>
          <a:p>
            <a:r>
              <a:rPr lang="en-US" smtClean="0"/>
              <a:t>B2FIND – Find Research Data</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54.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2.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55.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theme" Target="../theme/theme3.xml"/><Relationship Id="rId1"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274638"/>
            <a:ext cx="7315200" cy="79216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3716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04235"/>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ury Gothic" panose="020B0502020202020204" pitchFamily="34" charset="0"/>
              </a:defRPr>
            </a:lvl1pPr>
          </a:lstStyle>
          <a:p>
            <a:r>
              <a:rPr lang="en-US" smtClean="0"/>
              <a:t>www.eudat.eu | http://b2find.eudat.eu</a:t>
            </a:r>
            <a:endParaRPr lang="en-US"/>
          </a:p>
        </p:txBody>
      </p:sp>
      <p:sp>
        <p:nvSpPr>
          <p:cNvPr id="5" name="Footer Placeholder 4"/>
          <p:cNvSpPr>
            <a:spLocks noGrp="1"/>
          </p:cNvSpPr>
          <p:nvPr>
            <p:ph type="ftr" sz="quarter" idx="3"/>
          </p:nvPr>
        </p:nvSpPr>
        <p:spPr>
          <a:xfrm>
            <a:off x="3124200" y="6304235"/>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entury Gothic" panose="020B0502020202020204" pitchFamily="34" charset="0"/>
              </a:defRPr>
            </a:lvl1pPr>
          </a:lstStyle>
          <a:p>
            <a:r>
              <a:rPr lang="en-US" smtClean="0"/>
              <a:t>B2FIND – Find Research Data</a:t>
            </a:r>
            <a:endParaRPr lang="en-US"/>
          </a:p>
        </p:txBody>
      </p:sp>
      <p:sp>
        <p:nvSpPr>
          <p:cNvPr id="6" name="Slide Number Placeholder 5"/>
          <p:cNvSpPr>
            <a:spLocks noGrp="1"/>
          </p:cNvSpPr>
          <p:nvPr>
            <p:ph type="sldNum" sz="quarter" idx="4"/>
          </p:nvPr>
        </p:nvSpPr>
        <p:spPr>
          <a:xfrm>
            <a:off x="6553200" y="6304235"/>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ury Gothic" panose="020B0502020202020204" pitchFamily="34" charset="0"/>
              </a:defRPr>
            </a:lvl1pPr>
          </a:lstStyle>
          <a:p>
            <a:fld id="{B6F15528-21DE-4FAA-801E-634DDDAF4B2B}" type="slidenum">
              <a:rPr lang="en-US" smtClean="0"/>
              <a:pPr/>
              <a:t>‹N›</a:t>
            </a:fld>
            <a:endParaRPr lang="en-US"/>
          </a:p>
        </p:txBody>
      </p:sp>
      <p:pic>
        <p:nvPicPr>
          <p:cNvPr id="7" name="Immagine 14" descr="logo.png"/>
          <p:cNvPicPr>
            <a:picLocks noChangeAspect="1"/>
          </p:cNvPicPr>
          <p:nvPr/>
        </p:nvPicPr>
        <p:blipFill>
          <a:blip r:embed="rId28" cstate="screen">
            <a:extLst>
              <a:ext uri="{28A0092B-C50C-407E-A947-70E740481C1C}">
                <a14:useLocalDpi xmlns:a14="http://schemas.microsoft.com/office/drawing/2010/main"/>
              </a:ext>
            </a:extLst>
          </a:blip>
          <a:stretch>
            <a:fillRect/>
          </a:stretch>
        </p:blipFill>
        <p:spPr>
          <a:xfrm>
            <a:off x="50799" y="-211669"/>
            <a:ext cx="1227219" cy="1193800"/>
          </a:xfrm>
          <a:prstGeom prst="rect">
            <a:avLst/>
          </a:prstGeom>
        </p:spPr>
      </p:pic>
      <p:sp>
        <p:nvSpPr>
          <p:cNvPr id="15" name="Rettangolo 10"/>
          <p:cNvSpPr/>
          <p:nvPr/>
        </p:nvSpPr>
        <p:spPr>
          <a:xfrm>
            <a:off x="0" y="6783755"/>
            <a:ext cx="2387600" cy="83123"/>
          </a:xfrm>
          <a:prstGeom prst="rect">
            <a:avLst/>
          </a:prstGeom>
          <a:solidFill>
            <a:srgbClr val="002B9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6" name="Rettangolo 15"/>
          <p:cNvSpPr/>
          <p:nvPr/>
        </p:nvSpPr>
        <p:spPr>
          <a:xfrm>
            <a:off x="2387599" y="6783755"/>
            <a:ext cx="2345268" cy="83123"/>
          </a:xfrm>
          <a:prstGeom prst="rect">
            <a:avLst/>
          </a:prstGeom>
          <a:solidFill>
            <a:srgbClr val="AA211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7" name="Rettangolo 16"/>
          <p:cNvSpPr/>
          <p:nvPr/>
        </p:nvSpPr>
        <p:spPr>
          <a:xfrm>
            <a:off x="4732867" y="6783755"/>
            <a:ext cx="2305367" cy="83123"/>
          </a:xfrm>
          <a:prstGeom prst="rect">
            <a:avLst/>
          </a:prstGeom>
          <a:solidFill>
            <a:srgbClr val="E3522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
        <p:nvSpPr>
          <p:cNvPr id="18" name="Rettangolo 17"/>
          <p:cNvSpPr/>
          <p:nvPr/>
        </p:nvSpPr>
        <p:spPr>
          <a:xfrm>
            <a:off x="7038234" y="6783755"/>
            <a:ext cx="2105767" cy="83123"/>
          </a:xfrm>
          <a:prstGeom prst="rect">
            <a:avLst/>
          </a:prstGeom>
          <a:solidFill>
            <a:srgbClr val="FAC4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it-IT">
              <a:solidFill>
                <a:srgbClr val="FF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702" r:id="rId26"/>
  </p:sldLayoutIdLst>
  <p:hf sldNum="0" hdr="0" dt="0"/>
  <p:txStyles>
    <p:titleStyle>
      <a:lvl1pPr algn="ctr" defTabSz="914400" rtl="0" eaLnBrk="1" latinLnBrk="0" hangingPunct="1">
        <a:spcBef>
          <a:spcPct val="0"/>
        </a:spcBef>
        <a:buNone/>
        <a:defRPr sz="2800" b="1" kern="120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SzPct val="100000"/>
        <a:buFontTx/>
        <a:buBlip>
          <a:blip r:embed="rId29"/>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29"/>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29"/>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29"/>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29"/>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0" y="0"/>
            <a:ext cx="9144000" cy="673178"/>
          </a:xfrm>
          <a:prstGeom prst="rect">
            <a:avLst/>
          </a:prstGeom>
        </p:spPr>
      </p:pic>
      <p:sp>
        <p:nvSpPr>
          <p:cNvPr id="2" name="Title Placeholder 1"/>
          <p:cNvSpPr>
            <a:spLocks noGrp="1"/>
          </p:cNvSpPr>
          <p:nvPr>
            <p:ph type="title"/>
          </p:nvPr>
        </p:nvSpPr>
        <p:spPr>
          <a:xfrm>
            <a:off x="457200" y="764704"/>
            <a:ext cx="8229600" cy="720080"/>
          </a:xfrm>
          <a:prstGeom prst="rect">
            <a:avLst/>
          </a:prstGeom>
        </p:spPr>
        <p:txBody>
          <a:bodyPr vert="horz" lIns="91440" tIns="45720" rIns="91440" bIns="45720" rtlCol="0" anchor="ctr">
            <a:normAutofit/>
          </a:bodyPr>
          <a:lstStyle/>
          <a:p>
            <a:r>
              <a:rPr lang="it-IT" smtClean="0"/>
              <a:t>Fare clic per modificare lo stile del titolo</a:t>
            </a:r>
            <a:endParaRPr lang="es-ES" dirty="0"/>
          </a:p>
        </p:txBody>
      </p:sp>
      <p:sp>
        <p:nvSpPr>
          <p:cNvPr id="3" name="Text Placeholder 2"/>
          <p:cNvSpPr>
            <a:spLocks noGrp="1"/>
          </p:cNvSpPr>
          <p:nvPr>
            <p:ph type="body" idx="1"/>
          </p:nvPr>
        </p:nvSpPr>
        <p:spPr>
          <a:xfrm>
            <a:off x="457200" y="1628800"/>
            <a:ext cx="8229600" cy="44973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s-ES" dirty="0"/>
          </a:p>
        </p:txBody>
      </p:sp>
      <p:sp>
        <p:nvSpPr>
          <p:cNvPr id="5" name="Footer Placeholder 4"/>
          <p:cNvSpPr>
            <a:spLocks noGrp="1"/>
          </p:cNvSpPr>
          <p:nvPr>
            <p:ph type="ftr" sz="quarter" idx="3"/>
          </p:nvPr>
        </p:nvSpPr>
        <p:spPr>
          <a:xfrm>
            <a:off x="1403648" y="6309320"/>
            <a:ext cx="4752528" cy="432048"/>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s-ES" smtClean="0"/>
              <a:t>B2FIND – Find Research Data</a:t>
            </a:r>
            <a:endParaRPr lang="es-ES" dirty="0"/>
          </a:p>
        </p:txBody>
      </p:sp>
      <p:pic>
        <p:nvPicPr>
          <p:cNvPr id="12" name="Picture 11"/>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179512" y="6237312"/>
            <a:ext cx="895023" cy="538547"/>
          </a:xfrm>
          <a:prstGeom prst="rect">
            <a:avLst/>
          </a:prstGeom>
        </p:spPr>
      </p:pic>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lumMod val="75000"/>
                    <a:lumOff val="25000"/>
                  </a:schemeClr>
                </a:solidFill>
                <a:latin typeface="Arial" pitchFamily="34" charset="0"/>
                <a:cs typeface="Arial" pitchFamily="34" charset="0"/>
              </a:defRPr>
            </a:lvl1pPr>
          </a:lstStyle>
          <a:p>
            <a:fld id="{D29651E4-DA85-47A1-9944-35D0B5406138}" type="slidenum">
              <a:rPr lang="es-ES" smtClean="0"/>
              <a:pPr/>
              <a:t>‹N›</a:t>
            </a:fld>
            <a:endParaRPr lang="es-ES" dirty="0"/>
          </a:p>
        </p:txBody>
      </p:sp>
    </p:spTree>
    <p:extLst>
      <p:ext uri="{BB962C8B-B14F-4D97-AF65-F5344CB8AC3E}">
        <p14:creationId xmlns:p14="http://schemas.microsoft.com/office/powerpoint/2010/main" val="2171298587"/>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dt="0"/>
  <p:txStyles>
    <p:titleStyle>
      <a:lvl1pPr algn="ctr" defTabSz="914400" rtl="0" eaLnBrk="1" latinLnBrk="0" hangingPunct="1">
        <a:spcBef>
          <a:spcPct val="0"/>
        </a:spcBef>
        <a:buNone/>
        <a:defRPr sz="3600" kern="1200">
          <a:solidFill>
            <a:srgbClr val="C13424"/>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rgbClr val="25408F"/>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rgbClr val="25408F"/>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2000" kern="1200">
          <a:solidFill>
            <a:srgbClr val="25408F"/>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183773"/>
      </p:ext>
    </p:extLst>
  </p:cSld>
  <p:clrMap bg1="lt1" tx1="dk1" bg2="lt2" tx2="dk2" accent1="accent1" accent2="accent2" accent3="accent3" accent4="accent4" accent5="accent5" accent6="accent6" hlink="hlink" folHlink="folHlink"/>
  <p:sldLayoutIdLst>
    <p:sldLayoutId id="2147483700" r:id="rId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hyperlink" Target="http://dublincore.org/specifications/" TargetMode="External"/><Relationship Id="rId7" Type="http://schemas.openxmlformats.org/officeDocument/2006/relationships/hyperlink" Target="http://www.ddialliance.or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www.clarin.eu/content/component-metadata" TargetMode="External"/><Relationship Id="rId5" Type="http://schemas.openxmlformats.org/officeDocument/2006/relationships/hyperlink" Target="http://www.loc.gov/standards/marcxml/" TargetMode="External"/><Relationship Id="rId4" Type="http://schemas.openxmlformats.org/officeDocument/2006/relationships/hyperlink" Target="http://www.iso.org/iso/home/store/catalogue_tc/catalogue_detail.htm?csnumber=53798"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hyperlink" Target="#Legend!A11"/><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github.com/EUDAT-B2FIND/md-ingestion/blob/master/mapfiles/b2find_disciplines.ta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8.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b2find.eudat.eu/" TargetMode="External"/></Relationships>
</file>

<file path=ppt/slides/_rels/slide20.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83.png"/><Relationship Id="rId11" Type="http://schemas.openxmlformats.org/officeDocument/2006/relationships/image" Target="../media/image4.png"/><Relationship Id="rId5" Type="http://schemas.openxmlformats.org/officeDocument/2006/relationships/image" Target="../media/image82.png"/><Relationship Id="rId10" Type="http://schemas.openxmlformats.org/officeDocument/2006/relationships/image" Target="../media/image87.jpeg"/><Relationship Id="rId4" Type="http://schemas.openxmlformats.org/officeDocument/2006/relationships/image" Target="../media/image81.png"/><Relationship Id="rId9" Type="http://schemas.openxmlformats.org/officeDocument/2006/relationships/image" Target="../media/image86.png"/></Relationships>
</file>

<file path=ppt/slides/_rels/slide21.xml.rels><?xml version="1.0" encoding="UTF-8" standalone="yes"?>
<Relationships xmlns="http://schemas.openxmlformats.org/package/2006/relationships"><Relationship Id="rId3" Type="http://schemas.openxmlformats.org/officeDocument/2006/relationships/hyperlink" Target="http://eudat.eu/services/b2find" TargetMode="External"/><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4.png"/><Relationship Id="rId5" Type="http://schemas.openxmlformats.org/officeDocument/2006/relationships/image" Target="../media/image88.png"/><Relationship Id="rId4" Type="http://schemas.openxmlformats.org/officeDocument/2006/relationships/hyperlink" Target="https://eudat.eu/services/userdoc/b2find-integra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4.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2420889"/>
            <a:ext cx="7772400" cy="1008112"/>
          </a:xfrm>
        </p:spPr>
        <p:txBody>
          <a:bodyPr>
            <a:normAutofit fontScale="90000"/>
          </a:bodyPr>
          <a:lstStyle/>
          <a:p>
            <a:r>
              <a:rPr lang="en-GB" dirty="0" smtClean="0"/>
              <a:t>B2FIND </a:t>
            </a:r>
            <a:br>
              <a:rPr lang="en-GB" dirty="0" smtClean="0"/>
            </a:br>
            <a:r>
              <a:rPr lang="en-GB" dirty="0" smtClean="0"/>
              <a:t>Integration and Usage</a:t>
            </a:r>
            <a:endParaRPr lang="en-GB" dirty="0"/>
          </a:p>
        </p:txBody>
      </p:sp>
      <p:sp>
        <p:nvSpPr>
          <p:cNvPr id="6" name="Text Placeholder 5"/>
          <p:cNvSpPr>
            <a:spLocks noGrp="1"/>
          </p:cNvSpPr>
          <p:nvPr>
            <p:ph type="body" sz="quarter" idx="11"/>
          </p:nvPr>
        </p:nvSpPr>
        <p:spPr>
          <a:xfrm>
            <a:off x="4932040" y="4797152"/>
            <a:ext cx="3778636" cy="536848"/>
          </a:xfrm>
        </p:spPr>
        <p:txBody>
          <a:bodyPr>
            <a:noAutofit/>
          </a:bodyPr>
          <a:lstStyle/>
          <a:p>
            <a:r>
              <a:rPr lang="en-US" altLang="en-US" sz="1400" dirty="0" smtClean="0">
                <a:ea typeface="ＭＳ Ｐゴシック" pitchFamily="34" charset="-128"/>
              </a:rPr>
              <a:t>Heinrich </a:t>
            </a:r>
            <a:r>
              <a:rPr lang="en-US" altLang="en-US" sz="1400" dirty="0" err="1" smtClean="0">
                <a:ea typeface="ＭＳ Ｐゴシック" pitchFamily="34" charset="-128"/>
              </a:rPr>
              <a:t>Widmann</a:t>
            </a:r>
            <a:r>
              <a:rPr lang="en-US" altLang="en-US" sz="1400" dirty="0" smtClean="0">
                <a:ea typeface="ＭＳ Ｐゴシック" pitchFamily="34" charset="-128"/>
              </a:rPr>
              <a:t> (DKRZ)</a:t>
            </a:r>
          </a:p>
          <a:p>
            <a:r>
              <a:rPr lang="en-US" altLang="en-US" sz="1400" dirty="0" smtClean="0">
                <a:ea typeface="ＭＳ Ｐゴシック" pitchFamily="34" charset="-128"/>
              </a:rPr>
              <a:t>EUDAT Fundamental Training</a:t>
            </a:r>
          </a:p>
          <a:p>
            <a:r>
              <a:rPr lang="en-US" altLang="en-US" sz="1400" dirty="0" smtClean="0">
                <a:ea typeface="ＭＳ Ｐゴシック" pitchFamily="34" charset="-128"/>
              </a:rPr>
              <a:t>5</a:t>
            </a:r>
            <a:r>
              <a:rPr lang="en-US" altLang="en-US" sz="1400" baseline="30000" dirty="0" smtClean="0">
                <a:ea typeface="ＭＳ Ｐゴシック" pitchFamily="34" charset="-128"/>
              </a:rPr>
              <a:t>th</a:t>
            </a:r>
            <a:r>
              <a:rPr lang="en-US" altLang="en-US" sz="1400" dirty="0" smtClean="0">
                <a:ea typeface="ＭＳ Ｐゴシック" pitchFamily="34" charset="-128"/>
              </a:rPr>
              <a:t> February 2016</a:t>
            </a:r>
            <a:endParaRPr lang="en-GB" sz="1400" dirty="0"/>
          </a:p>
        </p:txBody>
      </p:sp>
      <p:sp>
        <p:nvSpPr>
          <p:cNvPr id="7" name="Text Placeholder 1"/>
          <p:cNvSpPr txBox="1">
            <a:spLocks/>
          </p:cNvSpPr>
          <p:nvPr/>
        </p:nvSpPr>
        <p:spPr bwMode="auto">
          <a:xfrm>
            <a:off x="179388" y="5732463"/>
            <a:ext cx="377825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lvl1pPr marL="0" indent="0" algn="l" rtl="0" eaLnBrk="1" fontAlgn="base" hangingPunct="1">
              <a:spcBef>
                <a:spcPct val="20000"/>
              </a:spcBef>
              <a:spcAft>
                <a:spcPct val="0"/>
              </a:spcAft>
              <a:buSzPct val="100000"/>
              <a:buFont typeface="Arial" panose="020B0604020202020204" pitchFamily="34" charset="0"/>
              <a:buNone/>
              <a:defRPr sz="1800" kern="1200" baseline="0">
                <a:solidFill>
                  <a:schemeClr val="bg1">
                    <a:lumMod val="50000"/>
                  </a:schemeClr>
                </a:solidFill>
                <a:latin typeface="Century Gothic" pitchFamily="34" charset="0"/>
                <a:ea typeface="ＭＳ Ｐゴシック" charset="0"/>
                <a:cs typeface="+mn-cs"/>
              </a:defRPr>
            </a:lvl1pPr>
            <a:lvl2pPr marL="742950" indent="-285750" algn="l" rtl="0" eaLnBrk="1" fontAlgn="base" hangingPunct="1">
              <a:spcBef>
                <a:spcPct val="20000"/>
              </a:spcBef>
              <a:spcAft>
                <a:spcPct val="0"/>
              </a:spcAft>
              <a:buSzPct val="100000"/>
              <a:buBlip>
                <a:blip r:embed="rId2"/>
              </a:buBlip>
              <a:defRPr sz="2400" kern="1200">
                <a:solidFill>
                  <a:schemeClr val="tx1"/>
                </a:solidFill>
                <a:latin typeface="Century Gothic" pitchFamily="34" charset="0"/>
                <a:ea typeface="ＭＳ Ｐゴシック" charset="0"/>
                <a:cs typeface="+mn-cs"/>
              </a:defRPr>
            </a:lvl2pPr>
            <a:lvl3pPr marL="1143000" indent="-228600" algn="l" rtl="0" eaLnBrk="1" fontAlgn="base" hangingPunct="1">
              <a:spcBef>
                <a:spcPct val="20000"/>
              </a:spcBef>
              <a:spcAft>
                <a:spcPct val="0"/>
              </a:spcAft>
              <a:buSzPct val="100000"/>
              <a:buBlip>
                <a:blip r:embed="rId2"/>
              </a:buBlip>
              <a:defRPr sz="2400" kern="1200">
                <a:solidFill>
                  <a:schemeClr val="tx1"/>
                </a:solidFill>
                <a:latin typeface="Century Gothic" pitchFamily="34" charset="0"/>
                <a:ea typeface="ＭＳ Ｐゴシック" charset="0"/>
                <a:cs typeface="+mn-cs"/>
              </a:defRPr>
            </a:lvl3pPr>
            <a:lvl4pPr marL="1600200" indent="-228600" algn="l" rtl="0" eaLnBrk="1" fontAlgn="base" hangingPunct="1">
              <a:spcBef>
                <a:spcPct val="20000"/>
              </a:spcBef>
              <a:spcAft>
                <a:spcPct val="0"/>
              </a:spcAft>
              <a:buSzPct val="100000"/>
              <a:buBlip>
                <a:blip r:embed="rId2"/>
              </a:buBlip>
              <a:defRPr sz="2400" kern="1200">
                <a:solidFill>
                  <a:schemeClr val="tx1"/>
                </a:solidFill>
                <a:latin typeface="Century Gothic" pitchFamily="34" charset="0"/>
                <a:ea typeface="ＭＳ Ｐゴシック" charset="0"/>
                <a:cs typeface="+mn-cs"/>
              </a:defRPr>
            </a:lvl4pPr>
            <a:lvl5pPr marL="2057400" indent="-228600" algn="l" rtl="0" eaLnBrk="1" fontAlgn="base" hangingPunct="1">
              <a:spcBef>
                <a:spcPct val="20000"/>
              </a:spcBef>
              <a:spcAft>
                <a:spcPct val="0"/>
              </a:spcAft>
              <a:buSzPct val="100000"/>
              <a:buBlip>
                <a:blip r:embed="rId2"/>
              </a:buBlip>
              <a:defRPr sz="2400" kern="1200">
                <a:solidFill>
                  <a:schemeClr val="tx1"/>
                </a:solidFill>
                <a:latin typeface="Century Gothic" pitchFamily="34" charset="0"/>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fontAlgn="auto">
              <a:spcAft>
                <a:spcPts val="0"/>
              </a:spcAft>
              <a:defRPr/>
            </a:pPr>
            <a:r>
              <a:rPr lang="en-GB" sz="1400" dirty="0" smtClean="0">
                <a:ea typeface="+mn-ea"/>
              </a:rPr>
              <a:t>This work is licensed under the Creative Commons CC-BY 4.0 licence</a:t>
            </a:r>
            <a:endParaRPr lang="en-US" sz="1400" dirty="0">
              <a:ea typeface="+mn-ea"/>
            </a:endParaRPr>
          </a:p>
        </p:txBody>
      </p:sp>
    </p:spTree>
    <p:extLst>
      <p:ext uri="{BB962C8B-B14F-4D97-AF65-F5344CB8AC3E}">
        <p14:creationId xmlns:p14="http://schemas.microsoft.com/office/powerpoint/2010/main" val="17206872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title" idx="4294967295"/>
          </p:nvPr>
        </p:nvSpPr>
        <p:spPr>
          <a:xfrm>
            <a:off x="457171" y="273352"/>
            <a:ext cx="8228763" cy="86969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smtClean="0"/>
              <a:t>MD </a:t>
            </a:r>
            <a:r>
              <a:rPr lang="de-DE" dirty="0" err="1" smtClean="0"/>
              <a:t>Harvesting</a:t>
            </a:r>
            <a:endParaRPr lang="de-DE" dirty="0"/>
          </a:p>
        </p:txBody>
      </p:sp>
      <p:sp>
        <p:nvSpPr>
          <p:cNvPr id="3" name=" 2"/>
          <p:cNvSpPr txBox="1">
            <a:spLocks noGrp="1"/>
          </p:cNvSpPr>
          <p:nvPr>
            <p:ph type="body" idx="4294967295"/>
          </p:nvPr>
        </p:nvSpPr>
        <p:spPr>
          <a:xfrm>
            <a:off x="304800" y="1371600"/>
            <a:ext cx="4114545" cy="4626481"/>
          </a:xfrm>
        </p:spPr>
        <p:txBody>
          <a:bodyPr>
            <a:noAutofit/>
          </a:bodyPr>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Arial Unicode MS" pitchFamily="2"/>
                <a:cs typeface="Arial Unicode MS"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Arial Unicode MS" pitchFamily="2"/>
                <a:cs typeface="Arial Unicode MS" pitchFamily="2"/>
              </a:defRPr>
            </a:lvl1pPr>
            <a:lvl2pPr marL="864000" lvl="1" indent="-324000">
              <a:spcBef>
                <a:spcPts val="0"/>
              </a:spcBef>
              <a:spcAft>
                <a:spcPts val="1134"/>
              </a:spcAft>
              <a:buSzPct val="45000"/>
              <a:buFont typeface="StarSymbol"/>
              <a:buChar char="●"/>
              <a:defRPr lang="de-DE" sz="2800" b="0" i="0" u="none" strike="noStrike" kern="1200">
                <a:ln>
                  <a:noFill/>
                </a:ln>
                <a:latin typeface="Arial" pitchFamily="18"/>
                <a:ea typeface="Arial Unicode MS" pitchFamily="2"/>
                <a:cs typeface="Arial Unicode MS" pitchFamily="2"/>
              </a:defRPr>
            </a:lvl2pPr>
            <a:lvl3pPr marL="1295999" lvl="2" indent="-288000">
              <a:spcBef>
                <a:spcPts val="0"/>
              </a:spcBef>
              <a:spcAft>
                <a:spcPts val="850"/>
              </a:spcAft>
              <a:buSzPct val="75000"/>
              <a:buFont typeface="StarSymbol"/>
              <a:buChar char="–"/>
              <a:defRPr lang="de-DE" sz="2400" b="0" i="0" u="none" strike="noStrike" kern="1200">
                <a:ln>
                  <a:noFill/>
                </a:ln>
                <a:latin typeface="Arial" pitchFamily="18"/>
                <a:ea typeface="Arial Unicode MS" pitchFamily="2"/>
                <a:cs typeface="Arial Unicode MS" pitchFamily="2"/>
              </a:defRPr>
            </a:lvl3pPr>
            <a:lvl4pPr marL="1728000" lvl="3" indent="-216000">
              <a:spcBef>
                <a:spcPts val="0"/>
              </a:spcBef>
              <a:spcAft>
                <a:spcPts val="567"/>
              </a:spcAft>
              <a:buSzPct val="45000"/>
              <a:buFont typeface="StarSymbol"/>
              <a:buChar char="●"/>
              <a:defRPr lang="de-DE" sz="2000" b="0" i="0" u="none" strike="noStrike" kern="1200">
                <a:ln>
                  <a:noFill/>
                </a:ln>
                <a:latin typeface="Arial" pitchFamily="18"/>
                <a:ea typeface="Arial Unicode MS" pitchFamily="2"/>
                <a:cs typeface="Arial Unicode MS" pitchFamily="2"/>
              </a:defRPr>
            </a:lvl4pPr>
            <a:lvl5pPr marL="2160000" lvl="4" indent="-216000">
              <a:spcBef>
                <a:spcPts val="0"/>
              </a:spcBef>
              <a:spcAft>
                <a:spcPts val="283"/>
              </a:spcAft>
              <a:buSzPct val="75000"/>
              <a:buFont typeface="StarSymbol"/>
              <a:buChar char="–"/>
              <a:defRPr lang="de-DE" sz="2000" b="0" i="0" u="none" strike="noStrike" kern="1200">
                <a:ln>
                  <a:noFill/>
                </a:ln>
                <a:latin typeface="Arial" pitchFamily="18"/>
                <a:ea typeface="Arial Unicode MS" pitchFamily="2"/>
                <a:cs typeface="Arial Unicode MS"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9pPr>
          </a:lstStyle>
          <a:p>
            <a:pPr marL="108000" lvl="0" indent="0">
              <a:buNone/>
            </a:pPr>
            <a:r>
              <a:rPr lang="en-GB" sz="2400" dirty="0" smtClean="0">
                <a:solidFill>
                  <a:schemeClr val="accent1">
                    <a:lumMod val="75000"/>
                  </a:schemeClr>
                </a:solidFill>
                <a:latin typeface="Century Gothic" panose="020B0502020202020204" pitchFamily="34" charset="0"/>
              </a:rPr>
              <a:t>B2FIND harvests regular and incrementally from OAI endpoints</a:t>
            </a:r>
          </a:p>
          <a:p>
            <a:pPr hangingPunct="0"/>
            <a:r>
              <a:rPr lang="en-GB" sz="2400" dirty="0" smtClean="0">
                <a:solidFill>
                  <a:schemeClr val="accent1">
                    <a:lumMod val="75000"/>
                  </a:schemeClr>
                </a:solidFill>
                <a:latin typeface="Century Gothic" panose="020B0502020202020204" pitchFamily="34" charset="0"/>
              </a:rPr>
              <a:t>Initially the B2FIND team will do a first harvest try on a given and accessible OAI endpoint </a:t>
            </a:r>
          </a:p>
          <a:p>
            <a:pPr hangingPunct="0"/>
            <a:r>
              <a:rPr lang="en-GB" sz="2400" dirty="0" smtClean="0">
                <a:solidFill>
                  <a:schemeClr val="accent1">
                    <a:lumMod val="75000"/>
                  </a:schemeClr>
                </a:solidFill>
                <a:latin typeface="Century Gothic" panose="020B0502020202020204" pitchFamily="34" charset="0"/>
              </a:rPr>
              <a:t>The frequency and the harvested sets have to be negotiated with the community</a:t>
            </a:r>
            <a:endParaRPr lang="en-GB" sz="2400" dirty="0">
              <a:solidFill>
                <a:schemeClr val="accent1">
                  <a:lumMod val="75000"/>
                </a:schemeClr>
              </a:solidFill>
              <a:latin typeface="Century Gothic" panose="020B0502020202020204" pitchFamily="34" charset="0"/>
            </a:endParaRPr>
          </a:p>
        </p:txBody>
      </p:sp>
      <p:pic>
        <p:nvPicPr>
          <p:cNvPr id="4" name="Grafik 3"/>
          <p:cNvPicPr>
            <a:picLocks noChangeAspect="1"/>
          </p:cNvPicPr>
          <p:nvPr/>
        </p:nvPicPr>
        <p:blipFill>
          <a:blip r:embed="rId3">
            <a:lum/>
            <a:alphaModFix/>
          </a:blip>
          <a:srcRect/>
          <a:stretch>
            <a:fillRect/>
          </a:stretch>
        </p:blipFill>
        <p:spPr>
          <a:xfrm>
            <a:off x="4898268" y="2181264"/>
            <a:ext cx="4081890" cy="3044103"/>
          </a:xfrm>
          <a:prstGeom prst="rect">
            <a:avLst/>
          </a:prstGeom>
          <a:noFill/>
          <a:ln>
            <a:noFill/>
          </a:ln>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
        <p:nvSpPr>
          <p:cNvPr id="7" name="Rettangolo 6"/>
          <p:cNvSpPr/>
          <p:nvPr/>
        </p:nvSpPr>
        <p:spPr>
          <a:xfrm>
            <a:off x="7203958" y="1990724"/>
            <a:ext cx="1552691" cy="276999"/>
          </a:xfrm>
          <a:prstGeom prst="rect">
            <a:avLst/>
          </a:prstGeom>
        </p:spPr>
        <p:txBody>
          <a:bodyPr wrap="square">
            <a:spAutoFit/>
          </a:bodyPr>
          <a:lstStyle/>
          <a:p>
            <a:pPr algn="ctr" fontAlgn="auto">
              <a:spcBef>
                <a:spcPts val="0"/>
              </a:spcBef>
              <a:spcAft>
                <a:spcPts val="0"/>
              </a:spcAft>
              <a:defRPr/>
            </a:pPr>
            <a:r>
              <a:rPr lang="en-US" sz="1200" b="1" dirty="0" smtClean="0">
                <a:solidFill>
                  <a:srgbClr val="1B216E"/>
                </a:solidFill>
                <a:latin typeface="Century Gothic" panose="020B0502020202020204" pitchFamily="34" charset="0"/>
              </a:rPr>
              <a:t>Integration</a:t>
            </a:r>
            <a:endParaRPr lang="en-GB" sz="1200" b="1" dirty="0">
              <a:solidFill>
                <a:srgbClr val="1B216E"/>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409582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188640"/>
            <a:ext cx="7391400" cy="576064"/>
          </a:xfrm>
        </p:spPr>
        <p:txBody>
          <a:bodyPr/>
          <a:lstStyle/>
          <a:p>
            <a:r>
              <a:rPr lang="en-GB" dirty="0" smtClean="0"/>
              <a:t>MD Schemas (excerpt)</a:t>
            </a:r>
            <a:endParaRPr lang="en-GB" dirty="0"/>
          </a:p>
        </p:txBody>
      </p:sp>
      <p:graphicFrame>
        <p:nvGraphicFramePr>
          <p:cNvPr id="10" name="Tabelle 9"/>
          <p:cNvGraphicFramePr>
            <a:graphicFrameLocks noGrp="1"/>
          </p:cNvGraphicFramePr>
          <p:nvPr>
            <p:extLst>
              <p:ext uri="{D42A27DB-BD31-4B8C-83A1-F6EECF244321}">
                <p14:modId xmlns:p14="http://schemas.microsoft.com/office/powerpoint/2010/main" val="2929326206"/>
              </p:ext>
            </p:extLst>
          </p:nvPr>
        </p:nvGraphicFramePr>
        <p:xfrm>
          <a:off x="228601" y="914400"/>
          <a:ext cx="8534401" cy="5681082"/>
        </p:xfrm>
        <a:graphic>
          <a:graphicData uri="http://schemas.openxmlformats.org/drawingml/2006/table">
            <a:tbl>
              <a:tblPr firstRow="1" bandRow="1">
                <a:tableStyleId>{5C22544A-7EE6-4342-B048-85BDC9FD1C3A}</a:tableStyleId>
              </a:tblPr>
              <a:tblGrid>
                <a:gridCol w="838199"/>
                <a:gridCol w="1752600"/>
                <a:gridCol w="4191000"/>
                <a:gridCol w="1752602"/>
              </a:tblGrid>
              <a:tr h="648072">
                <a:tc>
                  <a:txBody>
                    <a:bodyPr/>
                    <a:lstStyle/>
                    <a:p>
                      <a:pPr algn="l"/>
                      <a:r>
                        <a:rPr lang="en-GB" sz="1200" b="1" noProof="0" dirty="0" smtClean="0">
                          <a:solidFill>
                            <a:schemeClr val="tx1"/>
                          </a:solidFill>
                          <a:latin typeface="+mn-lt"/>
                        </a:rPr>
                        <a:t>Name</a:t>
                      </a:r>
                    </a:p>
                  </a:txBody>
                  <a:tcPr>
                    <a:solidFill>
                      <a:schemeClr val="tx2">
                        <a:lumMod val="60000"/>
                        <a:lumOff val="40000"/>
                      </a:schemeClr>
                    </a:solidFill>
                  </a:tcPr>
                </a:tc>
                <a:tc>
                  <a:txBody>
                    <a:bodyPr/>
                    <a:lstStyle/>
                    <a:p>
                      <a:pPr algn="l"/>
                      <a:r>
                        <a:rPr lang="en-GB" sz="1200" b="1" noProof="0" dirty="0" smtClean="0">
                          <a:solidFill>
                            <a:schemeClr val="tx1"/>
                          </a:solidFill>
                          <a:latin typeface="+mn-lt"/>
                        </a:rPr>
                        <a:t>Specification</a:t>
                      </a:r>
                    </a:p>
                  </a:txBody>
                  <a:tcPr>
                    <a:solidFill>
                      <a:schemeClr val="tx2">
                        <a:lumMod val="60000"/>
                        <a:lumOff val="40000"/>
                      </a:schemeClr>
                    </a:solidFill>
                  </a:tcPr>
                </a:tc>
                <a:tc>
                  <a:txBody>
                    <a:bodyPr/>
                    <a:lstStyle/>
                    <a:p>
                      <a:pPr algn="l" fontAlgn="t"/>
                      <a:r>
                        <a:rPr lang="en-GB" sz="1200" b="1" i="0" u="none" strike="noStrike" noProof="0" dirty="0" smtClean="0">
                          <a:solidFill>
                            <a:srgbClr val="000000"/>
                          </a:solidFill>
                          <a:effectLst/>
                          <a:latin typeface="+mn-lt"/>
                        </a:rPr>
                        <a:t>Description</a:t>
                      </a:r>
                      <a:endParaRPr lang="en-GB" sz="1200" b="1" i="0" u="none" strike="noStrike" noProof="0" dirty="0">
                        <a:solidFill>
                          <a:srgbClr val="000000"/>
                        </a:solidFill>
                        <a:effectLst/>
                        <a:latin typeface="+mn-lt"/>
                      </a:endParaRPr>
                    </a:p>
                  </a:txBody>
                  <a:tcPr marL="9525" marR="9525" marT="9525" marB="0">
                    <a:solidFill>
                      <a:schemeClr val="tx2">
                        <a:lumMod val="60000"/>
                        <a:lumOff val="40000"/>
                      </a:schemeClr>
                    </a:solidFill>
                  </a:tcPr>
                </a:tc>
                <a:tc>
                  <a:txBody>
                    <a:bodyPr/>
                    <a:lstStyle/>
                    <a:p>
                      <a:pPr algn="l" fontAlgn="t"/>
                      <a:r>
                        <a:rPr lang="en-GB" sz="1200" b="1" i="0" u="none" strike="noStrike" noProof="0" dirty="0" smtClean="0">
                          <a:solidFill>
                            <a:srgbClr val="000000"/>
                          </a:solidFill>
                          <a:effectLst/>
                          <a:latin typeface="+mn-lt"/>
                        </a:rPr>
                        <a:t>Used</a:t>
                      </a:r>
                      <a:r>
                        <a:rPr lang="en-GB" sz="1200" b="1" i="0" u="none" strike="noStrike" baseline="0" noProof="0" dirty="0" smtClean="0">
                          <a:solidFill>
                            <a:srgbClr val="000000"/>
                          </a:solidFill>
                          <a:effectLst/>
                          <a:latin typeface="+mn-lt"/>
                        </a:rPr>
                        <a:t> by B2FIND to harvest from Communities</a:t>
                      </a:r>
                      <a:endParaRPr lang="en-GB" sz="1200" b="1" i="0" u="none" strike="noStrike" noProof="0" dirty="0">
                        <a:solidFill>
                          <a:srgbClr val="000000"/>
                        </a:solidFill>
                        <a:effectLst/>
                        <a:latin typeface="+mn-lt"/>
                      </a:endParaRPr>
                    </a:p>
                  </a:txBody>
                  <a:tcPr marL="9525" marR="9525" marT="9525" marB="0">
                    <a:solidFill>
                      <a:schemeClr val="tx2">
                        <a:lumMod val="60000"/>
                        <a:lumOff val="40000"/>
                      </a:schemeClr>
                    </a:solidFill>
                  </a:tcPr>
                </a:tc>
              </a:tr>
              <a:tr h="214491">
                <a:tc>
                  <a:txBody>
                    <a:bodyPr/>
                    <a:lstStyle/>
                    <a:p>
                      <a:pPr algn="l"/>
                      <a:r>
                        <a:rPr lang="en-GB" sz="1200" b="1">
                          <a:latin typeface="+mn-lt"/>
                        </a:rPr>
                        <a:t>Dublincore</a:t>
                      </a:r>
                    </a:p>
                  </a:txBody>
                  <a:tcPr marL="9525" marR="9525" marT="9525" marB="9525">
                    <a:solidFill>
                      <a:schemeClr val="accent5">
                        <a:lumMod val="40000"/>
                        <a:lumOff val="60000"/>
                      </a:schemeClr>
                    </a:solidFill>
                  </a:tcPr>
                </a:tc>
                <a:tc>
                  <a:txBody>
                    <a:bodyPr/>
                    <a:lstStyle/>
                    <a:p>
                      <a:pPr algn="l"/>
                      <a:r>
                        <a:rPr lang="en-GB" sz="1200">
                          <a:latin typeface="+mn-lt"/>
                        </a:rPr>
                        <a:t>Specification: See at </a:t>
                      </a:r>
                      <a:r>
                        <a:rPr lang="en-GB" sz="1200">
                          <a:latin typeface="+mn-lt"/>
                          <a:hlinkClick r:id="rId3"/>
                        </a:rPr>
                        <a:t>http://dublincore.org/specifications/</a:t>
                      </a:r>
                      <a:r>
                        <a:rPr lang="en-GB" sz="1200">
                          <a:latin typeface="+mn-lt"/>
                        </a:rPr>
                        <a:t> and in the following standard documents:</a:t>
                      </a:r>
                    </a:p>
                    <a:p>
                      <a:pPr algn="l">
                        <a:buFont typeface="Arial"/>
                        <a:buChar char="•"/>
                      </a:pPr>
                      <a:r>
                        <a:rPr lang="en-GB" sz="1200">
                          <a:latin typeface="+mn-lt"/>
                        </a:rPr>
                        <a:t>IETF RFC 5013</a:t>
                      </a:r>
                    </a:p>
                    <a:p>
                      <a:pPr algn="l">
                        <a:buFont typeface="Arial"/>
                        <a:buChar char="•"/>
                      </a:pPr>
                      <a:r>
                        <a:rPr lang="en-GB" sz="1200">
                          <a:latin typeface="+mn-lt"/>
                        </a:rPr>
                        <a:t>ISO Standard 15836-2009</a:t>
                      </a:r>
                    </a:p>
                    <a:p>
                      <a:pPr algn="l">
                        <a:buFont typeface="Arial"/>
                        <a:buChar char="•"/>
                      </a:pPr>
                      <a:r>
                        <a:rPr lang="en-GB" sz="1200">
                          <a:latin typeface="+mn-lt"/>
                        </a:rPr>
                        <a:t>NISO Standard Z39.85</a:t>
                      </a:r>
                    </a:p>
                  </a:txBody>
                  <a:tcPr marL="9525" marR="9525" marT="9525" marB="9525">
                    <a:solidFill>
                      <a:schemeClr val="accent5">
                        <a:lumMod val="40000"/>
                        <a:lumOff val="60000"/>
                      </a:schemeClr>
                    </a:solidFill>
                  </a:tcPr>
                </a:tc>
                <a:tc>
                  <a:txBody>
                    <a:bodyPr/>
                    <a:lstStyle/>
                    <a:p>
                      <a:pPr algn="l"/>
                      <a:r>
                        <a:rPr lang="en-GB" sz="1200" dirty="0">
                          <a:latin typeface="+mn-lt"/>
                        </a:rPr>
                        <a:t>The </a:t>
                      </a:r>
                      <a:r>
                        <a:rPr lang="en-GB" sz="1200" b="1" dirty="0">
                          <a:latin typeface="+mn-lt"/>
                        </a:rPr>
                        <a:t>Dublin Core Schema</a:t>
                      </a:r>
                      <a:r>
                        <a:rPr lang="en-GB" sz="1200" dirty="0">
                          <a:latin typeface="+mn-lt"/>
                        </a:rPr>
                        <a:t> is a small set of vocabulary terms that can be used to describe web resources (video, images, web pages, etc.), as well as physical resources such as books or CDs, and objects like artworks</a:t>
                      </a:r>
                      <a:r>
                        <a:rPr lang="en-GB" sz="1200" dirty="0" smtClean="0">
                          <a:latin typeface="+mn-lt"/>
                        </a:rPr>
                        <a:t>. The </a:t>
                      </a:r>
                      <a:r>
                        <a:rPr lang="en-GB" sz="1200" dirty="0">
                          <a:latin typeface="+mn-lt"/>
                        </a:rPr>
                        <a:t>full set of Dublin Core metadata terms can be found on the Dublin Core Metadata Initiative (DCMI) website, see </a:t>
                      </a:r>
                      <a:r>
                        <a:rPr lang="en-GB" sz="1200" dirty="0" smtClean="0">
                          <a:latin typeface="+mn-lt"/>
                        </a:rPr>
                        <a:t>left. </a:t>
                      </a:r>
                      <a:endParaRPr lang="en-GB" sz="1200" dirty="0">
                        <a:latin typeface="+mn-lt"/>
                      </a:endParaRPr>
                    </a:p>
                  </a:txBody>
                  <a:tcPr marL="9525" marR="9525" marT="9525" marB="9525">
                    <a:solidFill>
                      <a:schemeClr val="accent5">
                        <a:lumMod val="40000"/>
                        <a:lumOff val="60000"/>
                      </a:schemeClr>
                    </a:solidFill>
                  </a:tcPr>
                </a:tc>
                <a:tc>
                  <a:txBody>
                    <a:bodyPr/>
                    <a:lstStyle/>
                    <a:p>
                      <a:pPr marL="171450" indent="-171450" algn="l">
                        <a:buFont typeface="Arial" panose="020B0604020202020204" pitchFamily="34" charset="0"/>
                        <a:buChar char="•"/>
                      </a:pPr>
                      <a:r>
                        <a:rPr lang="en-GB" sz="1200" dirty="0" err="1" smtClean="0">
                          <a:latin typeface="+mn-lt"/>
                        </a:rPr>
                        <a:t>DataCite</a:t>
                      </a:r>
                      <a:endParaRPr lang="en-GB" sz="1200" dirty="0" smtClean="0">
                        <a:latin typeface="+mn-lt"/>
                      </a:endParaRPr>
                    </a:p>
                    <a:p>
                      <a:pPr marL="171450" indent="-171450" algn="l">
                        <a:buFont typeface="Arial" panose="020B0604020202020204" pitchFamily="34" charset="0"/>
                        <a:buChar char="•"/>
                      </a:pPr>
                      <a:r>
                        <a:rPr lang="en-GB" sz="1200" dirty="0" smtClean="0">
                          <a:latin typeface="+mn-lt"/>
                        </a:rPr>
                        <a:t>NARCIS</a:t>
                      </a:r>
                    </a:p>
                    <a:p>
                      <a:pPr marL="171450" indent="-171450" algn="l">
                        <a:buFont typeface="Arial" panose="020B0604020202020204" pitchFamily="34" charset="0"/>
                        <a:buChar char="•"/>
                      </a:pPr>
                      <a:r>
                        <a:rPr lang="en-GB" sz="1200" dirty="0" err="1" smtClean="0">
                          <a:latin typeface="+mn-lt"/>
                        </a:rPr>
                        <a:t>PanData</a:t>
                      </a:r>
                      <a:endParaRPr lang="en-GB" sz="1200" dirty="0" smtClean="0">
                        <a:latin typeface="+mn-lt"/>
                      </a:endParaRPr>
                    </a:p>
                    <a:p>
                      <a:pPr marL="171450" indent="-171450" algn="l">
                        <a:buFont typeface="Arial" panose="020B0604020202020204" pitchFamily="34" charset="0"/>
                        <a:buChar char="•"/>
                      </a:pPr>
                      <a:r>
                        <a:rPr lang="en-GB" sz="1200" dirty="0" err="1" smtClean="0">
                          <a:latin typeface="+mn-lt"/>
                        </a:rPr>
                        <a:t>TheEuropeanLibrary</a:t>
                      </a:r>
                      <a:endParaRPr lang="en-GB" sz="1200" dirty="0" smtClean="0">
                        <a:latin typeface="+mn-lt"/>
                      </a:endParaRPr>
                    </a:p>
                    <a:p>
                      <a:pPr marL="171450" indent="-171450" algn="l">
                        <a:buFont typeface="Arial" panose="020B0604020202020204" pitchFamily="34" charset="0"/>
                        <a:buChar char="•"/>
                      </a:pPr>
                      <a:r>
                        <a:rPr lang="en-GB" sz="1200" dirty="0" smtClean="0">
                          <a:latin typeface="+mn-lt"/>
                        </a:rPr>
                        <a:t>SDL</a:t>
                      </a:r>
                    </a:p>
                    <a:p>
                      <a:pPr marL="171450" indent="-171450" algn="l">
                        <a:buFont typeface="Arial" panose="020B0604020202020204" pitchFamily="34" charset="0"/>
                        <a:buChar char="•"/>
                      </a:pPr>
                      <a:r>
                        <a:rPr lang="en-GB" sz="1200" dirty="0" smtClean="0">
                          <a:latin typeface="+mn-lt"/>
                        </a:rPr>
                        <a:t>DARIAH</a:t>
                      </a:r>
                    </a:p>
                    <a:p>
                      <a:pPr marL="171450" indent="-171450" algn="l">
                        <a:buFont typeface="Arial" panose="020B0604020202020204" pitchFamily="34" charset="0"/>
                        <a:buChar char="•"/>
                      </a:pPr>
                      <a:r>
                        <a:rPr lang="en-GB" sz="1200" dirty="0" smtClean="0">
                          <a:latin typeface="+mn-lt"/>
                        </a:rPr>
                        <a:t>IVOA</a:t>
                      </a:r>
                    </a:p>
                    <a:p>
                      <a:pPr marL="171450" indent="-171450" algn="l">
                        <a:buFont typeface="Arial" panose="020B0604020202020204" pitchFamily="34" charset="0"/>
                        <a:buChar char="•"/>
                      </a:pPr>
                      <a:r>
                        <a:rPr lang="en-GB" sz="1200" dirty="0" smtClean="0">
                          <a:latin typeface="+mn-lt"/>
                        </a:rPr>
                        <a:t>PDC</a:t>
                      </a:r>
                      <a:endParaRPr lang="en-GB" sz="1200" dirty="0">
                        <a:latin typeface="+mn-lt"/>
                      </a:endParaRPr>
                    </a:p>
                  </a:txBody>
                  <a:tcPr marL="9525" marR="9525" marT="9525" marB="9525">
                    <a:solidFill>
                      <a:schemeClr val="accent5">
                        <a:lumMod val="40000"/>
                        <a:lumOff val="60000"/>
                      </a:schemeClr>
                    </a:solidFill>
                  </a:tcPr>
                </a:tc>
              </a:tr>
              <a:tr h="215984">
                <a:tc>
                  <a:txBody>
                    <a:bodyPr/>
                    <a:lstStyle/>
                    <a:p>
                      <a:pPr algn="l"/>
                      <a:r>
                        <a:rPr lang="en-GB" sz="1200" b="1"/>
                        <a:t>ISO 19115</a:t>
                      </a:r>
                    </a:p>
                  </a:txBody>
                  <a:tcPr marL="9525" marR="9525" marT="9525" marB="9525">
                    <a:solidFill>
                      <a:schemeClr val="accent6">
                        <a:lumMod val="60000"/>
                        <a:lumOff val="40000"/>
                      </a:schemeClr>
                    </a:solidFill>
                  </a:tcPr>
                </a:tc>
                <a:tc>
                  <a:txBody>
                    <a:bodyPr/>
                    <a:lstStyle/>
                    <a:p>
                      <a:pPr algn="l"/>
                      <a:r>
                        <a:rPr lang="en-GB" sz="1200">
                          <a:hlinkClick r:id="rId4"/>
                        </a:rPr>
                        <a:t>http://www.iso.org/iso/home/store/catalogue_tc/catalogue_detail.htm?csnumber=53798</a:t>
                      </a:r>
                      <a:endParaRPr lang="en-GB" sz="1200"/>
                    </a:p>
                  </a:txBody>
                  <a:tcPr marL="9525" marR="9525" marT="9525" marB="9525">
                    <a:solidFill>
                      <a:schemeClr val="accent6">
                        <a:lumMod val="60000"/>
                        <a:lumOff val="40000"/>
                      </a:schemeClr>
                    </a:solidFill>
                  </a:tcPr>
                </a:tc>
                <a:tc>
                  <a:txBody>
                    <a:bodyPr/>
                    <a:lstStyle/>
                    <a:p>
                      <a:pPr algn="l"/>
                      <a:r>
                        <a:rPr lang="en-GB" sz="1200" b="1"/>
                        <a:t>ISO 19115-1:2014</a:t>
                      </a:r>
                      <a:r>
                        <a:rPr lang="en-GB" sz="1200"/>
                        <a:t> defines the schema required for describing geographic information and services by means of metadata. It provides information about the identification, the extent, the quality, the spatial and temporal aspects, the content, the spatial reference, the portrayal, distribution, and other properties of digital geographic data and services.</a:t>
                      </a:r>
                    </a:p>
                  </a:txBody>
                  <a:tcPr marL="9525" marR="9525" marT="9525" marB="9525">
                    <a:solidFill>
                      <a:schemeClr val="accent6">
                        <a:lumMod val="60000"/>
                        <a:lumOff val="40000"/>
                      </a:schemeClr>
                    </a:solidFill>
                  </a:tcPr>
                </a:tc>
                <a:tc>
                  <a:txBody>
                    <a:bodyPr/>
                    <a:lstStyle/>
                    <a:p>
                      <a:pPr marL="171450" indent="-171450" algn="l">
                        <a:buFont typeface="Arial" panose="020B0604020202020204" pitchFamily="34" charset="0"/>
                        <a:buChar char="•"/>
                      </a:pPr>
                      <a:r>
                        <a:rPr lang="en-GB" sz="1200" dirty="0" smtClean="0"/>
                        <a:t>ENES</a:t>
                      </a:r>
                    </a:p>
                    <a:p>
                      <a:pPr marL="171450" indent="-171450" algn="l">
                        <a:buFont typeface="Arial" panose="020B0604020202020204" pitchFamily="34" charset="0"/>
                        <a:buChar char="•"/>
                      </a:pPr>
                      <a:r>
                        <a:rPr lang="en-GB" sz="1200" dirty="0" err="1" smtClean="0"/>
                        <a:t>Earlinet</a:t>
                      </a:r>
                      <a:endParaRPr lang="en-GB" sz="1200" dirty="0" smtClean="0"/>
                    </a:p>
                    <a:p>
                      <a:pPr marL="0" indent="0" algn="l">
                        <a:buFont typeface="Arial" panose="020B0604020202020204" pitchFamily="34" charset="0"/>
                        <a:buNone/>
                      </a:pPr>
                      <a:endParaRPr lang="en-GB" sz="1200" dirty="0"/>
                    </a:p>
                  </a:txBody>
                  <a:tcPr marL="9525" marR="9525" marT="9525" marB="9525">
                    <a:solidFill>
                      <a:schemeClr val="accent6">
                        <a:lumMod val="60000"/>
                        <a:lumOff val="40000"/>
                      </a:schemeClr>
                    </a:solidFill>
                  </a:tcPr>
                </a:tc>
              </a:tr>
              <a:tr h="593963">
                <a:tc>
                  <a:txBody>
                    <a:bodyPr/>
                    <a:lstStyle/>
                    <a:p>
                      <a:pPr algn="l"/>
                      <a:r>
                        <a:rPr lang="en-GB" sz="1200" b="1"/>
                        <a:t>MarcXML</a:t>
                      </a:r>
                    </a:p>
                  </a:txBody>
                  <a:tcPr marL="9525" marR="9525" marT="9525" marB="9525">
                    <a:solidFill>
                      <a:schemeClr val="accent3">
                        <a:lumMod val="75000"/>
                      </a:schemeClr>
                    </a:solidFill>
                  </a:tcPr>
                </a:tc>
                <a:tc>
                  <a:txBody>
                    <a:bodyPr/>
                    <a:lstStyle/>
                    <a:p>
                      <a:pPr algn="l"/>
                      <a:r>
                        <a:rPr lang="en-GB" sz="1200"/>
                        <a:t> </a:t>
                      </a:r>
                      <a:r>
                        <a:rPr lang="en-GB" sz="1200">
                          <a:hlinkClick r:id="rId5"/>
                        </a:rPr>
                        <a:t>http://www.loc.gov/standards/marcxml/</a:t>
                      </a:r>
                      <a:r>
                        <a:rPr lang="en-GB" sz="1200"/>
                        <a:t> </a:t>
                      </a:r>
                    </a:p>
                  </a:txBody>
                  <a:tcPr marL="9525" marR="9525" marT="9525" marB="9525">
                    <a:solidFill>
                      <a:schemeClr val="accent3">
                        <a:lumMod val="75000"/>
                      </a:schemeClr>
                    </a:solidFill>
                  </a:tcPr>
                </a:tc>
                <a:tc>
                  <a:txBody>
                    <a:bodyPr/>
                    <a:lstStyle/>
                    <a:p>
                      <a:pPr algn="l"/>
                      <a:r>
                        <a:rPr lang="en-GB" sz="1200" b="1"/>
                        <a:t>MARC</a:t>
                      </a:r>
                      <a:r>
                        <a:rPr lang="en-GB" sz="1200"/>
                        <a:t> (</a:t>
                      </a:r>
                      <a:r>
                        <a:rPr lang="en-GB" sz="1200" b="1"/>
                        <a:t>MA</a:t>
                      </a:r>
                      <a:r>
                        <a:rPr lang="en-GB" sz="1200"/>
                        <a:t>chine-</a:t>
                      </a:r>
                      <a:r>
                        <a:rPr lang="en-GB" sz="1200" b="1"/>
                        <a:t>R</a:t>
                      </a:r>
                      <a:r>
                        <a:rPr lang="en-GB" sz="1200"/>
                        <a:t>eadable </a:t>
                      </a:r>
                      <a:r>
                        <a:rPr lang="en-GB" sz="1200" b="1"/>
                        <a:t>C</a:t>
                      </a:r>
                      <a:r>
                        <a:rPr lang="en-GB" sz="1200"/>
                        <a:t>ataloging) standards are a set of digital formats for the description of items catalogued by libraries, such as books. It was developed by Henriette Avram at the US Library of Congress during the 1960s to create records that can be used by computers, and to share those records among libraries.</a:t>
                      </a:r>
                    </a:p>
                  </a:txBody>
                  <a:tcPr marL="9525" marR="9525" marT="9525" marB="9525">
                    <a:solidFill>
                      <a:schemeClr val="accent3">
                        <a:lumMod val="75000"/>
                      </a:schemeClr>
                    </a:solidFill>
                  </a:tcPr>
                </a:tc>
                <a:tc>
                  <a:txBody>
                    <a:bodyPr/>
                    <a:lstStyle/>
                    <a:p>
                      <a:pPr marL="171450" indent="-171450" algn="l">
                        <a:buFont typeface="Arial" panose="020B0604020202020204" pitchFamily="34" charset="0"/>
                        <a:buChar char="•"/>
                      </a:pPr>
                      <a:r>
                        <a:rPr lang="en-GB" sz="1200" dirty="0" smtClean="0"/>
                        <a:t>B2SHARE</a:t>
                      </a:r>
                    </a:p>
                    <a:p>
                      <a:pPr marL="171450" indent="-171450" algn="l">
                        <a:buFont typeface="Arial" panose="020B0604020202020204" pitchFamily="34" charset="0"/>
                        <a:buChar char="•"/>
                      </a:pPr>
                      <a:r>
                        <a:rPr lang="en-GB" sz="1200" dirty="0" smtClean="0"/>
                        <a:t>ALEPH</a:t>
                      </a:r>
                      <a:endParaRPr lang="en-GB" sz="1200" dirty="0"/>
                    </a:p>
                  </a:txBody>
                  <a:tcPr marL="9525" marR="9525" marT="9525" marB="9525">
                    <a:solidFill>
                      <a:schemeClr val="accent3">
                        <a:lumMod val="75000"/>
                      </a:schemeClr>
                    </a:solidFill>
                  </a:tcPr>
                </a:tc>
              </a:tr>
              <a:tr h="377281">
                <a:tc>
                  <a:txBody>
                    <a:bodyPr/>
                    <a:lstStyle/>
                    <a:p>
                      <a:pPr algn="l"/>
                      <a:r>
                        <a:rPr lang="en-GB" sz="1200" b="1" dirty="0"/>
                        <a:t>CMDI</a:t>
                      </a:r>
                      <a:endParaRPr lang="en-GB" sz="1200" dirty="0"/>
                    </a:p>
                  </a:txBody>
                  <a:tcPr marL="9525" marR="9525" marT="9525" marB="9525">
                    <a:solidFill>
                      <a:srgbClr val="FFC000"/>
                    </a:solidFill>
                  </a:tcPr>
                </a:tc>
                <a:tc>
                  <a:txBody>
                    <a:bodyPr/>
                    <a:lstStyle/>
                    <a:p>
                      <a:pPr algn="l"/>
                      <a:r>
                        <a:rPr lang="en-GB" sz="1200">
                          <a:hlinkClick r:id="rId6"/>
                        </a:rPr>
                        <a:t>http://www.clarin.eu/content/component-metadata </a:t>
                      </a:r>
                      <a:endParaRPr lang="en-GB" sz="1200"/>
                    </a:p>
                  </a:txBody>
                  <a:tcPr marL="9525" marR="9525" marT="9525" marB="9525">
                    <a:solidFill>
                      <a:srgbClr val="FFC000"/>
                    </a:solidFill>
                  </a:tcPr>
                </a:tc>
                <a:tc>
                  <a:txBody>
                    <a:bodyPr/>
                    <a:lstStyle/>
                    <a:p>
                      <a:pPr algn="l"/>
                      <a:r>
                        <a:rPr lang="en-GB" sz="1200" b="1"/>
                        <a:t>CMDI</a:t>
                      </a:r>
                      <a:r>
                        <a:rPr lang="en-GB" sz="1200"/>
                        <a:t> (</a:t>
                      </a:r>
                      <a:r>
                        <a:rPr lang="en-GB" sz="1200" b="1"/>
                        <a:t>C</a:t>
                      </a:r>
                      <a:r>
                        <a:rPr lang="en-GB" sz="1200"/>
                        <a:t>omponent </a:t>
                      </a:r>
                      <a:r>
                        <a:rPr lang="en-GB" sz="1200" b="1"/>
                        <a:t>M</a:t>
                      </a:r>
                      <a:r>
                        <a:rPr lang="en-GB" sz="1200"/>
                        <a:t>eta</a:t>
                      </a:r>
                      <a:r>
                        <a:rPr lang="en-GB" sz="1200" b="1"/>
                        <a:t>D</a:t>
                      </a:r>
                      <a:r>
                        <a:rPr lang="en-GB" sz="1200"/>
                        <a:t>ata </a:t>
                      </a:r>
                      <a:r>
                        <a:rPr lang="en-GB" sz="1200" b="1"/>
                        <a:t>I</a:t>
                      </a:r>
                      <a:r>
                        <a:rPr lang="en-GB" sz="1200"/>
                        <a:t>nfrastructure) was initiated by CLARIN to  provide a framework to describe and reuse metadata blueprints. Description building blocks (“components”, which include field definitions) can be grouped into a ready-made description format (a “profile”).</a:t>
                      </a:r>
                    </a:p>
                  </a:txBody>
                  <a:tcPr marL="9525" marR="9525" marT="9525" marB="9525">
                    <a:solidFill>
                      <a:srgbClr val="FFC000"/>
                    </a:solidFill>
                  </a:tcPr>
                </a:tc>
                <a:tc>
                  <a:txBody>
                    <a:bodyPr/>
                    <a:lstStyle/>
                    <a:p>
                      <a:pPr marL="171450" indent="-171450" algn="l">
                        <a:buFont typeface="Arial" panose="020B0604020202020204" pitchFamily="34" charset="0"/>
                        <a:buChar char="•"/>
                      </a:pPr>
                      <a:r>
                        <a:rPr lang="en-GB" sz="1200" dirty="0"/>
                        <a:t>CLARIN</a:t>
                      </a:r>
                    </a:p>
                  </a:txBody>
                  <a:tcPr marL="9525" marR="9525" marT="9525" marB="9525">
                    <a:solidFill>
                      <a:srgbClr val="FFC000"/>
                    </a:solidFill>
                  </a:tcPr>
                </a:tc>
              </a:tr>
              <a:tr h="377281">
                <a:tc>
                  <a:txBody>
                    <a:bodyPr/>
                    <a:lstStyle/>
                    <a:p>
                      <a:pPr algn="l"/>
                      <a:r>
                        <a:rPr lang="en-GB" sz="1200" b="1" dirty="0"/>
                        <a:t>DDI</a:t>
                      </a:r>
                      <a:endParaRPr lang="en-GB" sz="1200" dirty="0"/>
                    </a:p>
                  </a:txBody>
                  <a:tcPr marL="9525" marR="9525" marT="9525" marB="9525">
                    <a:solidFill>
                      <a:schemeClr val="accent4">
                        <a:lumMod val="60000"/>
                        <a:lumOff val="40000"/>
                      </a:schemeClr>
                    </a:solidFill>
                  </a:tcPr>
                </a:tc>
                <a:tc>
                  <a:txBody>
                    <a:bodyPr/>
                    <a:lstStyle/>
                    <a:p>
                      <a:pPr algn="l"/>
                      <a:r>
                        <a:rPr lang="en-GB" sz="1200">
                          <a:hlinkClick r:id="rId7"/>
                        </a:rPr>
                        <a:t>http://www.ddialliance.org</a:t>
                      </a:r>
                      <a:endParaRPr lang="en-GB" sz="1200"/>
                    </a:p>
                  </a:txBody>
                  <a:tcPr marL="9525" marR="9525" marT="9525" marB="9525">
                    <a:solidFill>
                      <a:schemeClr val="accent4">
                        <a:lumMod val="60000"/>
                        <a:lumOff val="40000"/>
                      </a:schemeClr>
                    </a:solidFill>
                  </a:tcPr>
                </a:tc>
                <a:tc>
                  <a:txBody>
                    <a:bodyPr/>
                    <a:lstStyle/>
                    <a:p>
                      <a:pPr algn="l"/>
                      <a:r>
                        <a:rPr lang="en-GB" sz="1200" b="1"/>
                        <a:t>DDI </a:t>
                      </a:r>
                      <a:r>
                        <a:rPr lang="en-GB" sz="1200"/>
                        <a:t>(</a:t>
                      </a:r>
                      <a:r>
                        <a:rPr lang="en-GB" sz="1200" b="1"/>
                        <a:t>D</a:t>
                      </a:r>
                      <a:r>
                        <a:rPr lang="en-GB" sz="1200"/>
                        <a:t>ata</a:t>
                      </a:r>
                      <a:r>
                        <a:rPr lang="en-GB" sz="1200" b="1"/>
                        <a:t> D</a:t>
                      </a:r>
                      <a:r>
                        <a:rPr lang="en-GB" sz="1200"/>
                        <a:t>ocumentation</a:t>
                      </a:r>
                      <a:r>
                        <a:rPr lang="en-GB" sz="1200" b="1"/>
                        <a:t> I</a:t>
                      </a:r>
                      <a:r>
                        <a:rPr lang="en-GB" sz="1200"/>
                        <a:t>nitiative</a:t>
                      </a:r>
                      <a:r>
                        <a:rPr lang="en-GB" sz="1200" b="1"/>
                        <a:t>)</a:t>
                      </a:r>
                      <a:r>
                        <a:rPr lang="en-GB" sz="1200"/>
                        <a:t> is an effort to create an international standard for describing data from the social, behavioural, and economic sciences.</a:t>
                      </a:r>
                    </a:p>
                  </a:txBody>
                  <a:tcPr marL="9525" marR="9525" marT="9525" marB="9525">
                    <a:solidFill>
                      <a:schemeClr val="accent4">
                        <a:lumMod val="60000"/>
                        <a:lumOff val="40000"/>
                      </a:schemeClr>
                    </a:solidFill>
                  </a:tcPr>
                </a:tc>
                <a:tc>
                  <a:txBody>
                    <a:bodyPr/>
                    <a:lstStyle/>
                    <a:p>
                      <a:pPr marL="171450" indent="-171450" algn="l">
                        <a:buFont typeface="Arial" panose="020B0604020202020204" pitchFamily="34" charset="0"/>
                        <a:buChar char="•"/>
                      </a:pPr>
                      <a:r>
                        <a:rPr lang="en-GB" sz="1200" dirty="0"/>
                        <a:t>CESSDA</a:t>
                      </a:r>
                    </a:p>
                  </a:txBody>
                  <a:tcPr marL="9525" marR="9525" marT="9525" marB="9525">
                    <a:solidFill>
                      <a:schemeClr val="accent4">
                        <a:lumMod val="60000"/>
                        <a:lumOff val="40000"/>
                      </a:schemeClr>
                    </a:solidFill>
                  </a:tcPr>
                </a:tc>
              </a:tr>
            </a:tbl>
          </a:graphicData>
        </a:graphic>
      </p:graphicFrame>
    </p:spTree>
    <p:extLst>
      <p:ext uri="{BB962C8B-B14F-4D97-AF65-F5344CB8AC3E}">
        <p14:creationId xmlns:p14="http://schemas.microsoft.com/office/powerpoint/2010/main" val="38249431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title" idx="4294967295"/>
          </p:nvPr>
        </p:nvSpPr>
        <p:spPr>
          <a:xfrm>
            <a:off x="457171" y="273352"/>
            <a:ext cx="8228763" cy="86969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err="1" smtClean="0"/>
              <a:t>Metadata</a:t>
            </a:r>
            <a:r>
              <a:rPr lang="de-DE" dirty="0" smtClean="0"/>
              <a:t> </a:t>
            </a:r>
            <a:r>
              <a:rPr lang="de-DE" dirty="0"/>
              <a:t>Mapping</a:t>
            </a:r>
          </a:p>
        </p:txBody>
      </p:sp>
      <p:sp>
        <p:nvSpPr>
          <p:cNvPr id="3" name=" 2"/>
          <p:cNvSpPr txBox="1">
            <a:spLocks noGrp="1"/>
          </p:cNvSpPr>
          <p:nvPr>
            <p:ph type="body" idx="4294967295"/>
          </p:nvPr>
        </p:nvSpPr>
        <p:spPr>
          <a:xfrm>
            <a:off x="228600" y="1167870"/>
            <a:ext cx="4802574" cy="5232929"/>
          </a:xfrm>
        </p:spPr>
        <p:txBody>
          <a:bodyPr>
            <a:noAutofit/>
          </a:bodyPr>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Arial Unicode MS" pitchFamily="2"/>
                <a:cs typeface="Arial Unicode MS"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Arial Unicode MS" pitchFamily="2"/>
                <a:cs typeface="Arial Unicode MS" pitchFamily="2"/>
              </a:defRPr>
            </a:lvl1pPr>
            <a:lvl2pPr marL="864000" lvl="1" indent="-324000">
              <a:spcBef>
                <a:spcPts val="0"/>
              </a:spcBef>
              <a:spcAft>
                <a:spcPts val="1134"/>
              </a:spcAft>
              <a:buSzPct val="45000"/>
              <a:buFont typeface="StarSymbol"/>
              <a:buChar char="●"/>
              <a:defRPr lang="de-DE" sz="2800" b="0" i="0" u="none" strike="noStrike" kern="1200">
                <a:ln>
                  <a:noFill/>
                </a:ln>
                <a:latin typeface="Arial" pitchFamily="18"/>
                <a:ea typeface="Arial Unicode MS" pitchFamily="2"/>
                <a:cs typeface="Arial Unicode MS" pitchFamily="2"/>
              </a:defRPr>
            </a:lvl2pPr>
            <a:lvl3pPr marL="1295999" lvl="2" indent="-288000">
              <a:spcBef>
                <a:spcPts val="0"/>
              </a:spcBef>
              <a:spcAft>
                <a:spcPts val="850"/>
              </a:spcAft>
              <a:buSzPct val="75000"/>
              <a:buFont typeface="StarSymbol"/>
              <a:buChar char="–"/>
              <a:defRPr lang="de-DE" sz="2400" b="0" i="0" u="none" strike="noStrike" kern="1200">
                <a:ln>
                  <a:noFill/>
                </a:ln>
                <a:latin typeface="Arial" pitchFamily="18"/>
                <a:ea typeface="Arial Unicode MS" pitchFamily="2"/>
                <a:cs typeface="Arial Unicode MS" pitchFamily="2"/>
              </a:defRPr>
            </a:lvl3pPr>
            <a:lvl4pPr marL="1728000" lvl="3" indent="-216000">
              <a:spcBef>
                <a:spcPts val="0"/>
              </a:spcBef>
              <a:spcAft>
                <a:spcPts val="567"/>
              </a:spcAft>
              <a:buSzPct val="45000"/>
              <a:buFont typeface="StarSymbol"/>
              <a:buChar char="●"/>
              <a:defRPr lang="de-DE" sz="2000" b="0" i="0" u="none" strike="noStrike" kern="1200">
                <a:ln>
                  <a:noFill/>
                </a:ln>
                <a:latin typeface="Arial" pitchFamily="18"/>
                <a:ea typeface="Arial Unicode MS" pitchFamily="2"/>
                <a:cs typeface="Arial Unicode MS" pitchFamily="2"/>
              </a:defRPr>
            </a:lvl4pPr>
            <a:lvl5pPr marL="2160000" lvl="4" indent="-216000">
              <a:spcBef>
                <a:spcPts val="0"/>
              </a:spcBef>
              <a:spcAft>
                <a:spcPts val="283"/>
              </a:spcAft>
              <a:buSzPct val="75000"/>
              <a:buFont typeface="StarSymbol"/>
              <a:buChar char="–"/>
              <a:defRPr lang="de-DE" sz="2000" b="0" i="0" u="none" strike="noStrike" kern="1200">
                <a:ln>
                  <a:noFill/>
                </a:ln>
                <a:latin typeface="Arial" pitchFamily="18"/>
                <a:ea typeface="Arial Unicode MS" pitchFamily="2"/>
                <a:cs typeface="Arial Unicode MS"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9pPr>
          </a:lstStyle>
          <a:p>
            <a:pPr marL="0" lvl="0" indent="0">
              <a:buNone/>
            </a:pPr>
            <a:r>
              <a:rPr lang="en-GB" sz="2000" dirty="0"/>
              <a:t>The community specific ‘raw’ metadata are processed and homogenized to B2FIND schema in the following </a:t>
            </a:r>
            <a:r>
              <a:rPr lang="en-GB" sz="2000" dirty="0" smtClean="0"/>
              <a:t>steps</a:t>
            </a:r>
          </a:p>
          <a:p>
            <a:pPr marL="285750" indent="-285750"/>
            <a:r>
              <a:rPr lang="en-GB" sz="2000" dirty="0" smtClean="0"/>
              <a:t>Parse </a:t>
            </a:r>
            <a:r>
              <a:rPr lang="en-GB" sz="2000" dirty="0"/>
              <a:t>harvested XML records and select entries by MD format specific XPATH rules</a:t>
            </a:r>
          </a:p>
          <a:p>
            <a:pPr marL="285750" indent="-285750"/>
            <a:r>
              <a:rPr lang="en-GB" sz="2000" dirty="0"/>
              <a:t>Analyse and parse values and map onto key-value pairs (JSON) vs. given controlled </a:t>
            </a:r>
            <a:r>
              <a:rPr lang="en-GB" sz="2000" dirty="0" smtClean="0"/>
              <a:t>vocabularies</a:t>
            </a:r>
          </a:p>
          <a:p>
            <a:pPr marL="285750" indent="-285750"/>
            <a:r>
              <a:rPr lang="en-GB" sz="2000" dirty="0" smtClean="0"/>
              <a:t>Use </a:t>
            </a:r>
            <a:r>
              <a:rPr lang="en-GB" sz="2000" dirty="0"/>
              <a:t>(community specific) ontologies and thesauri </a:t>
            </a:r>
          </a:p>
          <a:p>
            <a:pPr marL="0" indent="0">
              <a:buNone/>
            </a:pPr>
            <a:r>
              <a:rPr lang="en-GB" sz="2000" dirty="0" smtClean="0"/>
              <a:t>This results in JSON </a:t>
            </a:r>
            <a:r>
              <a:rPr lang="en-GB" sz="2000" dirty="0"/>
              <a:t>records </a:t>
            </a:r>
            <a:r>
              <a:rPr lang="en-GB" sz="2000" dirty="0" smtClean="0"/>
              <a:t>satisfying the specification of the </a:t>
            </a:r>
            <a:r>
              <a:rPr lang="en-GB" sz="2000" dirty="0"/>
              <a:t>B2FIND </a:t>
            </a:r>
            <a:r>
              <a:rPr lang="en-GB" sz="2000" dirty="0" smtClean="0"/>
              <a:t>schema</a:t>
            </a:r>
            <a:endParaRPr lang="en-GB" sz="2000" dirty="0"/>
          </a:p>
        </p:txBody>
      </p:sp>
      <p:pic>
        <p:nvPicPr>
          <p:cNvPr id="4" name="Grafik 3"/>
          <p:cNvPicPr>
            <a:picLocks noChangeAspect="1"/>
          </p:cNvPicPr>
          <p:nvPr/>
        </p:nvPicPr>
        <p:blipFill>
          <a:blip r:embed="rId3">
            <a:lum/>
            <a:alphaModFix/>
          </a:blip>
          <a:srcRect/>
          <a:stretch>
            <a:fillRect/>
          </a:stretch>
        </p:blipFill>
        <p:spPr>
          <a:xfrm>
            <a:off x="5216768" y="1752600"/>
            <a:ext cx="3622432" cy="3675066"/>
          </a:xfrm>
          <a:prstGeom prst="rect">
            <a:avLst/>
          </a:prstGeom>
          <a:noFill/>
          <a:ln>
            <a:noFill/>
          </a:ln>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
        <p:nvSpPr>
          <p:cNvPr id="7" name="Rettangolo 6"/>
          <p:cNvSpPr/>
          <p:nvPr/>
        </p:nvSpPr>
        <p:spPr>
          <a:xfrm>
            <a:off x="7203958" y="1990724"/>
            <a:ext cx="1552691" cy="276999"/>
          </a:xfrm>
          <a:prstGeom prst="rect">
            <a:avLst/>
          </a:prstGeom>
        </p:spPr>
        <p:txBody>
          <a:bodyPr wrap="square">
            <a:spAutoFit/>
          </a:bodyPr>
          <a:lstStyle/>
          <a:p>
            <a:pPr algn="ctr" fontAlgn="auto">
              <a:spcBef>
                <a:spcPts val="0"/>
              </a:spcBef>
              <a:spcAft>
                <a:spcPts val="0"/>
              </a:spcAft>
              <a:defRPr/>
            </a:pPr>
            <a:r>
              <a:rPr lang="en-US" sz="1200" b="1" dirty="0" smtClean="0">
                <a:solidFill>
                  <a:srgbClr val="1B216E"/>
                </a:solidFill>
                <a:latin typeface="Century Gothic" panose="020B0502020202020204" pitchFamily="34" charset="0"/>
              </a:rPr>
              <a:t>Integration</a:t>
            </a:r>
            <a:endParaRPr lang="en-GB" sz="1200" b="1" dirty="0">
              <a:solidFill>
                <a:srgbClr val="1B216E"/>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3055973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95400" y="188640"/>
            <a:ext cx="7391400" cy="576064"/>
          </a:xfrm>
        </p:spPr>
        <p:txBody>
          <a:bodyPr/>
          <a:lstStyle/>
          <a:p>
            <a:r>
              <a:rPr lang="en-GB" dirty="0" smtClean="0"/>
              <a:t>B2FIND MD Schema (excerpt)</a:t>
            </a:r>
            <a:endParaRPr lang="en-GB" dirty="0"/>
          </a:p>
        </p:txBody>
      </p:sp>
      <p:graphicFrame>
        <p:nvGraphicFramePr>
          <p:cNvPr id="10" name="Tabelle 9"/>
          <p:cNvGraphicFramePr>
            <a:graphicFrameLocks noGrp="1"/>
          </p:cNvGraphicFramePr>
          <p:nvPr>
            <p:extLst>
              <p:ext uri="{D42A27DB-BD31-4B8C-83A1-F6EECF244321}">
                <p14:modId xmlns:p14="http://schemas.microsoft.com/office/powerpoint/2010/main" val="963385437"/>
              </p:ext>
            </p:extLst>
          </p:nvPr>
        </p:nvGraphicFramePr>
        <p:xfrm>
          <a:off x="395537" y="1066798"/>
          <a:ext cx="8280919" cy="5112023"/>
        </p:xfrm>
        <a:graphic>
          <a:graphicData uri="http://schemas.openxmlformats.org/drawingml/2006/table">
            <a:tbl>
              <a:tblPr firstRow="1" bandRow="1">
                <a:tableStyleId>{5C22544A-7EE6-4342-B048-85BDC9FD1C3A}</a:tableStyleId>
              </a:tblPr>
              <a:tblGrid>
                <a:gridCol w="1018741"/>
                <a:gridCol w="1285514"/>
                <a:gridCol w="1728192"/>
                <a:gridCol w="2304256"/>
                <a:gridCol w="1008112"/>
                <a:gridCol w="936104"/>
              </a:tblGrid>
              <a:tr h="652969">
                <a:tc>
                  <a:txBody>
                    <a:bodyPr/>
                    <a:lstStyle/>
                    <a:p>
                      <a:pPr algn="l"/>
                      <a:r>
                        <a:rPr lang="en-GB" sz="1400" b="1" noProof="0" dirty="0" smtClean="0">
                          <a:solidFill>
                            <a:schemeClr val="tx1"/>
                          </a:solidFill>
                        </a:rPr>
                        <a:t>Metadata</a:t>
                      </a:r>
                    </a:p>
                    <a:p>
                      <a:pPr algn="l"/>
                      <a:r>
                        <a:rPr lang="en-GB" sz="1400" b="1" noProof="0" dirty="0" smtClean="0">
                          <a:solidFill>
                            <a:schemeClr val="tx1"/>
                          </a:solidFill>
                        </a:rPr>
                        <a:t>Type</a:t>
                      </a:r>
                    </a:p>
                  </a:txBody>
                  <a:tcPr>
                    <a:solidFill>
                      <a:schemeClr val="tx2">
                        <a:lumMod val="60000"/>
                        <a:lumOff val="40000"/>
                      </a:schemeClr>
                    </a:solidFill>
                  </a:tcPr>
                </a:tc>
                <a:tc>
                  <a:txBody>
                    <a:bodyPr/>
                    <a:lstStyle/>
                    <a:p>
                      <a:pPr algn="l"/>
                      <a:r>
                        <a:rPr lang="en-GB" sz="1400" b="1" noProof="0" dirty="0" smtClean="0">
                          <a:solidFill>
                            <a:schemeClr val="tx1"/>
                          </a:solidFill>
                        </a:rPr>
                        <a:t>B2FIND</a:t>
                      </a:r>
                    </a:p>
                    <a:p>
                      <a:pPr algn="l"/>
                      <a:r>
                        <a:rPr lang="en-GB" sz="1400" b="1" noProof="0" dirty="0" smtClean="0">
                          <a:solidFill>
                            <a:schemeClr val="tx1"/>
                          </a:solidFill>
                        </a:rPr>
                        <a:t>Field name </a:t>
                      </a:r>
                    </a:p>
                  </a:txBody>
                  <a:tcPr>
                    <a:solidFill>
                      <a:schemeClr val="tx2">
                        <a:lumMod val="60000"/>
                        <a:lumOff val="40000"/>
                      </a:schemeClr>
                    </a:solidFill>
                  </a:tcPr>
                </a:tc>
                <a:tc>
                  <a:txBody>
                    <a:bodyPr/>
                    <a:lstStyle/>
                    <a:p>
                      <a:pPr algn="l" fontAlgn="t"/>
                      <a:r>
                        <a:rPr lang="en-GB" sz="1400" b="1" i="0" u="none" strike="noStrike" noProof="0" dirty="0">
                          <a:solidFill>
                            <a:srgbClr val="000000"/>
                          </a:solidFill>
                          <a:effectLst/>
                          <a:latin typeface="Calibri"/>
                        </a:rPr>
                        <a:t>Semantic </a:t>
                      </a:r>
                      <a:r>
                        <a:rPr lang="en-GB" sz="1400" b="1" i="0" u="none" strike="noStrike" noProof="0" dirty="0" smtClean="0">
                          <a:solidFill>
                            <a:srgbClr val="000000"/>
                          </a:solidFill>
                          <a:effectLst/>
                          <a:latin typeface="Calibri"/>
                        </a:rPr>
                        <a:t>definition</a:t>
                      </a:r>
                      <a:endParaRPr lang="en-GB" sz="1400" b="1" i="0" u="none" strike="noStrike" noProof="0" dirty="0">
                        <a:solidFill>
                          <a:srgbClr val="000000"/>
                        </a:solidFill>
                        <a:effectLst/>
                        <a:latin typeface="Calibri"/>
                      </a:endParaRPr>
                    </a:p>
                  </a:txBody>
                  <a:tcPr marL="9525" marR="9525" marT="9525" marB="0">
                    <a:solidFill>
                      <a:schemeClr val="tx2">
                        <a:lumMod val="60000"/>
                        <a:lumOff val="40000"/>
                      </a:schemeClr>
                    </a:solidFill>
                  </a:tcPr>
                </a:tc>
                <a:tc>
                  <a:txBody>
                    <a:bodyPr/>
                    <a:lstStyle/>
                    <a:p>
                      <a:pPr algn="l" fontAlgn="t"/>
                      <a:r>
                        <a:rPr lang="en-GB" sz="1400" b="1" i="0" u="none" strike="noStrike" noProof="0" dirty="0">
                          <a:solidFill>
                            <a:srgbClr val="000000"/>
                          </a:solidFill>
                          <a:effectLst/>
                          <a:latin typeface="Calibri"/>
                        </a:rPr>
                        <a:t>Allowed </a:t>
                      </a:r>
                      <a:r>
                        <a:rPr lang="en-GB" sz="1400" b="1" i="0" u="none" strike="noStrike" noProof="0" dirty="0" smtClean="0">
                          <a:solidFill>
                            <a:srgbClr val="000000"/>
                          </a:solidFill>
                          <a:effectLst/>
                          <a:latin typeface="Calibri"/>
                        </a:rPr>
                        <a:t>values / CV</a:t>
                      </a:r>
                      <a:endParaRPr lang="en-GB" sz="1400" b="1" i="0" u="none" strike="noStrike" noProof="0" dirty="0">
                        <a:solidFill>
                          <a:srgbClr val="000000"/>
                        </a:solidFill>
                        <a:effectLst/>
                        <a:latin typeface="Calibri"/>
                      </a:endParaRPr>
                    </a:p>
                  </a:txBody>
                  <a:tcPr marL="9525" marR="9525" marT="9525" marB="0">
                    <a:solidFill>
                      <a:schemeClr val="tx2">
                        <a:lumMod val="60000"/>
                        <a:lumOff val="40000"/>
                      </a:schemeClr>
                    </a:solidFill>
                  </a:tcPr>
                </a:tc>
                <a:tc>
                  <a:txBody>
                    <a:bodyPr/>
                    <a:lstStyle/>
                    <a:p>
                      <a:pPr algn="l" fontAlgn="t"/>
                      <a:r>
                        <a:rPr lang="en-GB" sz="1400" b="1" i="0" u="sng" strike="noStrike" noProof="0" dirty="0">
                          <a:solidFill>
                            <a:srgbClr val="0000FF"/>
                          </a:solidFill>
                          <a:effectLst/>
                          <a:latin typeface="Calibri"/>
                        </a:rPr>
                        <a:t>Level of Obligation</a:t>
                      </a:r>
                    </a:p>
                  </a:txBody>
                  <a:tcPr marL="9525" marR="9525" marT="9525" marB="0">
                    <a:solidFill>
                      <a:schemeClr val="tx2">
                        <a:lumMod val="60000"/>
                        <a:lumOff val="40000"/>
                      </a:schemeClr>
                    </a:solidFill>
                  </a:tcPr>
                </a:tc>
                <a:tc>
                  <a:txBody>
                    <a:bodyPr/>
                    <a:lstStyle/>
                    <a:p>
                      <a:pPr algn="l" fontAlgn="t"/>
                      <a:r>
                        <a:rPr lang="en-GB" sz="1400" b="1" i="0" u="sng" strike="noStrike" noProof="0" dirty="0" smtClean="0">
                          <a:solidFill>
                            <a:srgbClr val="0000FF"/>
                          </a:solidFill>
                          <a:effectLst/>
                          <a:latin typeface="Calibri"/>
                          <a:hlinkClick r:id="rId3" action="ppaction://hlinkfile"/>
                        </a:rPr>
                        <a:t>Occurrence</a:t>
                      </a:r>
                      <a:endParaRPr lang="en-GB" sz="1400" b="1" i="0" u="sng" strike="noStrike" noProof="0" dirty="0">
                        <a:solidFill>
                          <a:srgbClr val="0000FF"/>
                        </a:solidFill>
                        <a:effectLst/>
                        <a:latin typeface="Calibri"/>
                      </a:endParaRPr>
                    </a:p>
                  </a:txBody>
                  <a:tcPr marL="9525" marR="9525" marT="9525" marB="0">
                    <a:solidFill>
                      <a:schemeClr val="tx2">
                        <a:lumMod val="60000"/>
                        <a:lumOff val="40000"/>
                      </a:schemeClr>
                    </a:solidFill>
                  </a:tcPr>
                </a:tc>
              </a:tr>
              <a:tr h="378121">
                <a:tc rowSpan="2">
                  <a:txBody>
                    <a:bodyPr/>
                    <a:lstStyle/>
                    <a:p>
                      <a:pPr algn="l" fontAlgn="t"/>
                      <a:r>
                        <a:rPr lang="en-GB" sz="1200" b="1" i="0" u="none" strike="noStrike" noProof="0" dirty="0" smtClean="0">
                          <a:solidFill>
                            <a:srgbClr val="000000"/>
                          </a:solidFill>
                          <a:effectLst/>
                          <a:latin typeface="+mj-lt"/>
                        </a:rPr>
                        <a:t>General information</a:t>
                      </a:r>
                    </a:p>
                  </a:txBody>
                  <a:tcPr marL="9525" marR="9525" marT="9525" marB="0">
                    <a:solidFill>
                      <a:schemeClr val="accent5">
                        <a:lumMod val="40000"/>
                        <a:lumOff val="60000"/>
                      </a:schemeClr>
                    </a:solidFill>
                  </a:tcPr>
                </a:tc>
                <a:tc>
                  <a:txBody>
                    <a:bodyPr/>
                    <a:lstStyle/>
                    <a:p>
                      <a:pPr algn="l" fontAlgn="t"/>
                      <a:r>
                        <a:rPr lang="en-GB" sz="1200" b="1" i="0" u="none" strike="noStrike" noProof="0" dirty="0">
                          <a:solidFill>
                            <a:srgbClr val="000000"/>
                          </a:solidFill>
                          <a:effectLst/>
                          <a:latin typeface="+mj-lt"/>
                        </a:rPr>
                        <a:t>Title</a:t>
                      </a:r>
                    </a:p>
                  </a:txBody>
                  <a:tcPr marL="9525" marR="9525" marT="9525" marB="0">
                    <a:solidFill>
                      <a:schemeClr val="accent5">
                        <a:lumMod val="40000"/>
                        <a:lumOff val="60000"/>
                      </a:schemeClr>
                    </a:solidFill>
                  </a:tcPr>
                </a:tc>
                <a:tc>
                  <a:txBody>
                    <a:bodyPr/>
                    <a:lstStyle/>
                    <a:p>
                      <a:pPr algn="l" fontAlgn="t"/>
                      <a:r>
                        <a:rPr lang="en-GB" sz="1200" b="0" i="0" u="none" strike="noStrike" noProof="0" dirty="0">
                          <a:solidFill>
                            <a:srgbClr val="000000"/>
                          </a:solidFill>
                          <a:effectLst/>
                          <a:latin typeface="+mj-lt"/>
                        </a:rPr>
                        <a:t>A name or title a resource is known</a:t>
                      </a:r>
                    </a:p>
                  </a:txBody>
                  <a:tcPr marL="9525" marR="9525" marT="9525" marB="0">
                    <a:solidFill>
                      <a:schemeClr val="accent5">
                        <a:lumMod val="40000"/>
                        <a:lumOff val="60000"/>
                      </a:schemeClr>
                    </a:solidFill>
                  </a:tcPr>
                </a:tc>
                <a:tc>
                  <a:txBody>
                    <a:bodyPr/>
                    <a:lstStyle/>
                    <a:p>
                      <a:pPr algn="l" fontAlgn="t"/>
                      <a:r>
                        <a:rPr lang="en-GB" sz="1200" b="0" i="0" u="none" strike="noStrike" noProof="0" dirty="0">
                          <a:solidFill>
                            <a:srgbClr val="000000"/>
                          </a:solidFill>
                          <a:effectLst/>
                          <a:latin typeface="+mj-lt"/>
                        </a:rPr>
                        <a:t>Free text</a:t>
                      </a:r>
                    </a:p>
                  </a:txBody>
                  <a:tcPr marL="9525" marR="9525" marT="9525" marB="0">
                    <a:solidFill>
                      <a:schemeClr val="accent5">
                        <a:lumMod val="40000"/>
                        <a:lumOff val="60000"/>
                      </a:schemeClr>
                    </a:solidFill>
                  </a:tcPr>
                </a:tc>
                <a:tc>
                  <a:txBody>
                    <a:bodyPr/>
                    <a:lstStyle/>
                    <a:p>
                      <a:pPr algn="l" fontAlgn="t"/>
                      <a:r>
                        <a:rPr lang="en-GB" sz="1200" b="0" i="0" u="none" strike="noStrike" noProof="0" dirty="0" smtClean="0">
                          <a:solidFill>
                            <a:srgbClr val="000000"/>
                          </a:solidFill>
                          <a:effectLst/>
                          <a:latin typeface="+mj-lt"/>
                        </a:rPr>
                        <a:t>Mandatory</a:t>
                      </a:r>
                      <a:endParaRPr lang="en-GB" sz="1200" b="0" i="0" u="none" strike="noStrike" noProof="0" dirty="0">
                        <a:solidFill>
                          <a:srgbClr val="000000"/>
                        </a:solidFill>
                        <a:effectLst/>
                        <a:latin typeface="+mj-lt"/>
                      </a:endParaRPr>
                    </a:p>
                  </a:txBody>
                  <a:tcPr marL="9525" marR="9525" marT="9525" marB="0">
                    <a:solidFill>
                      <a:schemeClr val="accent5">
                        <a:lumMod val="40000"/>
                        <a:lumOff val="60000"/>
                      </a:schemeClr>
                    </a:solidFill>
                  </a:tcPr>
                </a:tc>
                <a:tc>
                  <a:txBody>
                    <a:bodyPr/>
                    <a:lstStyle/>
                    <a:p>
                      <a:r>
                        <a:rPr lang="en-GB" sz="1200" noProof="0" dirty="0" smtClean="0">
                          <a:latin typeface="+mj-lt"/>
                        </a:rPr>
                        <a:t>1</a:t>
                      </a:r>
                      <a:endParaRPr lang="en-GB" sz="1200" noProof="0" dirty="0">
                        <a:latin typeface="+mj-lt"/>
                      </a:endParaRPr>
                    </a:p>
                  </a:txBody>
                  <a:tcPr marL="9525" marR="9525" marT="9525" marB="0">
                    <a:solidFill>
                      <a:schemeClr val="accent5">
                        <a:lumMod val="40000"/>
                        <a:lumOff val="60000"/>
                      </a:schemeClr>
                    </a:solidFill>
                  </a:tcPr>
                </a:tc>
              </a:tr>
              <a:tr h="380132">
                <a:tc vMerge="1">
                  <a:txBody>
                    <a:bodyPr/>
                    <a:lstStyle/>
                    <a:p>
                      <a:pPr algn="l" fontAlgn="t"/>
                      <a:endParaRPr lang="en-GB" sz="1200" b="1" i="0" u="none" strike="noStrike" noProof="0" dirty="0">
                        <a:solidFill>
                          <a:srgbClr val="000000"/>
                        </a:solidFill>
                        <a:effectLst/>
                        <a:latin typeface="+mj-lt"/>
                      </a:endParaRPr>
                    </a:p>
                  </a:txBody>
                  <a:tcPr marL="9525" marR="9525" marT="9525" marB="0">
                    <a:solidFill>
                      <a:schemeClr val="accent5">
                        <a:lumMod val="40000"/>
                        <a:lumOff val="60000"/>
                      </a:schemeClr>
                    </a:solidFill>
                  </a:tcPr>
                </a:tc>
                <a:tc>
                  <a:txBody>
                    <a:bodyPr/>
                    <a:lstStyle/>
                    <a:p>
                      <a:pPr algn="l" fontAlgn="t"/>
                      <a:r>
                        <a:rPr lang="en-GB" sz="1200" b="1" i="0" u="none" strike="noStrike" noProof="0" dirty="0">
                          <a:solidFill>
                            <a:srgbClr val="000000"/>
                          </a:solidFill>
                          <a:effectLst/>
                          <a:latin typeface="+mj-lt"/>
                        </a:rPr>
                        <a:t>Description</a:t>
                      </a:r>
                    </a:p>
                  </a:txBody>
                  <a:tcPr marL="9525" marR="9525" marT="9525" marB="0">
                    <a:solidFill>
                      <a:schemeClr val="accent5">
                        <a:lumMod val="40000"/>
                        <a:lumOff val="60000"/>
                      </a:schemeClr>
                    </a:solidFill>
                  </a:tcPr>
                </a:tc>
                <a:tc>
                  <a:txBody>
                    <a:bodyPr/>
                    <a:lstStyle/>
                    <a:p>
                      <a:pPr algn="l" fontAlgn="t"/>
                      <a:r>
                        <a:rPr lang="en-GB" sz="1200" b="0" i="0" u="none" strike="noStrike" noProof="0" dirty="0">
                          <a:solidFill>
                            <a:srgbClr val="000000"/>
                          </a:solidFill>
                          <a:effectLst/>
                          <a:latin typeface="+mj-lt"/>
                        </a:rPr>
                        <a:t>All </a:t>
                      </a:r>
                      <a:r>
                        <a:rPr lang="en-GB" sz="1200" b="0" i="0" u="none" strike="noStrike" noProof="0" dirty="0" smtClean="0">
                          <a:solidFill>
                            <a:srgbClr val="000000"/>
                          </a:solidFill>
                          <a:effectLst/>
                          <a:latin typeface="+mj-lt"/>
                        </a:rPr>
                        <a:t>additional</a:t>
                      </a:r>
                      <a:r>
                        <a:rPr lang="en-GB" sz="1200" b="0" i="0" u="none" strike="noStrike" baseline="0" noProof="0" dirty="0" smtClean="0">
                          <a:solidFill>
                            <a:srgbClr val="000000"/>
                          </a:solidFill>
                          <a:effectLst/>
                          <a:latin typeface="+mj-lt"/>
                        </a:rPr>
                        <a:t> textual </a:t>
                      </a:r>
                      <a:r>
                        <a:rPr lang="en-GB" sz="1200" b="0" i="0" u="none" strike="noStrike" noProof="0" dirty="0" smtClean="0">
                          <a:solidFill>
                            <a:srgbClr val="000000"/>
                          </a:solidFill>
                          <a:effectLst/>
                          <a:latin typeface="+mj-lt"/>
                        </a:rPr>
                        <a:t>information</a:t>
                      </a:r>
                      <a:endParaRPr lang="en-GB" sz="1200" b="0" i="0" u="none" strike="noStrike" noProof="0" dirty="0">
                        <a:solidFill>
                          <a:srgbClr val="000000"/>
                        </a:solidFill>
                        <a:effectLst/>
                        <a:latin typeface="+mj-lt"/>
                      </a:endParaRPr>
                    </a:p>
                  </a:txBody>
                  <a:tcPr marL="9525" marR="9525" marT="9525" marB="0">
                    <a:solidFill>
                      <a:schemeClr val="accent5">
                        <a:lumMod val="40000"/>
                        <a:lumOff val="60000"/>
                      </a:schemeClr>
                    </a:solidFill>
                  </a:tcPr>
                </a:tc>
                <a:tc>
                  <a:txBody>
                    <a:bodyPr/>
                    <a:lstStyle/>
                    <a:p>
                      <a:pPr algn="l" fontAlgn="t"/>
                      <a:r>
                        <a:rPr lang="en-GB" sz="1200" b="0" i="0" u="none" strike="noStrike" noProof="0" dirty="0" smtClean="0">
                          <a:solidFill>
                            <a:srgbClr val="000000"/>
                          </a:solidFill>
                          <a:effectLst/>
                          <a:latin typeface="+mj-lt"/>
                        </a:rPr>
                        <a:t>CKAN2.0 </a:t>
                      </a:r>
                      <a:r>
                        <a:rPr lang="en-GB" sz="1200" b="0" i="0" u="none" strike="noStrike" noProof="0" dirty="0">
                          <a:solidFill>
                            <a:srgbClr val="000000"/>
                          </a:solidFill>
                          <a:effectLst/>
                          <a:latin typeface="+mj-lt"/>
                        </a:rPr>
                        <a:t>only supports plain </a:t>
                      </a:r>
                      <a:r>
                        <a:rPr lang="en-GB" sz="1200" b="0" i="0" u="none" strike="noStrike" noProof="0" dirty="0" smtClean="0">
                          <a:solidFill>
                            <a:srgbClr val="000000"/>
                          </a:solidFill>
                          <a:effectLst/>
                          <a:latin typeface="+mj-lt"/>
                        </a:rPr>
                        <a:t>text</a:t>
                      </a:r>
                      <a:endParaRPr lang="en-GB" sz="1200" b="0" i="0" u="none" strike="noStrike" noProof="0" dirty="0">
                        <a:solidFill>
                          <a:srgbClr val="000000"/>
                        </a:solidFill>
                        <a:effectLst/>
                        <a:latin typeface="+mj-lt"/>
                      </a:endParaRPr>
                    </a:p>
                  </a:txBody>
                  <a:tcPr marL="9525" marR="9525" marT="9525" marB="0">
                    <a:solidFill>
                      <a:schemeClr val="accent5">
                        <a:lumMod val="40000"/>
                        <a:lumOff val="60000"/>
                      </a:schemeClr>
                    </a:solidFill>
                  </a:tcPr>
                </a:tc>
                <a:tc>
                  <a:txBody>
                    <a:bodyPr/>
                    <a:lstStyle/>
                    <a:p>
                      <a:pPr algn="l" fontAlgn="t"/>
                      <a:r>
                        <a:rPr lang="en-GB" sz="1200" b="0" i="0" u="none" strike="noStrike" noProof="0" dirty="0" smtClean="0">
                          <a:solidFill>
                            <a:srgbClr val="000000"/>
                          </a:solidFill>
                          <a:effectLst/>
                          <a:latin typeface="+mj-lt"/>
                        </a:rPr>
                        <a:t>Recommended</a:t>
                      </a:r>
                      <a:endParaRPr lang="en-GB" sz="1200" b="0" i="0" u="none" strike="noStrike" noProof="0" dirty="0">
                        <a:solidFill>
                          <a:srgbClr val="000000"/>
                        </a:solidFill>
                        <a:effectLst/>
                        <a:latin typeface="+mj-lt"/>
                      </a:endParaRPr>
                    </a:p>
                  </a:txBody>
                  <a:tcPr marL="9525" marR="9525" marT="9525" marB="0">
                    <a:solidFill>
                      <a:schemeClr val="accent5">
                        <a:lumMod val="40000"/>
                        <a:lumOff val="60000"/>
                      </a:schemeClr>
                    </a:solidFill>
                  </a:tcPr>
                </a:tc>
                <a:tc>
                  <a:txBody>
                    <a:bodyPr/>
                    <a:lstStyle/>
                    <a:p>
                      <a:r>
                        <a:rPr lang="en-GB" sz="1200" noProof="0" dirty="0" smtClean="0">
                          <a:latin typeface="+mj-lt"/>
                        </a:rPr>
                        <a:t>1</a:t>
                      </a:r>
                      <a:endParaRPr lang="en-GB" sz="1200" noProof="0" dirty="0">
                        <a:latin typeface="+mj-lt"/>
                      </a:endParaRPr>
                    </a:p>
                  </a:txBody>
                  <a:tcPr marL="9525" marR="9525" marT="9525" marB="0">
                    <a:solidFill>
                      <a:schemeClr val="accent5">
                        <a:lumMod val="40000"/>
                        <a:lumOff val="60000"/>
                      </a:schemeClr>
                    </a:solidFill>
                  </a:tcPr>
                </a:tc>
              </a:tr>
              <a:tr h="217616">
                <a:tc rowSpan="3">
                  <a:txBody>
                    <a:bodyPr/>
                    <a:lstStyle/>
                    <a:p>
                      <a:pPr algn="l" fontAlgn="t"/>
                      <a:r>
                        <a:rPr lang="en-GB" sz="1200" b="1" i="0" u="none" strike="noStrike" noProof="0" dirty="0" smtClean="0">
                          <a:solidFill>
                            <a:srgbClr val="000000"/>
                          </a:solidFill>
                          <a:effectLst/>
                          <a:latin typeface="+mj-lt"/>
                        </a:rPr>
                        <a:t>Data Access</a:t>
                      </a:r>
                      <a:endParaRPr lang="en-GB" sz="1200" b="1"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r>
                        <a:rPr lang="en-GB" sz="1200" b="1" i="0" u="none" strike="noStrike" noProof="0" dirty="0">
                          <a:solidFill>
                            <a:srgbClr val="000000"/>
                          </a:solidFill>
                          <a:effectLst/>
                          <a:latin typeface="+mj-lt"/>
                        </a:rPr>
                        <a:t>Source</a:t>
                      </a:r>
                    </a:p>
                  </a:txBody>
                  <a:tcPr marL="9525" marR="9525" marT="9525" marB="0">
                    <a:solidFill>
                      <a:schemeClr val="accent6">
                        <a:lumMod val="60000"/>
                        <a:lumOff val="40000"/>
                      </a:schemeClr>
                    </a:solidFill>
                  </a:tcPr>
                </a:tc>
                <a:tc>
                  <a:txBody>
                    <a:bodyPr/>
                    <a:lstStyle/>
                    <a:p>
                      <a:pPr algn="l" fontAlgn="t"/>
                      <a:r>
                        <a:rPr lang="en-GB" sz="1200" b="0" i="0" u="none" strike="noStrike" noProof="0" dirty="0" smtClean="0">
                          <a:solidFill>
                            <a:srgbClr val="000000"/>
                          </a:solidFill>
                          <a:effectLst/>
                          <a:latin typeface="+mj-lt"/>
                        </a:rPr>
                        <a:t>URI </a:t>
                      </a:r>
                      <a:r>
                        <a:rPr lang="en-GB" sz="1200" b="0" i="0" u="none" strike="noStrike" noProof="0" dirty="0">
                          <a:solidFill>
                            <a:srgbClr val="000000"/>
                          </a:solidFill>
                          <a:effectLst/>
                          <a:latin typeface="+mj-lt"/>
                        </a:rPr>
                        <a:t>of </a:t>
                      </a:r>
                      <a:r>
                        <a:rPr lang="en-GB" sz="1200" b="0" i="0" u="none" strike="noStrike" noProof="0" dirty="0" smtClean="0">
                          <a:solidFill>
                            <a:srgbClr val="000000"/>
                          </a:solidFill>
                          <a:effectLst/>
                          <a:latin typeface="+mj-lt"/>
                        </a:rPr>
                        <a:t>the related resource</a:t>
                      </a:r>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r>
                        <a:rPr lang="en-GB" sz="1200" b="0" i="0" u="none" strike="noStrike" noProof="0" dirty="0" smtClean="0">
                          <a:solidFill>
                            <a:srgbClr val="000000"/>
                          </a:solidFill>
                          <a:effectLst/>
                          <a:latin typeface="+mj-lt"/>
                        </a:rPr>
                        <a:t>Valid URL</a:t>
                      </a:r>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r>
                        <a:rPr lang="en-GB" sz="1200" b="0" i="0" u="none" strike="noStrike" noProof="0" dirty="0" smtClean="0">
                          <a:solidFill>
                            <a:srgbClr val="000000"/>
                          </a:solidFill>
                          <a:effectLst/>
                          <a:latin typeface="+mj-lt"/>
                        </a:rPr>
                        <a:t>Mandatory</a:t>
                      </a:r>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r>
                        <a:rPr lang="en-GB" sz="1200" b="0" i="0" u="none" strike="noStrike" noProof="0" dirty="0" smtClean="0">
                          <a:solidFill>
                            <a:srgbClr val="000000"/>
                          </a:solidFill>
                          <a:effectLst/>
                          <a:latin typeface="+mj-lt"/>
                        </a:rPr>
                        <a:t>1</a:t>
                      </a:r>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r>
              <a:tr h="217656">
                <a:tc vMerge="1">
                  <a:txBody>
                    <a:bodyPr/>
                    <a:lstStyle/>
                    <a:p>
                      <a:pPr algn="l" fontAlgn="t"/>
                      <a:endParaRPr lang="en-GB" sz="1200" b="1" i="0" u="none" strike="noStrike" noProof="0" dirty="0">
                        <a:solidFill>
                          <a:srgbClr val="000000"/>
                        </a:solidFill>
                        <a:effectLst/>
                        <a:latin typeface="+mj-lt"/>
                      </a:endParaRPr>
                    </a:p>
                  </a:txBody>
                  <a:tcPr marL="9525" marR="9525" marT="9525" marB="0">
                    <a:solidFill>
                      <a:schemeClr val="accent5">
                        <a:lumMod val="40000"/>
                        <a:lumOff val="60000"/>
                      </a:schemeClr>
                    </a:solidFill>
                  </a:tcPr>
                </a:tc>
                <a:tc>
                  <a:txBody>
                    <a:bodyPr/>
                    <a:lstStyle/>
                    <a:p>
                      <a:pPr algn="l" fontAlgn="t"/>
                      <a:r>
                        <a:rPr lang="en-GB" sz="1200" b="1" i="0" u="none" strike="noStrike" noProof="0" dirty="0" smtClean="0">
                          <a:solidFill>
                            <a:srgbClr val="000000"/>
                          </a:solidFill>
                          <a:effectLst/>
                          <a:latin typeface="+mj-lt"/>
                        </a:rPr>
                        <a:t>PID</a:t>
                      </a:r>
                      <a:endParaRPr lang="en-GB" sz="1200" b="1"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r>
                        <a:rPr lang="en-GB" sz="1200" b="0" i="0" u="none" strike="noStrike" noProof="0" dirty="0" smtClean="0">
                          <a:solidFill>
                            <a:srgbClr val="000000"/>
                          </a:solidFill>
                          <a:effectLst/>
                          <a:latin typeface="+mj-lt"/>
                        </a:rPr>
                        <a:t>Persistent Identifier</a:t>
                      </a:r>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r>
                        <a:rPr lang="en-GB" sz="1200" b="0" i="0" u="none" strike="noStrike" noProof="0" dirty="0" smtClean="0">
                          <a:solidFill>
                            <a:srgbClr val="000000"/>
                          </a:solidFill>
                          <a:effectLst/>
                          <a:latin typeface="+mj-lt"/>
                        </a:rPr>
                        <a:t>Recommended</a:t>
                      </a:r>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r>
                        <a:rPr lang="en-GB" sz="1200" b="0" i="0" u="none" strike="noStrike" noProof="0" dirty="0" smtClean="0">
                          <a:solidFill>
                            <a:srgbClr val="000000"/>
                          </a:solidFill>
                          <a:effectLst/>
                          <a:latin typeface="+mj-lt"/>
                        </a:rPr>
                        <a:t>1</a:t>
                      </a:r>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r>
              <a:tr h="217656">
                <a:tc vMerge="1">
                  <a:txBody>
                    <a:bodyPr/>
                    <a:lstStyle/>
                    <a:p>
                      <a:pPr algn="l" fontAlgn="t"/>
                      <a:endParaRPr lang="en-GB" sz="1200" b="1" i="0" u="none" strike="noStrike" noProof="0" dirty="0">
                        <a:solidFill>
                          <a:srgbClr val="000000"/>
                        </a:solidFill>
                        <a:effectLst/>
                        <a:latin typeface="+mj-lt"/>
                      </a:endParaRPr>
                    </a:p>
                  </a:txBody>
                  <a:tcPr marL="9525" marR="9525" marT="9525" marB="0">
                    <a:solidFill>
                      <a:schemeClr val="accent5">
                        <a:lumMod val="40000"/>
                        <a:lumOff val="60000"/>
                      </a:schemeClr>
                    </a:solidFill>
                  </a:tcPr>
                </a:tc>
                <a:tc>
                  <a:txBody>
                    <a:bodyPr/>
                    <a:lstStyle/>
                    <a:p>
                      <a:pPr algn="l" fontAlgn="t"/>
                      <a:r>
                        <a:rPr lang="en-GB" sz="1200" b="1" i="0" u="none" strike="noStrike" noProof="0" dirty="0" smtClean="0">
                          <a:solidFill>
                            <a:srgbClr val="000000"/>
                          </a:solidFill>
                          <a:effectLst/>
                          <a:latin typeface="+mj-lt"/>
                        </a:rPr>
                        <a:t>DOI</a:t>
                      </a:r>
                      <a:endParaRPr lang="en-GB" sz="1200" b="1"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r>
                        <a:rPr lang="en-GB" sz="1200" b="0" i="0" u="none" strike="noStrike" noProof="0" dirty="0" smtClean="0">
                          <a:solidFill>
                            <a:srgbClr val="000000"/>
                          </a:solidFill>
                          <a:effectLst/>
                          <a:latin typeface="+mj-lt"/>
                        </a:rPr>
                        <a:t>Digital</a:t>
                      </a:r>
                      <a:r>
                        <a:rPr lang="en-GB" sz="1200" b="0" i="0" u="none" strike="noStrike" baseline="0" noProof="0" dirty="0" smtClean="0">
                          <a:solidFill>
                            <a:srgbClr val="000000"/>
                          </a:solidFill>
                          <a:effectLst/>
                          <a:latin typeface="+mj-lt"/>
                        </a:rPr>
                        <a:t> Object Identifier</a:t>
                      </a:r>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r>
                        <a:rPr lang="en-GB" sz="1200" b="0" i="0" u="none" strike="noStrike" noProof="0" dirty="0" smtClean="0">
                          <a:solidFill>
                            <a:srgbClr val="000000"/>
                          </a:solidFill>
                          <a:effectLst/>
                          <a:latin typeface="+mj-lt"/>
                        </a:rPr>
                        <a:t>Recommended</a:t>
                      </a:r>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c>
                  <a:txBody>
                    <a:bodyPr/>
                    <a:lstStyle/>
                    <a:p>
                      <a:pPr algn="l" fontAlgn="t"/>
                      <a:r>
                        <a:rPr lang="en-GB" sz="1200" b="0" i="0" u="none" strike="noStrike" noProof="0" dirty="0" smtClean="0">
                          <a:solidFill>
                            <a:srgbClr val="000000"/>
                          </a:solidFill>
                          <a:effectLst/>
                          <a:latin typeface="+mj-lt"/>
                        </a:rPr>
                        <a:t>1</a:t>
                      </a:r>
                      <a:endParaRPr lang="en-GB" sz="1200" b="0" i="0" u="none" strike="noStrike" noProof="0" dirty="0">
                        <a:solidFill>
                          <a:srgbClr val="000000"/>
                        </a:solidFill>
                        <a:effectLst/>
                        <a:latin typeface="+mj-lt"/>
                      </a:endParaRPr>
                    </a:p>
                  </a:txBody>
                  <a:tcPr marL="9525" marR="9525" marT="9525" marB="0">
                    <a:solidFill>
                      <a:schemeClr val="accent6">
                        <a:lumMod val="60000"/>
                        <a:lumOff val="40000"/>
                      </a:schemeClr>
                    </a:solidFill>
                  </a:tcPr>
                </a:tc>
              </a:tr>
              <a:tr h="598451">
                <a:tc rowSpan="4">
                  <a:txBody>
                    <a:bodyPr/>
                    <a:lstStyle/>
                    <a:p>
                      <a:pPr algn="l" fontAlgn="t"/>
                      <a:r>
                        <a:rPr lang="en-GB" sz="1200" b="1" i="0" u="none" strike="noStrike" noProof="0" dirty="0" smtClean="0">
                          <a:solidFill>
                            <a:srgbClr val="000000"/>
                          </a:solidFill>
                          <a:effectLst/>
                          <a:latin typeface="+mj-lt"/>
                        </a:rPr>
                        <a:t>Provenance</a:t>
                      </a:r>
                      <a:r>
                        <a:rPr lang="en-GB" sz="1200" b="1" i="0" u="none" strike="noStrike" baseline="0" noProof="0" dirty="0" smtClean="0">
                          <a:solidFill>
                            <a:srgbClr val="000000"/>
                          </a:solidFill>
                          <a:effectLst/>
                          <a:latin typeface="+mj-lt"/>
                        </a:rPr>
                        <a:t> data</a:t>
                      </a:r>
                      <a:endParaRPr lang="en-GB" sz="1200" b="1"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1" i="0" u="none" strike="noStrike" noProof="0" dirty="0" smtClean="0">
                          <a:solidFill>
                            <a:srgbClr val="000000"/>
                          </a:solidFill>
                          <a:effectLst/>
                          <a:latin typeface="+mj-lt"/>
                        </a:rPr>
                        <a:t>Creator</a:t>
                      </a:r>
                      <a:endParaRPr lang="en-GB" sz="1200" b="1"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noProof="0" dirty="0" smtClean="0">
                          <a:solidFill>
                            <a:srgbClr val="000000"/>
                          </a:solidFill>
                          <a:effectLst/>
                          <a:latin typeface="+mj-lt"/>
                        </a:rPr>
                        <a:t>List of the </a:t>
                      </a:r>
                      <a:r>
                        <a:rPr lang="en-GB" sz="1200" b="0" i="0" u="none" strike="noStrike" noProof="0" dirty="0">
                          <a:solidFill>
                            <a:srgbClr val="000000"/>
                          </a:solidFill>
                          <a:effectLst/>
                          <a:latin typeface="+mj-lt"/>
                        </a:rPr>
                        <a:t>main researchers involved in producing the </a:t>
                      </a:r>
                      <a:r>
                        <a:rPr lang="en-GB" sz="1200" b="0" i="0" u="none" strike="noStrike" noProof="0" dirty="0" smtClean="0">
                          <a:solidFill>
                            <a:srgbClr val="000000"/>
                          </a:solidFill>
                          <a:effectLst/>
                          <a:latin typeface="+mj-lt"/>
                        </a:rPr>
                        <a:t>data</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noProof="0" dirty="0" smtClean="0">
                          <a:solidFill>
                            <a:srgbClr val="000000"/>
                          </a:solidFill>
                          <a:effectLst/>
                          <a:latin typeface="+mj-lt"/>
                        </a:rPr>
                        <a:t>Text field (‘;’ list of citied names, separately</a:t>
                      </a:r>
                      <a:r>
                        <a:rPr lang="en-GB" sz="1200" b="0" i="0" u="none" strike="noStrike" baseline="0" noProof="0" dirty="0" smtClean="0">
                          <a:solidFill>
                            <a:srgbClr val="000000"/>
                          </a:solidFill>
                          <a:effectLst/>
                          <a:latin typeface="+mj-lt"/>
                        </a:rPr>
                        <a:t> indexed</a:t>
                      </a:r>
                      <a:r>
                        <a:rPr lang="en-GB" sz="1200" b="0" i="0" u="none" strike="noStrike" noProof="0" dirty="0" smtClean="0">
                          <a:solidFill>
                            <a:srgbClr val="000000"/>
                          </a:solidFill>
                          <a:effectLst/>
                          <a:latin typeface="+mj-lt"/>
                        </a:rPr>
                        <a:t>)</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noProof="0" dirty="0">
                          <a:solidFill>
                            <a:srgbClr val="000000"/>
                          </a:solidFill>
                          <a:effectLst/>
                          <a:latin typeface="+mj-lt"/>
                        </a:rPr>
                        <a:t> </a:t>
                      </a:r>
                      <a:r>
                        <a:rPr lang="en-GB" sz="1200" b="0" i="0" u="none" strike="noStrike" noProof="0" dirty="0" smtClean="0">
                          <a:solidFill>
                            <a:srgbClr val="000000"/>
                          </a:solidFill>
                          <a:effectLst/>
                          <a:latin typeface="+mj-lt"/>
                        </a:rPr>
                        <a:t>Recommended</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noProof="0" dirty="0">
                          <a:solidFill>
                            <a:srgbClr val="000000"/>
                          </a:solidFill>
                          <a:effectLst/>
                          <a:latin typeface="+mj-lt"/>
                        </a:rPr>
                        <a:t>0</a:t>
                      </a:r>
                      <a:r>
                        <a:rPr lang="en-GB" sz="1200" b="0" i="0" u="none" strike="noStrike" noProof="0" dirty="0" smtClean="0">
                          <a:solidFill>
                            <a:srgbClr val="000000"/>
                          </a:solidFill>
                          <a:effectLst/>
                          <a:latin typeface="+mj-lt"/>
                        </a:rPr>
                        <a:t>-n</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r>
              <a:tr h="380132">
                <a:tc vMerge="1">
                  <a:txBody>
                    <a:bodyPr/>
                    <a:lstStyle/>
                    <a:p>
                      <a:pPr algn="l" fontAlgn="t"/>
                      <a:endParaRPr lang="en-GB" sz="1200" b="1" i="0" u="none" strike="noStrike" noProof="0" dirty="0">
                        <a:solidFill>
                          <a:srgbClr val="000000"/>
                        </a:solidFill>
                        <a:effectLst/>
                        <a:latin typeface="+mj-lt"/>
                      </a:endParaRPr>
                    </a:p>
                  </a:txBody>
                  <a:tcPr marL="9525" marR="9525" marT="9525" marB="0">
                    <a:solidFill>
                      <a:srgbClr val="92D050"/>
                    </a:solidFill>
                  </a:tcPr>
                </a:tc>
                <a:tc>
                  <a:txBody>
                    <a:bodyPr/>
                    <a:lstStyle/>
                    <a:p>
                      <a:pPr algn="l" fontAlgn="t"/>
                      <a:r>
                        <a:rPr lang="en-GB" sz="1200" b="1" i="0" u="none" strike="noStrike" noProof="0" dirty="0">
                          <a:solidFill>
                            <a:srgbClr val="000000"/>
                          </a:solidFill>
                          <a:effectLst/>
                          <a:latin typeface="+mj-lt"/>
                        </a:rPr>
                        <a:t>Discipline</a:t>
                      </a:r>
                    </a:p>
                  </a:txBody>
                  <a:tcPr marL="9525" marR="9525" marT="9525" marB="0">
                    <a:solidFill>
                      <a:schemeClr val="accent3">
                        <a:lumMod val="75000"/>
                      </a:schemeClr>
                    </a:solidFill>
                  </a:tcPr>
                </a:tc>
                <a:tc>
                  <a:txBody>
                    <a:bodyPr/>
                    <a:lstStyle/>
                    <a:p>
                      <a:pPr algn="l" fontAlgn="t"/>
                      <a:r>
                        <a:rPr lang="en-GB" sz="1200" b="0" i="0" u="none" strike="noStrike" noProof="0" dirty="0">
                          <a:solidFill>
                            <a:srgbClr val="000000"/>
                          </a:solidFill>
                          <a:effectLst/>
                          <a:latin typeface="+mj-lt"/>
                        </a:rPr>
                        <a:t>Field of </a:t>
                      </a:r>
                      <a:r>
                        <a:rPr lang="en-GB" sz="1200" b="0" i="0" u="none" strike="noStrike" noProof="0" dirty="0" smtClean="0">
                          <a:solidFill>
                            <a:srgbClr val="000000"/>
                          </a:solidFill>
                          <a:effectLst/>
                          <a:latin typeface="+mj-lt"/>
                        </a:rPr>
                        <a:t>research</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noProof="0" dirty="0" smtClean="0">
                          <a:solidFill>
                            <a:srgbClr val="000000"/>
                          </a:solidFill>
                          <a:effectLst/>
                          <a:latin typeface="+mj-lt"/>
                        </a:rPr>
                        <a:t>List</a:t>
                      </a:r>
                      <a:r>
                        <a:rPr lang="en-GB" sz="1200" b="0" i="0" u="none" strike="noStrike" baseline="0" noProof="0" dirty="0" smtClean="0">
                          <a:solidFill>
                            <a:srgbClr val="000000"/>
                          </a:solidFill>
                          <a:effectLst/>
                          <a:latin typeface="+mj-lt"/>
                        </a:rPr>
                        <a:t> of values from controlled vocab</a:t>
                      </a:r>
                    </a:p>
                    <a:p>
                      <a:pPr algn="l" fontAlgn="t"/>
                      <a:r>
                        <a:rPr lang="en-GB" sz="1200" b="0" i="0" u="none" strike="noStrike" baseline="0" noProof="0" dirty="0" smtClean="0">
                          <a:solidFill>
                            <a:srgbClr val="000000"/>
                          </a:solidFill>
                          <a:effectLst/>
                          <a:latin typeface="+mj-lt"/>
                          <a:hlinkClick r:id="rId4"/>
                        </a:rPr>
                        <a:t>B2FIND_cv_disciplines.txt</a:t>
                      </a:r>
                      <a:r>
                        <a:rPr lang="en-GB" sz="1200" b="0" i="0" u="none" strike="noStrike" baseline="0" noProof="0" dirty="0" smtClean="0">
                          <a:solidFill>
                            <a:srgbClr val="000000"/>
                          </a:solidFill>
                          <a:effectLst/>
                          <a:latin typeface="+mj-lt"/>
                        </a:rPr>
                        <a:t>  </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noProof="0" dirty="0" smtClean="0">
                          <a:solidFill>
                            <a:srgbClr val="000000"/>
                          </a:solidFill>
                          <a:effectLst/>
                          <a:latin typeface="+mj-lt"/>
                        </a:rPr>
                        <a:t>Recommended</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noProof="0" dirty="0">
                          <a:solidFill>
                            <a:srgbClr val="000000"/>
                          </a:solidFill>
                          <a:effectLst/>
                          <a:latin typeface="+mj-lt"/>
                        </a:rPr>
                        <a:t>0-n</a:t>
                      </a:r>
                    </a:p>
                  </a:txBody>
                  <a:tcPr marL="9525" marR="9525" marT="9525" marB="0">
                    <a:solidFill>
                      <a:schemeClr val="accent3">
                        <a:lumMod val="75000"/>
                      </a:schemeClr>
                    </a:solidFill>
                  </a:tcPr>
                </a:tc>
              </a:tr>
              <a:tr h="380132">
                <a:tc vMerge="1">
                  <a:txBody>
                    <a:bodyPr/>
                    <a:lstStyle/>
                    <a:p>
                      <a:endParaRPr lang="en-GB"/>
                    </a:p>
                  </a:txBody>
                  <a:tcPr/>
                </a:tc>
                <a:tc>
                  <a:txBody>
                    <a:bodyPr/>
                    <a:lstStyle/>
                    <a:p>
                      <a:pPr algn="l" fontAlgn="t"/>
                      <a:r>
                        <a:rPr lang="en-GB" sz="1200" b="1" i="0" u="none" strike="noStrike" noProof="0" dirty="0" smtClean="0">
                          <a:solidFill>
                            <a:srgbClr val="000000"/>
                          </a:solidFill>
                          <a:effectLst/>
                          <a:latin typeface="+mj-lt"/>
                        </a:rPr>
                        <a:t>Publisher</a:t>
                      </a:r>
                      <a:endParaRPr lang="en-GB" sz="1200" b="1"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noProof="0" dirty="0" smtClean="0">
                          <a:solidFill>
                            <a:srgbClr val="000000"/>
                          </a:solidFill>
                          <a:effectLst/>
                          <a:latin typeface="+mj-lt"/>
                        </a:rPr>
                        <a:t>The person or institution publishes the</a:t>
                      </a:r>
                      <a:r>
                        <a:rPr lang="en-GB" sz="1200" b="0" i="0" u="none" strike="noStrike" baseline="0" noProof="0" dirty="0" smtClean="0">
                          <a:solidFill>
                            <a:srgbClr val="000000"/>
                          </a:solidFill>
                          <a:effectLst/>
                          <a:latin typeface="+mj-lt"/>
                        </a:rPr>
                        <a:t> data</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kern="1200" noProof="0" dirty="0" smtClean="0">
                          <a:solidFill>
                            <a:srgbClr val="000000"/>
                          </a:solidFill>
                          <a:effectLst/>
                          <a:latin typeface="+mn-lt"/>
                          <a:ea typeface="+mn-ea"/>
                          <a:cs typeface="+mn-cs"/>
                        </a:rPr>
                        <a:t>Text field (‘;’ list of citied names, separately</a:t>
                      </a:r>
                      <a:r>
                        <a:rPr lang="en-GB" sz="1200" b="0" i="0" u="none" strike="noStrike" kern="1200" baseline="0" noProof="0" dirty="0" smtClean="0">
                          <a:solidFill>
                            <a:srgbClr val="000000"/>
                          </a:solidFill>
                          <a:effectLst/>
                          <a:latin typeface="+mn-lt"/>
                          <a:ea typeface="+mn-ea"/>
                          <a:cs typeface="+mn-cs"/>
                        </a:rPr>
                        <a:t> indexed</a:t>
                      </a:r>
                      <a:r>
                        <a:rPr lang="en-GB" sz="1200" b="0" i="0" u="none" strike="noStrike" kern="1200" noProof="0" dirty="0" smtClean="0">
                          <a:solidFill>
                            <a:srgbClr val="000000"/>
                          </a:solidFill>
                          <a:effectLst/>
                          <a:latin typeface="+mn-lt"/>
                          <a:ea typeface="+mn-ea"/>
                          <a:cs typeface="+mn-cs"/>
                        </a:rPr>
                        <a:t>)</a:t>
                      </a:r>
                      <a:endParaRPr lang="en-GB" sz="1200" b="0" i="0" u="none" strike="noStrike" kern="1200" noProof="0" dirty="0">
                        <a:solidFill>
                          <a:srgbClr val="000000"/>
                        </a:solidFill>
                        <a:effectLst/>
                        <a:latin typeface="+mn-lt"/>
                        <a:ea typeface="+mn-ea"/>
                        <a:cs typeface="+mn-cs"/>
                      </a:endParaRPr>
                    </a:p>
                  </a:txBody>
                  <a:tcPr marL="9525" marR="9525" marT="9525" marB="0">
                    <a:solidFill>
                      <a:schemeClr val="accent3">
                        <a:lumMod val="75000"/>
                      </a:schemeClr>
                    </a:solidFill>
                  </a:tcPr>
                </a:tc>
                <a:tc>
                  <a:txBody>
                    <a:bodyPr/>
                    <a:lstStyle/>
                    <a:p>
                      <a:pPr algn="l" fontAlgn="t"/>
                      <a:r>
                        <a:rPr lang="en-GB" sz="1200" b="0" i="0" u="none" strike="noStrike" noProof="0" dirty="0" smtClean="0">
                          <a:solidFill>
                            <a:srgbClr val="000000"/>
                          </a:solidFill>
                          <a:effectLst/>
                          <a:latin typeface="+mj-lt"/>
                        </a:rPr>
                        <a:t>Recommended</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r>
              <a:tr h="380132">
                <a:tc vMerge="1">
                  <a:txBody>
                    <a:bodyPr/>
                    <a:lstStyle/>
                    <a:p>
                      <a:pPr algn="l" fontAlgn="t"/>
                      <a:endParaRPr lang="en-GB" sz="1200" b="1" i="0" u="none" strike="noStrike" noProof="0" dirty="0">
                        <a:solidFill>
                          <a:srgbClr val="000000"/>
                        </a:solidFill>
                        <a:effectLst/>
                        <a:latin typeface="+mj-lt"/>
                      </a:endParaRPr>
                    </a:p>
                  </a:txBody>
                  <a:tcPr marL="9525" marR="9525" marT="9525" marB="0">
                    <a:solidFill>
                      <a:schemeClr val="accent5">
                        <a:lumMod val="40000"/>
                        <a:lumOff val="60000"/>
                      </a:schemeClr>
                    </a:solidFill>
                  </a:tcPr>
                </a:tc>
                <a:tc>
                  <a:txBody>
                    <a:bodyPr/>
                    <a:lstStyle/>
                    <a:p>
                      <a:pPr algn="l" fontAlgn="t"/>
                      <a:r>
                        <a:rPr lang="en-GB" sz="1200" b="1" i="0" u="none" strike="noStrike" noProof="0" dirty="0">
                          <a:solidFill>
                            <a:srgbClr val="000000"/>
                          </a:solidFill>
                          <a:effectLst/>
                          <a:latin typeface="+mj-lt"/>
                        </a:rPr>
                        <a:t>PublicationYear</a:t>
                      </a:r>
                    </a:p>
                  </a:txBody>
                  <a:tcPr marL="9525" marR="9525" marT="9525" marB="0">
                    <a:solidFill>
                      <a:schemeClr val="accent3">
                        <a:lumMod val="75000"/>
                      </a:schemeClr>
                    </a:solidFill>
                  </a:tcPr>
                </a:tc>
                <a:tc>
                  <a:txBody>
                    <a:bodyPr/>
                    <a:lstStyle/>
                    <a:p>
                      <a:pPr algn="l" fontAlgn="t"/>
                      <a:r>
                        <a:rPr lang="en-GB" sz="1200" b="0" i="0" u="none" strike="noStrike" noProof="0" dirty="0">
                          <a:solidFill>
                            <a:srgbClr val="000000"/>
                          </a:solidFill>
                          <a:effectLst/>
                          <a:latin typeface="+mj-lt"/>
                        </a:rPr>
                        <a:t>The year when the data was or </a:t>
                      </a:r>
                      <a:r>
                        <a:rPr lang="en-GB" sz="1200" b="0" i="0" u="none" strike="noStrike" noProof="0" dirty="0" smtClean="0">
                          <a:solidFill>
                            <a:srgbClr val="000000"/>
                          </a:solidFill>
                          <a:effectLst/>
                          <a:latin typeface="+mj-lt"/>
                        </a:rPr>
                        <a:t>will </a:t>
                      </a:r>
                      <a:r>
                        <a:rPr lang="en-GB" sz="1200" b="0" i="0" u="none" strike="noStrike" noProof="0" dirty="0">
                          <a:solidFill>
                            <a:srgbClr val="000000"/>
                          </a:solidFill>
                          <a:effectLst/>
                          <a:latin typeface="+mj-lt"/>
                        </a:rPr>
                        <a:t>be made </a:t>
                      </a:r>
                      <a:r>
                        <a:rPr lang="en-GB" sz="1200" b="0" i="0" u="none" strike="noStrike" noProof="0" dirty="0" smtClean="0">
                          <a:solidFill>
                            <a:srgbClr val="000000"/>
                          </a:solidFill>
                          <a:effectLst/>
                          <a:latin typeface="+mj-lt"/>
                        </a:rPr>
                        <a:t>public</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noProof="0" dirty="0">
                          <a:solidFill>
                            <a:srgbClr val="000000"/>
                          </a:solidFill>
                          <a:effectLst/>
                          <a:latin typeface="+mj-lt"/>
                        </a:rPr>
                        <a:t>YYYY</a:t>
                      </a:r>
                    </a:p>
                  </a:txBody>
                  <a:tcPr marL="9525" marR="9525" marT="9525" marB="0">
                    <a:solidFill>
                      <a:schemeClr val="accent3">
                        <a:lumMod val="75000"/>
                      </a:schemeClr>
                    </a:solidFill>
                  </a:tcPr>
                </a:tc>
                <a:tc>
                  <a:txBody>
                    <a:bodyPr/>
                    <a:lstStyle/>
                    <a:p>
                      <a:pPr algn="l" fontAlgn="t"/>
                      <a:r>
                        <a:rPr lang="en-GB" sz="1200" b="0" i="0" u="none" strike="noStrike" noProof="0" dirty="0" smtClean="0">
                          <a:solidFill>
                            <a:srgbClr val="000000"/>
                          </a:solidFill>
                          <a:effectLst/>
                          <a:latin typeface="+mj-lt"/>
                        </a:rPr>
                        <a:t>Recommended</a:t>
                      </a:r>
                      <a:endParaRPr lang="en-GB" sz="1200" b="0" i="0" u="none" strike="noStrike" noProof="0" dirty="0">
                        <a:solidFill>
                          <a:srgbClr val="000000"/>
                        </a:solidFill>
                        <a:effectLst/>
                        <a:latin typeface="+mj-lt"/>
                      </a:endParaRPr>
                    </a:p>
                  </a:txBody>
                  <a:tcPr marL="9525" marR="9525" marT="9525" marB="0">
                    <a:solidFill>
                      <a:schemeClr val="accent3">
                        <a:lumMod val="75000"/>
                      </a:schemeClr>
                    </a:solidFill>
                  </a:tcPr>
                </a:tc>
                <a:tc>
                  <a:txBody>
                    <a:bodyPr/>
                    <a:lstStyle/>
                    <a:p>
                      <a:pPr algn="l" fontAlgn="t"/>
                      <a:r>
                        <a:rPr lang="en-GB" sz="1200" b="0" i="0" u="none" strike="noStrike" noProof="0" dirty="0">
                          <a:solidFill>
                            <a:srgbClr val="000000"/>
                          </a:solidFill>
                          <a:effectLst/>
                          <a:latin typeface="+mj-lt"/>
                        </a:rPr>
                        <a:t>1</a:t>
                      </a:r>
                    </a:p>
                  </a:txBody>
                  <a:tcPr marL="9525" marR="9525" marT="9525" marB="0">
                    <a:solidFill>
                      <a:schemeClr val="accent3">
                        <a:lumMod val="75000"/>
                      </a:schemeClr>
                    </a:solidFill>
                  </a:tcPr>
                </a:tc>
              </a:tr>
              <a:tr h="562382">
                <a:tc rowSpan="2">
                  <a:txBody>
                    <a:bodyPr/>
                    <a:lstStyle/>
                    <a:p>
                      <a:pPr algn="l" fontAlgn="t"/>
                      <a:r>
                        <a:rPr lang="en-GB" sz="1200" b="1" i="0" u="none" strike="noStrike" noProof="0" dirty="0" smtClean="0">
                          <a:solidFill>
                            <a:srgbClr val="000000"/>
                          </a:solidFill>
                          <a:effectLst/>
                          <a:latin typeface="+mj-lt"/>
                        </a:rPr>
                        <a:t>Data coverage</a:t>
                      </a:r>
                      <a:endParaRPr lang="en-GB" sz="1200" b="1" i="0" u="none" strike="noStrike" noProof="0" dirty="0">
                        <a:solidFill>
                          <a:srgbClr val="000000"/>
                        </a:solidFill>
                        <a:effectLst/>
                        <a:latin typeface="+mj-lt"/>
                      </a:endParaRPr>
                    </a:p>
                  </a:txBody>
                  <a:tcPr marL="9525" marR="9525" marT="9525" marB="0">
                    <a:solidFill>
                      <a:srgbClr val="FFC000"/>
                    </a:solidFill>
                  </a:tcPr>
                </a:tc>
                <a:tc>
                  <a:txBody>
                    <a:bodyPr/>
                    <a:lstStyle/>
                    <a:p>
                      <a:pPr algn="l" fontAlgn="t"/>
                      <a:r>
                        <a:rPr lang="en-GB" sz="1200" b="1" i="0" u="none" strike="noStrike" noProof="0" dirty="0">
                          <a:solidFill>
                            <a:srgbClr val="000000"/>
                          </a:solidFill>
                          <a:effectLst/>
                          <a:latin typeface="+mj-lt"/>
                        </a:rPr>
                        <a:t>TemporalCoverage</a:t>
                      </a:r>
                    </a:p>
                  </a:txBody>
                  <a:tcPr marL="9525" marR="9525" marT="9525" marB="0">
                    <a:solidFill>
                      <a:srgbClr val="FFC000"/>
                    </a:solidFill>
                  </a:tcPr>
                </a:tc>
                <a:tc>
                  <a:txBody>
                    <a:bodyPr/>
                    <a:lstStyle/>
                    <a:p>
                      <a:pPr algn="l" fontAlgn="t"/>
                      <a:r>
                        <a:rPr lang="en-GB" sz="1200" b="0" i="0" u="none" strike="noStrike" noProof="0" dirty="0" smtClean="0">
                          <a:solidFill>
                            <a:srgbClr val="000000"/>
                          </a:solidFill>
                          <a:effectLst/>
                          <a:latin typeface="+mj-lt"/>
                        </a:rPr>
                        <a:t>Relation to or Coverage of </a:t>
                      </a:r>
                      <a:r>
                        <a:rPr lang="en-GB" sz="1200" b="0" i="0" u="none" strike="noStrike" noProof="0" dirty="0">
                          <a:solidFill>
                            <a:srgbClr val="000000"/>
                          </a:solidFill>
                          <a:effectLst/>
                          <a:latin typeface="+mj-lt"/>
                        </a:rPr>
                        <a:t>a specific interval in time</a:t>
                      </a:r>
                      <a:r>
                        <a:rPr lang="en-GB" sz="1200" b="0" i="0" u="none" strike="noStrike" noProof="0" dirty="0" smtClean="0">
                          <a:solidFill>
                            <a:srgbClr val="000000"/>
                          </a:solidFill>
                          <a:effectLst/>
                          <a:latin typeface="+mj-lt"/>
                        </a:rPr>
                        <a:t>.</a:t>
                      </a:r>
                      <a:endParaRPr lang="en-GB" sz="1200" b="0" i="0" u="none" strike="noStrike" noProof="0" dirty="0">
                        <a:solidFill>
                          <a:srgbClr val="000000"/>
                        </a:solidFill>
                        <a:effectLst/>
                        <a:latin typeface="+mj-lt"/>
                      </a:endParaRPr>
                    </a:p>
                  </a:txBody>
                  <a:tcPr marL="9525" marR="9525" marT="9525" marB="0">
                    <a:solidFill>
                      <a:srgbClr val="FFC000"/>
                    </a:solidFill>
                  </a:tcPr>
                </a:tc>
                <a:tc>
                  <a:txBody>
                    <a:bodyPr/>
                    <a:lstStyle/>
                    <a:p>
                      <a:pPr algn="l" fontAlgn="t"/>
                      <a:r>
                        <a:rPr lang="en-GB" sz="1200" b="0" i="0" u="none" strike="noStrike" noProof="0" dirty="0" smtClean="0">
                          <a:solidFill>
                            <a:srgbClr val="000000"/>
                          </a:solidFill>
                          <a:effectLst/>
                          <a:latin typeface="+mj-lt"/>
                        </a:rPr>
                        <a:t>Interval between</a:t>
                      </a:r>
                      <a:r>
                        <a:rPr lang="en-GB" sz="1200" b="0" i="0" u="none" strike="noStrike" baseline="0" noProof="0" dirty="0" smtClean="0">
                          <a:solidFill>
                            <a:srgbClr val="000000"/>
                          </a:solidFill>
                          <a:effectLst/>
                          <a:latin typeface="+mj-lt"/>
                        </a:rPr>
                        <a:t> two UTC Date Timestamps : [ BeginDateTime , EndDateTime ]</a:t>
                      </a:r>
                      <a:endParaRPr lang="en-GB" sz="1200" b="0" i="0" u="none" strike="noStrike" noProof="0" dirty="0">
                        <a:solidFill>
                          <a:srgbClr val="000000"/>
                        </a:solidFill>
                        <a:effectLst/>
                        <a:latin typeface="+mj-lt"/>
                      </a:endParaRPr>
                    </a:p>
                  </a:txBody>
                  <a:tcPr marL="9525" marR="9525" marT="9525" marB="0">
                    <a:solidFill>
                      <a:srgbClr val="FFC000"/>
                    </a:solidFill>
                  </a:tcPr>
                </a:tc>
                <a:tc>
                  <a:txBody>
                    <a:bodyPr/>
                    <a:lstStyle/>
                    <a:p>
                      <a:pPr algn="l" fontAlgn="t"/>
                      <a:r>
                        <a:rPr lang="en-GB" sz="1200" b="0" i="0" u="none" strike="noStrike" noProof="0" dirty="0" smtClean="0">
                          <a:solidFill>
                            <a:srgbClr val="000000"/>
                          </a:solidFill>
                          <a:effectLst/>
                          <a:latin typeface="+mj-lt"/>
                        </a:rPr>
                        <a:t>Optional</a:t>
                      </a:r>
                      <a:endParaRPr lang="en-GB" sz="1200" b="0" i="0" u="none" strike="noStrike" noProof="0" dirty="0">
                        <a:solidFill>
                          <a:srgbClr val="000000"/>
                        </a:solidFill>
                        <a:effectLst/>
                        <a:latin typeface="+mj-lt"/>
                      </a:endParaRPr>
                    </a:p>
                  </a:txBody>
                  <a:tcPr marL="9525" marR="9525" marT="9525" marB="0">
                    <a:solidFill>
                      <a:srgbClr val="FFC000"/>
                    </a:solidFill>
                  </a:tcPr>
                </a:tc>
                <a:tc>
                  <a:txBody>
                    <a:bodyPr/>
                    <a:lstStyle/>
                    <a:p>
                      <a:r>
                        <a:rPr lang="en-GB" sz="1200" noProof="0" dirty="0" smtClean="0">
                          <a:latin typeface="+mj-lt"/>
                        </a:rPr>
                        <a:t>1</a:t>
                      </a:r>
                      <a:endParaRPr lang="en-GB" sz="1200" noProof="0" dirty="0">
                        <a:latin typeface="+mj-lt"/>
                      </a:endParaRPr>
                    </a:p>
                  </a:txBody>
                  <a:tcPr marL="9525" marR="9525" marT="9525" marB="0">
                    <a:solidFill>
                      <a:srgbClr val="FFC000"/>
                    </a:solidFill>
                  </a:tcPr>
                </a:tc>
              </a:tr>
              <a:tr h="746644">
                <a:tc vMerge="1">
                  <a:txBody>
                    <a:bodyPr/>
                    <a:lstStyle/>
                    <a:p>
                      <a:pPr algn="l" fontAlgn="t"/>
                      <a:endParaRPr lang="en-GB" sz="1200" b="1" i="0" u="none" strike="noStrike" noProof="0" dirty="0">
                        <a:solidFill>
                          <a:srgbClr val="000000"/>
                        </a:solidFill>
                        <a:effectLst/>
                        <a:latin typeface="+mj-lt"/>
                      </a:endParaRPr>
                    </a:p>
                  </a:txBody>
                  <a:tcPr marL="9525" marR="9525" marT="9525" marB="0">
                    <a:solidFill>
                      <a:schemeClr val="accent5">
                        <a:lumMod val="40000"/>
                        <a:lumOff val="60000"/>
                      </a:schemeClr>
                    </a:solidFill>
                  </a:tcPr>
                </a:tc>
                <a:tc>
                  <a:txBody>
                    <a:bodyPr/>
                    <a:lstStyle/>
                    <a:p>
                      <a:pPr algn="l" fontAlgn="t"/>
                      <a:r>
                        <a:rPr lang="en-GB" sz="1200" b="1" i="0" u="none" strike="noStrike" noProof="0" dirty="0" smtClean="0">
                          <a:solidFill>
                            <a:srgbClr val="000000"/>
                          </a:solidFill>
                          <a:effectLst/>
                          <a:latin typeface="+mj-lt"/>
                        </a:rPr>
                        <a:t>SpatialCoverage</a:t>
                      </a:r>
                      <a:endParaRPr lang="en-GB" sz="1200" b="1" i="0" u="none" strike="noStrike" noProof="0" dirty="0">
                        <a:solidFill>
                          <a:srgbClr val="000000"/>
                        </a:solidFill>
                        <a:effectLst/>
                        <a:latin typeface="+mj-lt"/>
                      </a:endParaRPr>
                    </a:p>
                  </a:txBody>
                  <a:tcPr marL="9525" marR="9525" marT="9525" marB="0">
                    <a:solidFill>
                      <a:srgbClr val="FFC000"/>
                    </a:solidFill>
                  </a:tcPr>
                </a:tc>
                <a:tc>
                  <a:txBody>
                    <a:bodyPr/>
                    <a:lstStyle/>
                    <a:p>
                      <a:pPr algn="l" fontAlgn="t"/>
                      <a:r>
                        <a:rPr lang="en-GB" sz="1200" b="0" i="0" u="none" strike="noStrike" noProof="0" dirty="0">
                          <a:solidFill>
                            <a:srgbClr val="000000"/>
                          </a:solidFill>
                          <a:effectLst/>
                          <a:latin typeface="+mj-lt"/>
                        </a:rPr>
                        <a:t>The spatial limits of a place.</a:t>
                      </a:r>
                    </a:p>
                  </a:txBody>
                  <a:tcPr marL="9525" marR="9525" marT="9525" marB="0">
                    <a:solidFill>
                      <a:srgbClr val="FFC000"/>
                    </a:solidFill>
                  </a:tcPr>
                </a:tc>
                <a:tc>
                  <a:txBody>
                    <a:bodyPr/>
                    <a:lstStyle/>
                    <a:p>
                      <a:pPr algn="l" fontAlgn="t"/>
                      <a:r>
                        <a:rPr lang="en-GB" sz="1200" b="0" i="0" u="none" strike="noStrike" noProof="0" dirty="0">
                          <a:solidFill>
                            <a:srgbClr val="000000"/>
                          </a:solidFill>
                          <a:effectLst/>
                          <a:latin typeface="+mj-lt"/>
                        </a:rPr>
                        <a:t>A spatial point or box </a:t>
                      </a:r>
                      <a:r>
                        <a:rPr lang="en-GB" sz="1200" b="0" i="0" u="none" strike="noStrike" noProof="0" dirty="0" smtClean="0">
                          <a:solidFill>
                            <a:srgbClr val="000000"/>
                          </a:solidFill>
                          <a:effectLst/>
                          <a:latin typeface="+mj-lt"/>
                        </a:rPr>
                        <a:t>specification,</a:t>
                      </a:r>
                      <a:r>
                        <a:rPr lang="en-GB" sz="1200" b="0" i="0" u="none" strike="noStrike" baseline="0" noProof="0" dirty="0" smtClean="0">
                          <a:solidFill>
                            <a:srgbClr val="000000"/>
                          </a:solidFill>
                          <a:effectLst/>
                          <a:latin typeface="+mj-lt"/>
                        </a:rPr>
                        <a:t> CKAN representation :</a:t>
                      </a:r>
                      <a:r>
                        <a:rPr lang="en-GB" sz="1200" b="0" i="0" u="none" strike="noStrike" noProof="0" dirty="0">
                          <a:solidFill>
                            <a:srgbClr val="000000"/>
                          </a:solidFill>
                          <a:effectLst/>
                          <a:latin typeface="+mj-lt"/>
                        </a:rPr>
                        <a:t/>
                      </a:r>
                      <a:br>
                        <a:rPr lang="en-GB" sz="1200" b="0" i="0" u="none" strike="noStrike" noProof="0" dirty="0">
                          <a:solidFill>
                            <a:srgbClr val="000000"/>
                          </a:solidFill>
                          <a:effectLst/>
                          <a:latin typeface="+mj-lt"/>
                        </a:rPr>
                      </a:br>
                      <a:r>
                        <a:rPr lang="en-GB" sz="1200" b="0" i="0" u="none" strike="noStrike" noProof="0" dirty="0" smtClean="0">
                          <a:solidFill>
                            <a:srgbClr val="000000"/>
                          </a:solidFill>
                          <a:effectLst/>
                          <a:latin typeface="+mj-lt"/>
                        </a:rPr>
                        <a:t>spatial</a:t>
                      </a:r>
                      <a:r>
                        <a:rPr lang="en-GB" sz="1200" b="0" i="0" u="none" strike="noStrike" noProof="0" dirty="0">
                          <a:solidFill>
                            <a:srgbClr val="000000"/>
                          </a:solidFill>
                          <a:effectLst/>
                          <a:latin typeface="+mj-lt"/>
                        </a:rPr>
                        <a:t>={"type":"Polygon","coordinates</a:t>
                      </a:r>
                      <a:r>
                        <a:rPr lang="en-GB" sz="1200" b="0" i="0" u="none" strike="noStrike" noProof="0" dirty="0" smtClean="0">
                          <a:solidFill>
                            <a:srgbClr val="000000"/>
                          </a:solidFill>
                          <a:effectLst/>
                          <a:latin typeface="+mj-lt"/>
                        </a:rPr>
                        <a:t>":[[[minlat,minlon…]]}</a:t>
                      </a:r>
                      <a:endParaRPr lang="en-GB" sz="1200" b="0" i="0" u="none" strike="noStrike" noProof="0" dirty="0">
                        <a:solidFill>
                          <a:srgbClr val="000000"/>
                        </a:solidFill>
                        <a:effectLst/>
                        <a:latin typeface="+mj-lt"/>
                      </a:endParaRPr>
                    </a:p>
                  </a:txBody>
                  <a:tcPr marL="9525" marR="9525" marT="9525" marB="0">
                    <a:solidFill>
                      <a:srgbClr val="FFC000"/>
                    </a:solidFill>
                  </a:tcPr>
                </a:tc>
                <a:tc>
                  <a:txBody>
                    <a:bodyPr/>
                    <a:lstStyle/>
                    <a:p>
                      <a:pPr algn="l" fontAlgn="t"/>
                      <a:r>
                        <a:rPr lang="en-GB" sz="1200" b="0" i="0" u="none" strike="noStrike" noProof="0" dirty="0" smtClean="0">
                          <a:solidFill>
                            <a:srgbClr val="000000"/>
                          </a:solidFill>
                          <a:effectLst/>
                          <a:latin typeface="+mj-lt"/>
                        </a:rPr>
                        <a:t>Optional</a:t>
                      </a:r>
                      <a:endParaRPr lang="en-GB" sz="1200" b="0" i="0" u="none" strike="noStrike" noProof="0" dirty="0">
                        <a:solidFill>
                          <a:srgbClr val="000000"/>
                        </a:solidFill>
                        <a:effectLst/>
                        <a:latin typeface="+mj-lt"/>
                      </a:endParaRPr>
                    </a:p>
                  </a:txBody>
                  <a:tcPr marL="9525" marR="9525" marT="9525" marB="0">
                    <a:solidFill>
                      <a:srgbClr val="FFC000"/>
                    </a:solidFill>
                  </a:tcPr>
                </a:tc>
                <a:tc>
                  <a:txBody>
                    <a:bodyPr/>
                    <a:lstStyle/>
                    <a:p>
                      <a:r>
                        <a:rPr lang="en-GB" sz="1200" noProof="0" dirty="0" smtClean="0">
                          <a:latin typeface="+mj-lt"/>
                        </a:rPr>
                        <a:t>1</a:t>
                      </a:r>
                      <a:endParaRPr lang="en-GB" sz="1200" noProof="0" dirty="0">
                        <a:latin typeface="+mj-lt"/>
                      </a:endParaRPr>
                    </a:p>
                  </a:txBody>
                  <a:tcPr marL="9525" marR="9525" marT="9525" marB="0">
                    <a:solidFill>
                      <a:srgbClr val="FFC000"/>
                    </a:solidFill>
                  </a:tcPr>
                </a:tc>
              </a:tr>
            </a:tbl>
          </a:graphicData>
        </a:graphic>
      </p:graphicFrame>
    </p:spTree>
    <p:extLst>
      <p:ext uri="{BB962C8B-B14F-4D97-AF65-F5344CB8AC3E}">
        <p14:creationId xmlns:p14="http://schemas.microsoft.com/office/powerpoint/2010/main" val="3793869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title" idx="4294967295"/>
          </p:nvPr>
        </p:nvSpPr>
        <p:spPr>
          <a:xfrm>
            <a:off x="531956" y="152400"/>
            <a:ext cx="8228763" cy="86969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smtClean="0"/>
              <a:t>Metadata </a:t>
            </a:r>
            <a:r>
              <a:rPr lang="de-DE" dirty="0"/>
              <a:t>Validation</a:t>
            </a:r>
          </a:p>
        </p:txBody>
      </p:sp>
      <p:pic>
        <p:nvPicPr>
          <p:cNvPr id="4" name="Grafik 3"/>
          <p:cNvPicPr>
            <a:picLocks noChangeAspect="1"/>
          </p:cNvPicPr>
          <p:nvPr/>
        </p:nvPicPr>
        <p:blipFill>
          <a:blip r:embed="rId3">
            <a:lum/>
            <a:alphaModFix/>
          </a:blip>
          <a:srcRect/>
          <a:stretch>
            <a:fillRect/>
          </a:stretch>
        </p:blipFill>
        <p:spPr>
          <a:xfrm>
            <a:off x="5179995" y="2884805"/>
            <a:ext cx="3952575" cy="2525395"/>
          </a:xfrm>
          <a:prstGeom prst="rect">
            <a:avLst/>
          </a:prstGeom>
          <a:noFill/>
          <a:ln>
            <a:noFill/>
          </a:ln>
        </p:spPr>
      </p:pic>
      <p:sp>
        <p:nvSpPr>
          <p:cNvPr id="6" name=" 2"/>
          <p:cNvSpPr txBox="1">
            <a:spLocks/>
          </p:cNvSpPr>
          <p:nvPr/>
        </p:nvSpPr>
        <p:spPr>
          <a:xfrm>
            <a:off x="152399" y="990600"/>
            <a:ext cx="5027595" cy="4626481"/>
          </a:xfrm>
          <a:prstGeom prst="rect">
            <a:avLst/>
          </a:prstGeom>
        </p:spPr>
        <p:txBody>
          <a:bodyPr vert="horz" lIns="91440" tIns="45720" rIns="91440" bIns="45720" rtlCol="0">
            <a:noAutofit/>
          </a:bodyPr>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Arial Unicode MS" pitchFamily="2"/>
                <a:cs typeface="Arial Unicode MS" pitchFamily="2"/>
              </a:defRPr>
            </a:defPPr>
            <a:lvl1pPr marL="432000" lvl="0" indent="-324000" algn="l" defTabSz="914400" rtl="0" eaLnBrk="1" latinLnBrk="0" hangingPunct="1">
              <a:spcBef>
                <a:spcPts val="0"/>
              </a:spcBef>
              <a:spcAft>
                <a:spcPts val="1417"/>
              </a:spcAft>
              <a:buSzPct val="45000"/>
              <a:buFont typeface="StarSymbol"/>
              <a:buChar char="●"/>
              <a:defRPr lang="de-DE" sz="3200" b="0" i="0" u="none" strike="noStrike" kern="1200">
                <a:ln>
                  <a:noFill/>
                </a:ln>
                <a:solidFill>
                  <a:schemeClr val="tx1"/>
                </a:solidFill>
                <a:latin typeface="Arial" pitchFamily="18"/>
                <a:ea typeface="Arial Unicode MS" pitchFamily="2"/>
                <a:cs typeface="Arial Unicode MS" pitchFamily="2"/>
              </a:defRPr>
            </a:lvl1pPr>
            <a:lvl2pPr marL="864000" lvl="1" indent="-324000" algn="l" defTabSz="914400" rtl="0" eaLnBrk="1" latinLnBrk="0" hangingPunct="1">
              <a:spcBef>
                <a:spcPts val="0"/>
              </a:spcBef>
              <a:spcAft>
                <a:spcPts val="1134"/>
              </a:spcAft>
              <a:buSzPct val="45000"/>
              <a:buFont typeface="StarSymbol"/>
              <a:buChar char="●"/>
              <a:defRPr lang="de-DE" sz="2800" b="0" i="0" u="none" strike="noStrike" kern="1200">
                <a:ln>
                  <a:noFill/>
                </a:ln>
                <a:solidFill>
                  <a:schemeClr val="tx1"/>
                </a:solidFill>
                <a:latin typeface="Arial" pitchFamily="18"/>
                <a:ea typeface="Arial Unicode MS" pitchFamily="2"/>
                <a:cs typeface="Arial Unicode MS" pitchFamily="2"/>
              </a:defRPr>
            </a:lvl2pPr>
            <a:lvl3pPr marL="1295999" lvl="2" indent="-288000" algn="l" defTabSz="914400" rtl="0" eaLnBrk="1" latinLnBrk="0" hangingPunct="1">
              <a:spcBef>
                <a:spcPts val="0"/>
              </a:spcBef>
              <a:spcAft>
                <a:spcPts val="850"/>
              </a:spcAft>
              <a:buSzPct val="75000"/>
              <a:buFont typeface="StarSymbol"/>
              <a:buChar char="–"/>
              <a:defRPr lang="de-DE" sz="2400" b="0" i="0" u="none" strike="noStrike" kern="1200">
                <a:ln>
                  <a:noFill/>
                </a:ln>
                <a:solidFill>
                  <a:schemeClr val="tx1"/>
                </a:solidFill>
                <a:latin typeface="Arial" pitchFamily="18"/>
                <a:ea typeface="Arial Unicode MS" pitchFamily="2"/>
                <a:cs typeface="Arial Unicode MS" pitchFamily="2"/>
              </a:defRPr>
            </a:lvl3pPr>
            <a:lvl4pPr marL="1728000" lvl="3" indent="-216000" algn="l" defTabSz="914400" rtl="0" eaLnBrk="1" latinLnBrk="0" hangingPunct="1">
              <a:spcBef>
                <a:spcPts val="0"/>
              </a:spcBef>
              <a:spcAft>
                <a:spcPts val="567"/>
              </a:spcAft>
              <a:buSzPct val="4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4pPr>
            <a:lvl5pPr marL="2160000" lvl="4" indent="-216000" algn="l" defTabSz="914400" rtl="0" eaLnBrk="1" latinLnBrk="0" hangingPunct="1">
              <a:spcBef>
                <a:spcPts val="0"/>
              </a:spcBef>
              <a:spcAft>
                <a:spcPts val="283"/>
              </a:spcAft>
              <a:buSzPct val="7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5pPr>
            <a:lvl6pPr marL="2592000" lvl="5" indent="-216000" algn="l" defTabSz="914400" rtl="0" eaLnBrk="1" latinLnBrk="0" hangingPunct="1">
              <a:spcBef>
                <a:spcPts val="0"/>
              </a:spcBef>
              <a:spcAft>
                <a:spcPts val="283"/>
              </a:spcAft>
              <a:buSzPct val="4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6pPr>
            <a:lvl7pPr marL="3024000" lvl="6" indent="-216000" algn="l" defTabSz="914400" rtl="0" eaLnBrk="1" latinLnBrk="0" hangingPunct="1">
              <a:spcBef>
                <a:spcPts val="0"/>
              </a:spcBef>
              <a:spcAft>
                <a:spcPts val="283"/>
              </a:spcAft>
              <a:buSzPct val="4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7pPr>
            <a:lvl8pPr marL="3456000" lvl="7" indent="-216000" algn="l" defTabSz="914400" rtl="0" eaLnBrk="1" latinLnBrk="0" hangingPunct="1">
              <a:spcBef>
                <a:spcPts val="0"/>
              </a:spcBef>
              <a:spcAft>
                <a:spcPts val="283"/>
              </a:spcAft>
              <a:buSzPct val="4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8pPr>
            <a:lvl9pPr marL="3887999" lvl="8" indent="-216000" algn="l" defTabSz="914400" rtl="0" eaLnBrk="1" latinLnBrk="0" hangingPunct="1">
              <a:spcBef>
                <a:spcPts val="0"/>
              </a:spcBef>
              <a:spcAft>
                <a:spcPts val="283"/>
              </a:spcAft>
              <a:buSzPct val="4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9pPr>
          </a:lstStyle>
          <a:p>
            <a:r>
              <a:rPr lang="en-GB" sz="2000" dirty="0" err="1" smtClean="0"/>
              <a:t>Examinate</a:t>
            </a:r>
            <a:r>
              <a:rPr lang="en-GB" sz="2000" dirty="0" smtClean="0"/>
              <a:t> </a:t>
            </a:r>
            <a:r>
              <a:rPr lang="en-GB" sz="2000" dirty="0">
                <a:latin typeface="Arial" panose="020B0604020202020204" pitchFamily="34" charset="0"/>
                <a:cs typeface="Arial" panose="020B0604020202020204" pitchFamily="34" charset="0"/>
              </a:rPr>
              <a:t>each field for coverage, consistency and validity </a:t>
            </a:r>
            <a:endParaRPr lang="en-GB" sz="2000" dirty="0" smtClean="0">
              <a:latin typeface="Arial" panose="020B0604020202020204" pitchFamily="34" charset="0"/>
              <a:cs typeface="Arial" panose="020B0604020202020204" pitchFamily="34" charset="0"/>
            </a:endParaRPr>
          </a:p>
          <a:p>
            <a:r>
              <a:rPr lang="en-GB" sz="2000" dirty="0"/>
              <a:t>Semantic </a:t>
            </a:r>
            <a:r>
              <a:rPr lang="en-GB" sz="2000" dirty="0" smtClean="0"/>
              <a:t>validation by using</a:t>
            </a:r>
            <a:endParaRPr lang="en-GB" sz="2000" dirty="0"/>
          </a:p>
          <a:p>
            <a:pPr lvl="1"/>
            <a:r>
              <a:rPr lang="en-GB" sz="2000" dirty="0" smtClean="0"/>
              <a:t>controlled </a:t>
            </a:r>
            <a:r>
              <a:rPr lang="en-GB" sz="2000" dirty="0"/>
              <a:t>vocabularies</a:t>
            </a:r>
          </a:p>
          <a:p>
            <a:pPr lvl="1"/>
            <a:r>
              <a:rPr lang="en-GB" sz="2000" dirty="0" smtClean="0"/>
              <a:t>standard libraries, </a:t>
            </a:r>
            <a:r>
              <a:rPr lang="en-GB" sz="2000" dirty="0"/>
              <a:t>e.g. iso639 library for ‘Language’</a:t>
            </a:r>
          </a:p>
          <a:p>
            <a:r>
              <a:rPr lang="en-GB" sz="2000" dirty="0" smtClean="0">
                <a:latin typeface="Arial" panose="020B0604020202020204" pitchFamily="34" charset="0"/>
                <a:cs typeface="Arial" panose="020B0604020202020204" pitchFamily="34" charset="0"/>
              </a:rPr>
              <a:t>‘</a:t>
            </a:r>
            <a:r>
              <a:rPr lang="en-GB" sz="2000" dirty="0">
                <a:latin typeface="Arial" panose="020B0604020202020204" pitchFamily="34" charset="0"/>
                <a:cs typeface="Arial" panose="020B0604020202020204" pitchFamily="34" charset="0"/>
              </a:rPr>
              <a:t>Technical</a:t>
            </a:r>
            <a:r>
              <a:rPr lang="en-GB" sz="2000" dirty="0" smtClean="0">
                <a:latin typeface="Arial" panose="020B0604020202020204" pitchFamily="34" charset="0"/>
                <a:cs typeface="Arial" panose="020B0604020202020204" pitchFamily="34" charset="0"/>
              </a:rPr>
              <a:t>’ checks, </a:t>
            </a:r>
            <a:r>
              <a:rPr lang="en-GB" sz="2000" dirty="0">
                <a:latin typeface="Arial" panose="020B0604020202020204" pitchFamily="34" charset="0"/>
                <a:cs typeface="Arial" panose="020B0604020202020204" pitchFamily="34" charset="0"/>
              </a:rPr>
              <a:t>e.g.:</a:t>
            </a:r>
          </a:p>
          <a:p>
            <a:pPr lvl="1"/>
            <a:r>
              <a:rPr lang="en-GB" sz="2000" dirty="0" smtClean="0"/>
              <a:t>Conformance of </a:t>
            </a:r>
            <a:r>
              <a:rPr lang="en-GB" sz="2000" dirty="0" smtClean="0">
                <a:latin typeface="Arial" panose="020B0604020202020204" pitchFamily="34" charset="0"/>
                <a:cs typeface="Arial" panose="020B0604020202020204" pitchFamily="34" charset="0"/>
              </a:rPr>
              <a:t>date-time fields with UTC format</a:t>
            </a:r>
            <a:endParaRPr lang="en-GB" sz="2000" dirty="0" smtClean="0"/>
          </a:p>
          <a:p>
            <a:pPr lvl="1"/>
            <a:r>
              <a:rPr lang="en-GB" sz="2000" dirty="0" smtClean="0"/>
              <a:t>Test </a:t>
            </a:r>
            <a:r>
              <a:rPr lang="en-GB" sz="2000" dirty="0">
                <a:latin typeface="Arial" panose="020B0604020202020204" pitchFamily="34" charset="0"/>
                <a:cs typeface="Arial" panose="020B0604020202020204" pitchFamily="34" charset="0"/>
              </a:rPr>
              <a:t>spatial coverage </a:t>
            </a:r>
            <a:r>
              <a:rPr lang="en-GB" sz="2000" dirty="0" smtClean="0">
                <a:latin typeface="Arial" panose="020B0604020202020204" pitchFamily="34" charset="0"/>
                <a:cs typeface="Arial" panose="020B0604020202020204" pitchFamily="34" charset="0"/>
              </a:rPr>
              <a:t>by geonames.org and consistency of </a:t>
            </a:r>
            <a:r>
              <a:rPr lang="en-GB" sz="2000" dirty="0" err="1" smtClean="0">
                <a:latin typeface="Arial" panose="020B0604020202020204" pitchFamily="34" charset="0"/>
                <a:cs typeface="Arial" panose="020B0604020202020204" pitchFamily="34" charset="0"/>
              </a:rPr>
              <a:t>lat</a:t>
            </a:r>
            <a:r>
              <a:rPr lang="en-GB" sz="2000" dirty="0" smtClean="0">
                <a:latin typeface="Arial" panose="020B0604020202020204" pitchFamily="34" charset="0"/>
                <a:cs typeface="Arial" panose="020B0604020202020204" pitchFamily="34" charset="0"/>
              </a:rPr>
              <a:t>/</a:t>
            </a:r>
            <a:r>
              <a:rPr lang="en-GB" sz="2000" dirty="0" err="1" smtClean="0">
                <a:latin typeface="Arial" panose="020B0604020202020204" pitchFamily="34" charset="0"/>
                <a:cs typeface="Arial" panose="020B0604020202020204" pitchFamily="34" charset="0"/>
              </a:rPr>
              <a:t>lon</a:t>
            </a:r>
            <a:r>
              <a:rPr lang="en-GB" sz="2000" dirty="0" smtClean="0">
                <a:latin typeface="Arial" panose="020B0604020202020204" pitchFamily="34" charset="0"/>
                <a:cs typeface="Arial" panose="020B0604020202020204" pitchFamily="34" charset="0"/>
              </a:rPr>
              <a:t> coordinates</a:t>
            </a:r>
            <a:endParaRPr lang="en-GB" sz="2000" dirty="0"/>
          </a:p>
          <a:p>
            <a:pPr lvl="1"/>
            <a:r>
              <a:rPr lang="en-GB" sz="2000" dirty="0" smtClean="0"/>
              <a:t>online checks of URL’s to the data objects (‘Source’, ‘PID’ and ‘DOI’) </a:t>
            </a:r>
          </a:p>
        </p:txBody>
      </p:sp>
      <p:sp>
        <p:nvSpPr>
          <p:cNvPr id="8" name="Rettangolo 6"/>
          <p:cNvSpPr/>
          <p:nvPr/>
        </p:nvSpPr>
        <p:spPr>
          <a:xfrm>
            <a:off x="7356358" y="2009001"/>
            <a:ext cx="1552691" cy="276999"/>
          </a:xfrm>
          <a:prstGeom prst="rect">
            <a:avLst/>
          </a:prstGeom>
        </p:spPr>
        <p:txBody>
          <a:bodyPr wrap="square">
            <a:spAutoFit/>
          </a:bodyPr>
          <a:lstStyle/>
          <a:p>
            <a:pPr algn="ctr" fontAlgn="auto">
              <a:spcBef>
                <a:spcPts val="0"/>
              </a:spcBef>
              <a:spcAft>
                <a:spcPts val="0"/>
              </a:spcAft>
              <a:defRPr/>
            </a:pPr>
            <a:r>
              <a:rPr lang="en-US" sz="1200" b="1" dirty="0" smtClean="0">
                <a:solidFill>
                  <a:srgbClr val="1B216E"/>
                </a:solidFill>
                <a:latin typeface="Century Gothic" panose="020B0502020202020204" pitchFamily="34" charset="0"/>
              </a:rPr>
              <a:t>Integration</a:t>
            </a:r>
            <a:endParaRPr lang="en-GB" sz="1200" b="1" dirty="0">
              <a:solidFill>
                <a:srgbClr val="1B216E"/>
              </a:solidFill>
              <a:latin typeface="Century Gothic" panose="020B0502020202020204" pitchFamily="34" charset="0"/>
              <a:ea typeface="+mn-ea"/>
              <a:cs typeface="+mn-cs"/>
            </a:endParaRPr>
          </a:p>
        </p:txBody>
      </p:sp>
      <p:pic>
        <p:nvPicPr>
          <p:cNvPr id="9"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6359" y="232394"/>
            <a:ext cx="1528391" cy="1772618"/>
          </a:xfrm>
          <a:prstGeom prst="rect">
            <a:avLst/>
          </a:prstGeom>
        </p:spPr>
      </p:pic>
    </p:spTree>
    <p:extLst>
      <p:ext uri="{BB962C8B-B14F-4D97-AF65-F5344CB8AC3E}">
        <p14:creationId xmlns:p14="http://schemas.microsoft.com/office/powerpoint/2010/main" val="925008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title" idx="4294967295"/>
          </p:nvPr>
        </p:nvSpPr>
        <p:spPr>
          <a:xfrm>
            <a:off x="531956" y="298173"/>
            <a:ext cx="8228763" cy="86969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err="1" smtClean="0"/>
              <a:t>Metadata</a:t>
            </a:r>
            <a:r>
              <a:rPr lang="de-DE" dirty="0" smtClean="0"/>
              <a:t> </a:t>
            </a:r>
            <a:r>
              <a:rPr lang="de-DE" dirty="0" err="1" smtClean="0"/>
              <a:t>Uploading</a:t>
            </a:r>
            <a:endParaRPr lang="de-DE" dirty="0"/>
          </a:p>
        </p:txBody>
      </p:sp>
      <p:sp>
        <p:nvSpPr>
          <p:cNvPr id="6" name=" 2"/>
          <p:cNvSpPr txBox="1">
            <a:spLocks/>
          </p:cNvSpPr>
          <p:nvPr/>
        </p:nvSpPr>
        <p:spPr>
          <a:xfrm>
            <a:off x="152399" y="1621291"/>
            <a:ext cx="4419601" cy="4800600"/>
          </a:xfrm>
          <a:prstGeom prst="rect">
            <a:avLst/>
          </a:prstGeom>
        </p:spPr>
        <p:txBody>
          <a:bodyPr vert="horz" lIns="91440" tIns="45720" rIns="91440" bIns="45720" rtlCol="0">
            <a:noAutofit/>
          </a:bodyPr>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Arial Unicode MS" pitchFamily="2"/>
                <a:cs typeface="Arial Unicode MS" pitchFamily="2"/>
              </a:defRPr>
            </a:defPPr>
            <a:lvl1pPr marL="432000" lvl="0" indent="-324000" algn="l" defTabSz="914400" rtl="0" eaLnBrk="1" latinLnBrk="0" hangingPunct="1">
              <a:spcBef>
                <a:spcPts val="0"/>
              </a:spcBef>
              <a:spcAft>
                <a:spcPts val="1417"/>
              </a:spcAft>
              <a:buSzPct val="45000"/>
              <a:buFont typeface="StarSymbol"/>
              <a:buChar char="●"/>
              <a:defRPr lang="de-DE" sz="3200" b="0" i="0" u="none" strike="noStrike" kern="1200">
                <a:ln>
                  <a:noFill/>
                </a:ln>
                <a:solidFill>
                  <a:schemeClr val="tx1"/>
                </a:solidFill>
                <a:latin typeface="Arial" pitchFamily="18"/>
                <a:ea typeface="Arial Unicode MS" pitchFamily="2"/>
                <a:cs typeface="Arial Unicode MS" pitchFamily="2"/>
              </a:defRPr>
            </a:lvl1pPr>
            <a:lvl2pPr marL="864000" lvl="1" indent="-324000" algn="l" defTabSz="914400" rtl="0" eaLnBrk="1" latinLnBrk="0" hangingPunct="1">
              <a:spcBef>
                <a:spcPts val="0"/>
              </a:spcBef>
              <a:spcAft>
                <a:spcPts val="1134"/>
              </a:spcAft>
              <a:buSzPct val="45000"/>
              <a:buFont typeface="StarSymbol"/>
              <a:buChar char="●"/>
              <a:defRPr lang="de-DE" sz="2800" b="0" i="0" u="none" strike="noStrike" kern="1200">
                <a:ln>
                  <a:noFill/>
                </a:ln>
                <a:solidFill>
                  <a:schemeClr val="tx1"/>
                </a:solidFill>
                <a:latin typeface="Arial" pitchFamily="18"/>
                <a:ea typeface="Arial Unicode MS" pitchFamily="2"/>
                <a:cs typeface="Arial Unicode MS" pitchFamily="2"/>
              </a:defRPr>
            </a:lvl2pPr>
            <a:lvl3pPr marL="1295999" lvl="2" indent="-288000" algn="l" defTabSz="914400" rtl="0" eaLnBrk="1" latinLnBrk="0" hangingPunct="1">
              <a:spcBef>
                <a:spcPts val="0"/>
              </a:spcBef>
              <a:spcAft>
                <a:spcPts val="850"/>
              </a:spcAft>
              <a:buSzPct val="75000"/>
              <a:buFont typeface="StarSymbol"/>
              <a:buChar char="–"/>
              <a:defRPr lang="de-DE" sz="2400" b="0" i="0" u="none" strike="noStrike" kern="1200">
                <a:ln>
                  <a:noFill/>
                </a:ln>
                <a:solidFill>
                  <a:schemeClr val="tx1"/>
                </a:solidFill>
                <a:latin typeface="Arial" pitchFamily="18"/>
                <a:ea typeface="Arial Unicode MS" pitchFamily="2"/>
                <a:cs typeface="Arial Unicode MS" pitchFamily="2"/>
              </a:defRPr>
            </a:lvl3pPr>
            <a:lvl4pPr marL="1728000" lvl="3" indent="-216000" algn="l" defTabSz="914400" rtl="0" eaLnBrk="1" latinLnBrk="0" hangingPunct="1">
              <a:spcBef>
                <a:spcPts val="0"/>
              </a:spcBef>
              <a:spcAft>
                <a:spcPts val="567"/>
              </a:spcAft>
              <a:buSzPct val="4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4pPr>
            <a:lvl5pPr marL="2160000" lvl="4" indent="-216000" algn="l" defTabSz="914400" rtl="0" eaLnBrk="1" latinLnBrk="0" hangingPunct="1">
              <a:spcBef>
                <a:spcPts val="0"/>
              </a:spcBef>
              <a:spcAft>
                <a:spcPts val="283"/>
              </a:spcAft>
              <a:buSzPct val="7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5pPr>
            <a:lvl6pPr marL="2592000" lvl="5" indent="-216000" algn="l" defTabSz="914400" rtl="0" eaLnBrk="1" latinLnBrk="0" hangingPunct="1">
              <a:spcBef>
                <a:spcPts val="0"/>
              </a:spcBef>
              <a:spcAft>
                <a:spcPts val="283"/>
              </a:spcAft>
              <a:buSzPct val="4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6pPr>
            <a:lvl7pPr marL="3024000" lvl="6" indent="-216000" algn="l" defTabSz="914400" rtl="0" eaLnBrk="1" latinLnBrk="0" hangingPunct="1">
              <a:spcBef>
                <a:spcPts val="0"/>
              </a:spcBef>
              <a:spcAft>
                <a:spcPts val="283"/>
              </a:spcAft>
              <a:buSzPct val="4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7pPr>
            <a:lvl8pPr marL="3456000" lvl="7" indent="-216000" algn="l" defTabSz="914400" rtl="0" eaLnBrk="1" latinLnBrk="0" hangingPunct="1">
              <a:spcBef>
                <a:spcPts val="0"/>
              </a:spcBef>
              <a:spcAft>
                <a:spcPts val="283"/>
              </a:spcAft>
              <a:buSzPct val="4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8pPr>
            <a:lvl9pPr marL="3887999" lvl="8" indent="-216000" algn="l" defTabSz="914400" rtl="0" eaLnBrk="1" latinLnBrk="0" hangingPunct="1">
              <a:spcBef>
                <a:spcPts val="0"/>
              </a:spcBef>
              <a:spcAft>
                <a:spcPts val="283"/>
              </a:spcAft>
              <a:buSzPct val="45000"/>
              <a:buFont typeface="StarSymbol"/>
              <a:buChar char="●"/>
              <a:defRPr lang="de-DE" sz="2000" b="0" i="0" u="none" strike="noStrike" kern="1200">
                <a:ln>
                  <a:noFill/>
                </a:ln>
                <a:solidFill>
                  <a:schemeClr val="tx1"/>
                </a:solidFill>
                <a:latin typeface="Arial" pitchFamily="18"/>
                <a:ea typeface="Arial Unicode MS" pitchFamily="2"/>
                <a:cs typeface="Arial Unicode MS" pitchFamily="2"/>
              </a:defRPr>
            </a:lvl9pPr>
          </a:lstStyle>
          <a:p>
            <a:pPr marL="108000" indent="0">
              <a:buNone/>
            </a:pPr>
            <a:r>
              <a:rPr lang="en-GB" sz="2000" dirty="0" smtClean="0">
                <a:latin typeface="Arial" panose="020B0604020202020204" pitchFamily="34" charset="0"/>
                <a:cs typeface="Arial" panose="020B0604020202020204" pitchFamily="34" charset="0"/>
              </a:rPr>
              <a:t>Finally the mapped and checked  JSON records are uploaded as datasets to the MD catalogue, which is based on the open source code CKAN. </a:t>
            </a:r>
          </a:p>
          <a:p>
            <a:pPr marL="108000" indent="0">
              <a:buNone/>
            </a:pPr>
            <a:r>
              <a:rPr lang="en-GB" sz="2000" dirty="0" smtClean="0">
                <a:latin typeface="Arial" panose="020B0604020202020204" pitchFamily="34" charset="0"/>
                <a:cs typeface="Arial" panose="020B0604020202020204" pitchFamily="34" charset="0"/>
              </a:rPr>
              <a:t>CKAN </a:t>
            </a:r>
          </a:p>
          <a:p>
            <a:r>
              <a:rPr lang="en-GB" sz="2000" dirty="0">
                <a:latin typeface="Arial" panose="020B0604020202020204" pitchFamily="34" charset="0"/>
                <a:cs typeface="Arial" panose="020B0604020202020204" pitchFamily="34" charset="0"/>
              </a:rPr>
              <a:t>p</a:t>
            </a:r>
            <a:r>
              <a:rPr lang="en-GB" sz="2000" dirty="0" smtClean="0">
                <a:latin typeface="Arial" panose="020B0604020202020204" pitchFamily="34" charset="0"/>
                <a:cs typeface="Arial" panose="020B0604020202020204" pitchFamily="34" charset="0"/>
              </a:rPr>
              <a:t>rovides a rich RESTful JSON API and</a:t>
            </a:r>
          </a:p>
          <a:p>
            <a:r>
              <a:rPr lang="en-US" sz="2000" dirty="0">
                <a:latin typeface="Arial" panose="020B0604020202020204" pitchFamily="34" charset="0"/>
                <a:ea typeface="Calibri"/>
                <a:cs typeface="Arial" panose="020B0604020202020204" pitchFamily="34" charset="0"/>
              </a:rPr>
              <a:t>uses SOLR for dataset </a:t>
            </a:r>
            <a:r>
              <a:rPr lang="en-US" sz="2000" dirty="0" smtClean="0">
                <a:latin typeface="Arial" panose="020B0604020202020204" pitchFamily="34" charset="0"/>
                <a:ea typeface="Calibri"/>
                <a:cs typeface="Arial" panose="020B0604020202020204" pitchFamily="34" charset="0"/>
              </a:rPr>
              <a:t>indexing</a:t>
            </a:r>
          </a:p>
          <a:p>
            <a:pPr marL="108000" indent="0">
              <a:buNone/>
            </a:pPr>
            <a:r>
              <a:rPr lang="en-US" sz="2000" dirty="0" smtClean="0">
                <a:latin typeface="Arial" panose="020B0604020202020204" pitchFamily="34" charset="0"/>
                <a:cs typeface="Arial" panose="020B0604020202020204" pitchFamily="34" charset="0"/>
              </a:rPr>
              <a:t>That </a:t>
            </a:r>
            <a:r>
              <a:rPr lang="en-US" sz="2000" dirty="0">
                <a:latin typeface="Arial" panose="020B0604020202020204" pitchFamily="34" charset="0"/>
                <a:ea typeface="Calibri"/>
                <a:cs typeface="Arial" panose="020B0604020202020204" pitchFamily="34" charset="0"/>
              </a:rPr>
              <a:t>enables </a:t>
            </a:r>
            <a:r>
              <a:rPr lang="en-US" sz="2000" dirty="0" smtClean="0">
                <a:latin typeface="Arial" panose="020B0604020202020204" pitchFamily="34" charset="0"/>
                <a:ea typeface="Calibri"/>
                <a:cs typeface="Arial" panose="020B0604020202020204" pitchFamily="34" charset="0"/>
              </a:rPr>
              <a:t>to </a:t>
            </a:r>
            <a:r>
              <a:rPr lang="en-US" sz="2000" dirty="0">
                <a:latin typeface="Arial" panose="020B0604020202020204" pitchFamily="34" charset="0"/>
                <a:ea typeface="Calibri"/>
                <a:cs typeface="Arial" panose="020B0604020202020204" pitchFamily="34" charset="0"/>
              </a:rPr>
              <a:t>query and search in the </a:t>
            </a:r>
            <a:r>
              <a:rPr lang="en-US" sz="2000" dirty="0" smtClean="0">
                <a:latin typeface="Arial" panose="020B0604020202020204" pitchFamily="34" charset="0"/>
                <a:ea typeface="Calibri"/>
                <a:cs typeface="Arial" panose="020B0604020202020204" pitchFamily="34" charset="0"/>
              </a:rPr>
              <a:t>catalogue</a:t>
            </a:r>
            <a:endParaRPr lang="en-GB" sz="2000" dirty="0" smtClean="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1066800"/>
            <a:ext cx="4200525" cy="562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4770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1371600" y="394803"/>
            <a:ext cx="8229600" cy="1143000"/>
          </a:xfrm>
        </p:spPr>
        <p:txBody>
          <a:bodyPr>
            <a:normAutofit fontScale="90000"/>
          </a:bodyPr>
          <a:lstStyle/>
          <a:p>
            <a:pPr algn="l" eaLnBrk="1" hangingPunct="1">
              <a:defRPr/>
            </a:pPr>
            <a:r>
              <a:rPr lang="it-IT" altLang="it-IT" sz="4400" dirty="0" smtClean="0">
                <a:latin typeface="+mj-lt"/>
                <a:ea typeface="ＭＳ Ｐゴシック" pitchFamily="34" charset="-128"/>
                <a:cs typeface="Arial" charset="0"/>
              </a:rPr>
              <a:t>B2FIND </a:t>
            </a:r>
            <a:r>
              <a:rPr lang="it-IT" altLang="it-IT" sz="4400" dirty="0" err="1" smtClean="0">
                <a:latin typeface="+mj-lt"/>
                <a:ea typeface="ＭＳ Ｐゴシック" pitchFamily="34" charset="-128"/>
                <a:cs typeface="Arial" charset="0"/>
              </a:rPr>
              <a:t>Usage</a:t>
            </a:r>
            <a:r>
              <a:rPr lang="it-IT" altLang="it-IT" sz="4400" b="0" dirty="0" smtClean="0">
                <a:latin typeface="+mj-lt"/>
                <a:ea typeface="ＭＳ Ｐゴシック" pitchFamily="34" charset="-128"/>
                <a:cs typeface="Arial" charset="0"/>
              </a:rPr>
              <a:t/>
            </a:r>
            <a:br>
              <a:rPr lang="it-IT" altLang="it-IT" sz="4400" b="0" dirty="0" smtClean="0">
                <a:latin typeface="+mj-lt"/>
                <a:ea typeface="ＭＳ Ｐゴシック" pitchFamily="34" charset="-128"/>
                <a:cs typeface="Arial" charset="0"/>
              </a:rPr>
            </a:br>
            <a:r>
              <a:rPr lang="it-IT" altLang="it-IT" sz="4000" b="0" dirty="0" smtClean="0">
                <a:latin typeface="+mj-lt"/>
                <a:ea typeface="ＭＳ Ｐゴシック" pitchFamily="34" charset="-128"/>
                <a:cs typeface="Arial" charset="0"/>
              </a:rPr>
              <a:t>With</a:t>
            </a:r>
            <a:r>
              <a:rPr altLang="it-IT" sz="4000" b="0" dirty="0" smtClean="0">
                <a:latin typeface="+mj-lt"/>
                <a:ea typeface="ＭＳ Ｐゴシック" pitchFamily="34" charset="-128"/>
                <a:cs typeface="Arial" charset="0"/>
              </a:rPr>
              <a:t> B2FIND you can...</a:t>
            </a:r>
          </a:p>
        </p:txBody>
      </p:sp>
      <p:sp>
        <p:nvSpPr>
          <p:cNvPr id="8195" name="Segnaposto contenuto 2"/>
          <p:cNvSpPr>
            <a:spLocks noGrp="1"/>
          </p:cNvSpPr>
          <p:nvPr>
            <p:ph idx="1"/>
          </p:nvPr>
        </p:nvSpPr>
        <p:spPr>
          <a:xfrm>
            <a:off x="228600" y="1828800"/>
            <a:ext cx="4800600" cy="4281488"/>
          </a:xfrm>
        </p:spPr>
        <p:txBody>
          <a:bodyPr>
            <a:normAutofit fontScale="85000" lnSpcReduction="20000"/>
          </a:bodyPr>
          <a:lstStyle/>
          <a:p>
            <a:pPr>
              <a:buNone/>
              <a:defRPr/>
            </a:pPr>
            <a:r>
              <a:rPr lang="en-GB" dirty="0"/>
              <a:t>Browse through the huge amounts of data that EUDAT stores from a broad range of disciplines</a:t>
            </a:r>
          </a:p>
          <a:p>
            <a:pPr>
              <a:buNone/>
              <a:defRPr/>
            </a:pPr>
            <a:r>
              <a:rPr lang="en-US" dirty="0"/>
              <a:t>Search in the whole catalogue, which comprises collections of scientific data, irrespective of their origin, discipline or </a:t>
            </a:r>
            <a:r>
              <a:rPr lang="en-US" dirty="0" smtClean="0"/>
              <a:t>community</a:t>
            </a:r>
          </a:p>
          <a:p>
            <a:pPr>
              <a:buNone/>
              <a:defRPr/>
            </a:pPr>
            <a:r>
              <a:rPr lang="en-US" dirty="0" smtClean="0"/>
              <a:t>Carry </a:t>
            </a:r>
            <a:r>
              <a:rPr lang="en-US" dirty="0">
                <a:ea typeface="+mn-ea"/>
              </a:rPr>
              <a:t>out </a:t>
            </a:r>
            <a:r>
              <a:rPr lang="en-US" dirty="0" smtClean="0">
                <a:ea typeface="+mn-ea"/>
              </a:rPr>
              <a:t>faceted search for </a:t>
            </a:r>
          </a:p>
          <a:p>
            <a:pPr marL="457200" lvl="1" indent="0">
              <a:buNone/>
              <a:defRPr/>
            </a:pPr>
            <a:r>
              <a:rPr lang="en-US" dirty="0" smtClean="0">
                <a:ea typeface="+mn-ea"/>
              </a:rPr>
              <a:t>geospatial or </a:t>
            </a:r>
            <a:r>
              <a:rPr lang="en-US" dirty="0">
                <a:ea typeface="+mn-ea"/>
              </a:rPr>
              <a:t>temporal </a:t>
            </a:r>
            <a:r>
              <a:rPr lang="en-US" dirty="0" smtClean="0">
                <a:ea typeface="+mn-ea"/>
              </a:rPr>
              <a:t>coverage and</a:t>
            </a:r>
          </a:p>
          <a:p>
            <a:pPr marL="457200" lvl="1" indent="0">
              <a:buNone/>
              <a:defRPr/>
            </a:pPr>
            <a:r>
              <a:rPr lang="en-US" dirty="0" smtClean="0"/>
              <a:t>t</a:t>
            </a:r>
            <a:r>
              <a:rPr lang="en-US" dirty="0" smtClean="0">
                <a:ea typeface="+mn-ea"/>
              </a:rPr>
              <a:t>extual properties as ‘Creator’ or ‘Publisher’ and many other facets</a:t>
            </a:r>
          </a:p>
          <a:p>
            <a:pPr marL="0" indent="0">
              <a:buNone/>
              <a:defRPr/>
            </a:pPr>
            <a:r>
              <a:rPr lang="en-US" dirty="0"/>
              <a:t>G</a:t>
            </a:r>
            <a:r>
              <a:rPr lang="en-US" dirty="0" smtClean="0"/>
              <a:t>et access to related </a:t>
            </a:r>
          </a:p>
          <a:p>
            <a:pPr marL="457200" lvl="1" indent="0">
              <a:buNone/>
              <a:defRPr/>
            </a:pPr>
            <a:r>
              <a:rPr lang="en-US" dirty="0"/>
              <a:t>s</a:t>
            </a:r>
            <a:r>
              <a:rPr lang="en-US" dirty="0" smtClean="0"/>
              <a:t>cientific </a:t>
            </a:r>
            <a:r>
              <a:rPr lang="en-GB" dirty="0" smtClean="0"/>
              <a:t>data</a:t>
            </a:r>
            <a:r>
              <a:rPr lang="en-US" dirty="0" smtClean="0"/>
              <a:t> objects</a:t>
            </a:r>
            <a:endParaRPr lang="en-US" dirty="0"/>
          </a:p>
        </p:txBody>
      </p:sp>
      <p:pic>
        <p:nvPicPr>
          <p:cNvPr id="12292" name="Immagine 3" descr="magnifying glas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2420938"/>
            <a:ext cx="3814762" cy="254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egnaposto piè di pagina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algn="ctr" fontAlgn="base">
              <a:spcBef>
                <a:spcPct val="0"/>
              </a:spcBef>
              <a:spcAft>
                <a:spcPct val="0"/>
              </a:spcAft>
              <a:defRPr/>
            </a:pPr>
            <a:r>
              <a:rPr lang="it-IT" dirty="0" smtClean="0"/>
              <a:t>B2FIND – </a:t>
            </a:r>
            <a:r>
              <a:rPr lang="it-IT" dirty="0" err="1" smtClean="0"/>
              <a:t>Find</a:t>
            </a:r>
            <a:r>
              <a:rPr lang="it-IT" dirty="0" smtClean="0"/>
              <a:t> </a:t>
            </a:r>
            <a:r>
              <a:rPr lang="it-IT" dirty="0" err="1" smtClean="0"/>
              <a:t>Research</a:t>
            </a:r>
            <a:r>
              <a:rPr lang="it-IT" dirty="0" smtClean="0"/>
              <a:t> Data</a:t>
            </a:r>
          </a:p>
        </p:txBody>
      </p:sp>
      <p:pic>
        <p:nvPicPr>
          <p:cNvPr id="6"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
        <p:nvSpPr>
          <p:cNvPr id="8" name="Rettangolo 6"/>
          <p:cNvSpPr/>
          <p:nvPr/>
        </p:nvSpPr>
        <p:spPr>
          <a:xfrm>
            <a:off x="7162800" y="1905000"/>
            <a:ext cx="1552691" cy="276999"/>
          </a:xfrm>
          <a:prstGeom prst="rect">
            <a:avLst/>
          </a:prstGeom>
        </p:spPr>
        <p:txBody>
          <a:bodyPr wrap="square">
            <a:spAutoFit/>
          </a:bodyPr>
          <a:lstStyle/>
          <a:p>
            <a:pPr algn="ctr" fontAlgn="auto">
              <a:spcBef>
                <a:spcPts val="0"/>
              </a:spcBef>
              <a:spcAft>
                <a:spcPts val="0"/>
              </a:spcAft>
              <a:defRPr/>
            </a:pPr>
            <a:r>
              <a:rPr lang="en-US" sz="1200" b="1" dirty="0" smtClean="0">
                <a:solidFill>
                  <a:srgbClr val="1B216E"/>
                </a:solidFill>
                <a:latin typeface="Century Gothic" panose="020B0502020202020204" pitchFamily="34" charset="0"/>
              </a:rPr>
              <a:t>Usage</a:t>
            </a:r>
            <a:endParaRPr lang="en-GB" sz="1200" b="1" dirty="0">
              <a:solidFill>
                <a:srgbClr val="1B216E"/>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690337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p:cNvSpPr>
            <a:spLocks noGrp="1"/>
          </p:cNvSpPr>
          <p:nvPr>
            <p:ph type="title"/>
          </p:nvPr>
        </p:nvSpPr>
        <p:spPr>
          <a:xfrm>
            <a:off x="457200" y="630238"/>
            <a:ext cx="8229600" cy="1143000"/>
          </a:xfrm>
        </p:spPr>
        <p:txBody>
          <a:bodyPr/>
          <a:lstStyle/>
          <a:p>
            <a:pPr eaLnBrk="1" hangingPunct="1">
              <a:defRPr/>
            </a:pPr>
            <a:r>
              <a:rPr altLang="it-IT" dirty="0" smtClean="0">
                <a:latin typeface="Arial" charset="0"/>
                <a:ea typeface="ＭＳ Ｐゴシック" pitchFamily="34" charset="-128"/>
                <a:cs typeface="Arial" charset="0"/>
              </a:rPr>
              <a:t>Search and browse datasets</a:t>
            </a:r>
          </a:p>
        </p:txBody>
      </p:sp>
      <p:sp>
        <p:nvSpPr>
          <p:cNvPr id="12291" name="Segnaposto contenuto 2"/>
          <p:cNvSpPr>
            <a:spLocks noGrp="1"/>
          </p:cNvSpPr>
          <p:nvPr>
            <p:ph idx="1"/>
          </p:nvPr>
        </p:nvSpPr>
        <p:spPr>
          <a:xfrm>
            <a:off x="395288" y="1844675"/>
            <a:ext cx="3240087" cy="3240088"/>
          </a:xfrm>
        </p:spPr>
        <p:txBody>
          <a:bodyPr>
            <a:normAutofit lnSpcReduction="10000"/>
          </a:bodyPr>
          <a:lstStyle/>
          <a:p>
            <a:pPr eaLnBrk="1" hangingPunct="1">
              <a:buFont typeface="Arial" charset="0"/>
              <a:buNone/>
              <a:defRPr/>
            </a:pPr>
            <a:r>
              <a:rPr lang="en-GB" dirty="0">
                <a:cs typeface="Arial" charset="0"/>
              </a:rPr>
              <a:t>Search and browse all data sets via Keyword searches</a:t>
            </a:r>
          </a:p>
          <a:p>
            <a:pPr eaLnBrk="1" hangingPunct="1">
              <a:buFont typeface="Arial" charset="0"/>
              <a:buNone/>
              <a:defRPr/>
            </a:pPr>
            <a:r>
              <a:rPr lang="en-GB" dirty="0">
                <a:cs typeface="Arial" charset="0"/>
              </a:rPr>
              <a:t>Results displayed in easy to read format and listed in order of relevance to your search</a:t>
            </a:r>
          </a:p>
        </p:txBody>
      </p:sp>
      <p:pic>
        <p:nvPicPr>
          <p:cNvPr id="1638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738" y="1987550"/>
            <a:ext cx="4716462" cy="456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5373688"/>
            <a:ext cx="220027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Gerade Verbindung mit Pfeil 9"/>
          <p:cNvCxnSpPr/>
          <p:nvPr/>
        </p:nvCxnSpPr>
        <p:spPr>
          <a:xfrm>
            <a:off x="3635375" y="2209800"/>
            <a:ext cx="431800"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Gerade Verbindung mit Pfeil 9"/>
          <p:cNvCxnSpPr/>
          <p:nvPr/>
        </p:nvCxnSpPr>
        <p:spPr>
          <a:xfrm>
            <a:off x="2051050" y="5013325"/>
            <a:ext cx="0" cy="360363"/>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Tree>
    <p:extLst>
      <p:ext uri="{BB962C8B-B14F-4D97-AF65-F5344CB8AC3E}">
        <p14:creationId xmlns:p14="http://schemas.microsoft.com/office/powerpoint/2010/main" val="8083985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9862" y="764705"/>
            <a:ext cx="4832499" cy="5588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feld 9"/>
          <p:cNvSpPr txBox="1"/>
          <p:nvPr/>
        </p:nvSpPr>
        <p:spPr>
          <a:xfrm>
            <a:off x="179512" y="788569"/>
            <a:ext cx="2952328" cy="3785652"/>
          </a:xfrm>
          <a:prstGeom prst="rect">
            <a:avLst/>
          </a:prstGeom>
          <a:noFill/>
        </p:spPr>
        <p:txBody>
          <a:bodyPr wrap="square" rtlCol="0">
            <a:spAutoFit/>
          </a:bodyPr>
          <a:lstStyle/>
          <a:p>
            <a:r>
              <a:rPr lang="en-GB" sz="2000" dirty="0" smtClean="0"/>
              <a:t>B2FIND provides ‘faceted’ search for</a:t>
            </a:r>
          </a:p>
          <a:p>
            <a:pPr marL="342900" indent="-342900">
              <a:buFont typeface="Arial" panose="020B0604020202020204" pitchFamily="34" charset="0"/>
              <a:buChar char="•"/>
            </a:pPr>
            <a:r>
              <a:rPr lang="en-GB" sz="2000" dirty="0" smtClean="0"/>
              <a:t>Free text</a:t>
            </a:r>
          </a:p>
          <a:p>
            <a:pPr marL="342900" indent="-342900">
              <a:buFont typeface="Arial" panose="020B0604020202020204" pitchFamily="34" charset="0"/>
              <a:buChar char="•"/>
            </a:pPr>
            <a:r>
              <a:rPr lang="en-GB" sz="2000" dirty="0" smtClean="0"/>
              <a:t>Geo spatial</a:t>
            </a:r>
          </a:p>
          <a:p>
            <a:pPr marL="342900" indent="-342900">
              <a:buFont typeface="Arial" panose="020B0604020202020204" pitchFamily="34" charset="0"/>
              <a:buChar char="•"/>
            </a:pPr>
            <a:r>
              <a:rPr lang="en-GB" sz="2000" dirty="0" smtClean="0"/>
              <a:t>Temporal coverage</a:t>
            </a:r>
          </a:p>
          <a:p>
            <a:pPr marL="342900" indent="-342900">
              <a:buFont typeface="Arial" panose="020B0604020202020204" pitchFamily="34" charset="0"/>
              <a:buChar char="•"/>
            </a:pPr>
            <a:r>
              <a:rPr lang="en-GB" sz="2000" dirty="0" smtClean="0"/>
              <a:t>Publication year</a:t>
            </a:r>
          </a:p>
          <a:p>
            <a:pPr marL="342900" indent="-342900">
              <a:buFont typeface="Arial" panose="020B0604020202020204" pitchFamily="34" charset="0"/>
              <a:buChar char="•"/>
            </a:pPr>
            <a:r>
              <a:rPr lang="en-GB" sz="2000" dirty="0" smtClean="0"/>
              <a:t>Textual facets as </a:t>
            </a:r>
          </a:p>
          <a:p>
            <a:pPr marL="800100" lvl="1" indent="-342900">
              <a:buFont typeface="Arial" panose="020B0604020202020204" pitchFamily="34" charset="0"/>
              <a:buChar char="•"/>
            </a:pPr>
            <a:r>
              <a:rPr lang="en-GB" sz="2000" dirty="0" smtClean="0"/>
              <a:t>Communities</a:t>
            </a:r>
          </a:p>
          <a:p>
            <a:pPr marL="800100" lvl="1" indent="-342900">
              <a:buFont typeface="Arial" panose="020B0604020202020204" pitchFamily="34" charset="0"/>
              <a:buChar char="•"/>
            </a:pPr>
            <a:r>
              <a:rPr lang="en-GB" sz="2000" dirty="0" smtClean="0"/>
              <a:t>Tags</a:t>
            </a:r>
          </a:p>
          <a:p>
            <a:pPr marL="800100" lvl="1" indent="-342900">
              <a:buFont typeface="Arial" panose="020B0604020202020204" pitchFamily="34" charset="0"/>
              <a:buChar char="•"/>
            </a:pPr>
            <a:r>
              <a:rPr lang="en-GB" sz="2000" dirty="0" smtClean="0"/>
              <a:t>Creator</a:t>
            </a:r>
          </a:p>
          <a:p>
            <a:pPr marL="800100" lvl="1" indent="-342900">
              <a:buFont typeface="Arial" panose="020B0604020202020204" pitchFamily="34" charset="0"/>
              <a:buChar char="•"/>
            </a:pPr>
            <a:r>
              <a:rPr lang="en-GB" sz="2000" dirty="0" smtClean="0"/>
              <a:t>Discipline</a:t>
            </a:r>
          </a:p>
          <a:p>
            <a:pPr marL="800100" lvl="1" indent="-342900">
              <a:buFont typeface="Arial" panose="020B0604020202020204" pitchFamily="34" charset="0"/>
              <a:buChar char="•"/>
            </a:pPr>
            <a:r>
              <a:rPr lang="en-GB" sz="2000" dirty="0" smtClean="0"/>
              <a:t>Publisher etc.</a:t>
            </a:r>
          </a:p>
        </p:txBody>
      </p:sp>
      <p:cxnSp>
        <p:nvCxnSpPr>
          <p:cNvPr id="30" name="Gerade Verbindung mit Pfeil 9"/>
          <p:cNvCxnSpPr/>
          <p:nvPr/>
        </p:nvCxnSpPr>
        <p:spPr>
          <a:xfrm>
            <a:off x="2514600" y="3618021"/>
            <a:ext cx="1121296" cy="650857"/>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Connettore 1 10"/>
          <p:cNvCxnSpPr/>
          <p:nvPr/>
        </p:nvCxnSpPr>
        <p:spPr>
          <a:xfrm>
            <a:off x="2514600" y="2681395"/>
            <a:ext cx="0" cy="1892826"/>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Connettore 1 10"/>
          <p:cNvCxnSpPr/>
          <p:nvPr/>
        </p:nvCxnSpPr>
        <p:spPr>
          <a:xfrm flipH="1">
            <a:off x="3646748" y="3429744"/>
            <a:ext cx="10852" cy="2923519"/>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itel 5"/>
          <p:cNvSpPr>
            <a:spLocks noGrp="1"/>
          </p:cNvSpPr>
          <p:nvPr>
            <p:ph type="title"/>
          </p:nvPr>
        </p:nvSpPr>
        <p:spPr>
          <a:xfrm>
            <a:off x="1295400" y="-30162"/>
            <a:ext cx="7863136" cy="868362"/>
          </a:xfrm>
        </p:spPr>
        <p:txBody>
          <a:bodyPr>
            <a:noAutofit/>
          </a:bodyPr>
          <a:lstStyle/>
          <a:p>
            <a:r>
              <a:rPr lang="de-DE" sz="3600" b="0" dirty="0" smtClean="0">
                <a:latin typeface="+mj-lt"/>
              </a:rPr>
              <a:t>B2FIND Discovery Portal - </a:t>
            </a:r>
            <a:r>
              <a:rPr lang="de-DE" sz="3600" b="0" dirty="0" err="1" smtClean="0">
                <a:latin typeface="+mj-lt"/>
              </a:rPr>
              <a:t>Faceted</a:t>
            </a:r>
            <a:r>
              <a:rPr lang="de-DE" sz="3600" b="0" dirty="0" smtClean="0">
                <a:latin typeface="+mj-lt"/>
              </a:rPr>
              <a:t> Search</a:t>
            </a:r>
            <a:endParaRPr lang="de-DE" sz="3600" b="0" dirty="0">
              <a:latin typeface="+mj-lt"/>
            </a:endParaRPr>
          </a:p>
        </p:txBody>
      </p:sp>
      <p:cxnSp>
        <p:nvCxnSpPr>
          <p:cNvPr id="12" name="Gerade Verbindung mit Pfeil 11"/>
          <p:cNvCxnSpPr/>
          <p:nvPr/>
        </p:nvCxnSpPr>
        <p:spPr>
          <a:xfrm flipV="1">
            <a:off x="1619672" y="963132"/>
            <a:ext cx="3774044" cy="665668"/>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Gerade Verbindung mit Pfeil 12"/>
          <p:cNvCxnSpPr/>
          <p:nvPr/>
        </p:nvCxnSpPr>
        <p:spPr>
          <a:xfrm flipV="1">
            <a:off x="1871700" y="1340768"/>
            <a:ext cx="2412268" cy="576064"/>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Gerade Verbindung mit Pfeil 13"/>
          <p:cNvCxnSpPr/>
          <p:nvPr/>
        </p:nvCxnSpPr>
        <p:spPr>
          <a:xfrm>
            <a:off x="2627784" y="2219730"/>
            <a:ext cx="1224136" cy="237162"/>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Pfeil nach oben 16"/>
          <p:cNvSpPr/>
          <p:nvPr/>
        </p:nvSpPr>
        <p:spPr>
          <a:xfrm rot="-2040000">
            <a:off x="5367935" y="3774757"/>
            <a:ext cx="328947" cy="437902"/>
          </a:xfrm>
          <a:prstGeom prst="upArrow">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feld 17"/>
          <p:cNvSpPr txBox="1"/>
          <p:nvPr/>
        </p:nvSpPr>
        <p:spPr>
          <a:xfrm>
            <a:off x="107504" y="4617184"/>
            <a:ext cx="3528392" cy="2246769"/>
          </a:xfrm>
          <a:prstGeom prst="rect">
            <a:avLst/>
          </a:prstGeom>
          <a:noFill/>
        </p:spPr>
        <p:txBody>
          <a:bodyPr wrap="square" rtlCol="0">
            <a:spAutoFit/>
          </a:bodyPr>
          <a:lstStyle/>
          <a:p>
            <a:r>
              <a:rPr lang="en-GB" sz="2000" dirty="0" smtClean="0"/>
              <a:t>Dataset view provides  </a:t>
            </a:r>
          </a:p>
          <a:p>
            <a:r>
              <a:rPr lang="en-GB" sz="2000" dirty="0" smtClean="0"/>
              <a:t>display of metadata</a:t>
            </a:r>
          </a:p>
          <a:p>
            <a:pPr marL="342900" indent="-342900">
              <a:buFont typeface="Arial" panose="020B0604020202020204" pitchFamily="34" charset="0"/>
              <a:buChar char="•"/>
            </a:pPr>
            <a:r>
              <a:rPr lang="en-GB" sz="2000" dirty="0"/>
              <a:t>Spatial extent</a:t>
            </a:r>
          </a:p>
          <a:p>
            <a:pPr marL="342900" indent="-342900">
              <a:buFont typeface="Arial" panose="020B0604020202020204" pitchFamily="34" charset="0"/>
              <a:buChar char="•"/>
            </a:pPr>
            <a:r>
              <a:rPr lang="en-GB" sz="2000" dirty="0"/>
              <a:t>Title and </a:t>
            </a:r>
            <a:r>
              <a:rPr lang="en-GB" sz="2000" dirty="0" smtClean="0"/>
              <a:t>abstract</a:t>
            </a:r>
          </a:p>
          <a:p>
            <a:pPr marL="342900" indent="-342900">
              <a:buFont typeface="Arial" panose="020B0604020202020204" pitchFamily="34" charset="0"/>
              <a:buChar char="•"/>
            </a:pPr>
            <a:r>
              <a:rPr lang="en-GB" sz="2000" dirty="0" smtClean="0"/>
              <a:t>Selected tags</a:t>
            </a:r>
          </a:p>
          <a:p>
            <a:pPr marL="342900" indent="-342900">
              <a:buFont typeface="Arial" panose="020B0604020202020204" pitchFamily="34" charset="0"/>
              <a:buChar char="•"/>
            </a:pPr>
            <a:r>
              <a:rPr lang="en-GB" sz="2000" dirty="0" smtClean="0"/>
              <a:t>Table of field-value pairs</a:t>
            </a:r>
          </a:p>
          <a:p>
            <a:pPr marL="342900" indent="-342900">
              <a:buFont typeface="Arial" panose="020B0604020202020204" pitchFamily="34" charset="0"/>
              <a:buChar char="•"/>
            </a:pPr>
            <a:r>
              <a:rPr lang="en-GB" sz="2000" dirty="0" smtClean="0"/>
              <a:t>Links to data resources</a:t>
            </a:r>
          </a:p>
        </p:txBody>
      </p:sp>
      <p:cxnSp>
        <p:nvCxnSpPr>
          <p:cNvPr id="44" name="Gerade Verbindung mit Pfeil 43"/>
          <p:cNvCxnSpPr/>
          <p:nvPr/>
        </p:nvCxnSpPr>
        <p:spPr>
          <a:xfrm>
            <a:off x="2411760" y="2490711"/>
            <a:ext cx="1440160" cy="614253"/>
          </a:xfrm>
          <a:prstGeom prst="straightConnector1">
            <a:avLst/>
          </a:prstGeom>
          <a:ln w="190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2074" name="Gerade Verbindung 2073"/>
          <p:cNvCxnSpPr/>
          <p:nvPr/>
        </p:nvCxnSpPr>
        <p:spPr>
          <a:xfrm>
            <a:off x="4724400" y="3824227"/>
            <a:ext cx="0" cy="2119373"/>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24"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628" y="1515398"/>
            <a:ext cx="5720966" cy="47525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0" name="Gerade Verbindung mit Pfeil 19"/>
          <p:cNvCxnSpPr/>
          <p:nvPr/>
        </p:nvCxnSpPr>
        <p:spPr>
          <a:xfrm flipV="1">
            <a:off x="2987824" y="4800600"/>
            <a:ext cx="1671806" cy="1467325"/>
          </a:xfrm>
          <a:prstGeom prst="straightConnector1">
            <a:avLst/>
          </a:prstGeom>
          <a:ln w="19050">
            <a:solidFill>
              <a:srgbClr val="25408F"/>
            </a:solidFill>
            <a:tailEnd type="arrow"/>
          </a:ln>
        </p:spPr>
        <p:style>
          <a:lnRef idx="1">
            <a:schemeClr val="accent1"/>
          </a:lnRef>
          <a:fillRef idx="0">
            <a:schemeClr val="accent1"/>
          </a:fillRef>
          <a:effectRef idx="0">
            <a:schemeClr val="accent1"/>
          </a:effectRef>
          <a:fontRef idx="minor">
            <a:schemeClr val="tx1"/>
          </a:fontRef>
        </p:style>
      </p:cxnSp>
      <p:cxnSp>
        <p:nvCxnSpPr>
          <p:cNvPr id="22" name="Gerade Verbindung mit Pfeil 21"/>
          <p:cNvCxnSpPr/>
          <p:nvPr/>
        </p:nvCxnSpPr>
        <p:spPr>
          <a:xfrm flipV="1">
            <a:off x="2133600" y="3104964"/>
            <a:ext cx="1886317" cy="2381436"/>
          </a:xfrm>
          <a:prstGeom prst="straightConnector1">
            <a:avLst/>
          </a:prstGeom>
          <a:ln w="19050">
            <a:solidFill>
              <a:srgbClr val="25408F"/>
            </a:solidFill>
            <a:tailEnd type="arrow"/>
          </a:ln>
        </p:spPr>
        <p:style>
          <a:lnRef idx="1">
            <a:schemeClr val="accent1"/>
          </a:lnRef>
          <a:fillRef idx="0">
            <a:schemeClr val="accent1"/>
          </a:fillRef>
          <a:effectRef idx="0">
            <a:schemeClr val="accent1"/>
          </a:effectRef>
          <a:fontRef idx="minor">
            <a:schemeClr val="tx1"/>
          </a:fontRef>
        </p:style>
      </p:cxnSp>
      <p:cxnSp>
        <p:nvCxnSpPr>
          <p:cNvPr id="23" name="Gerade Verbindung mit Pfeil 22"/>
          <p:cNvCxnSpPr/>
          <p:nvPr/>
        </p:nvCxnSpPr>
        <p:spPr>
          <a:xfrm flipV="1">
            <a:off x="2987824" y="4149081"/>
            <a:ext cx="3816424" cy="2480319"/>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1" name="Gerade Verbindung mit Pfeil 20"/>
          <p:cNvCxnSpPr/>
          <p:nvPr/>
        </p:nvCxnSpPr>
        <p:spPr>
          <a:xfrm flipV="1">
            <a:off x="2987824" y="5301209"/>
            <a:ext cx="3816424" cy="1328191"/>
          </a:xfrm>
          <a:prstGeom prst="straightConnector1">
            <a:avLst/>
          </a:prstGeom>
          <a:ln w="1905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52" name="Gerade Verbindung mit Pfeil 51"/>
          <p:cNvCxnSpPr/>
          <p:nvPr/>
        </p:nvCxnSpPr>
        <p:spPr>
          <a:xfrm flipV="1">
            <a:off x="2286000" y="2895602"/>
            <a:ext cx="2502024" cy="2743198"/>
          </a:xfrm>
          <a:prstGeom prst="straightConnector1">
            <a:avLst/>
          </a:prstGeom>
          <a:ln w="19050">
            <a:solidFill>
              <a:srgbClr val="25408F"/>
            </a:solidFill>
            <a:tailEnd type="arrow"/>
          </a:ln>
        </p:spPr>
        <p:style>
          <a:lnRef idx="1">
            <a:schemeClr val="accent1"/>
          </a:lnRef>
          <a:fillRef idx="0">
            <a:schemeClr val="accent1"/>
          </a:fillRef>
          <a:effectRef idx="0">
            <a:schemeClr val="accent1"/>
          </a:effectRef>
          <a:fontRef idx="minor">
            <a:schemeClr val="tx1"/>
          </a:fontRef>
        </p:style>
      </p:cxnSp>
      <p:cxnSp>
        <p:nvCxnSpPr>
          <p:cNvPr id="66" name="Gerade Verbindung mit Pfeil 65"/>
          <p:cNvCxnSpPr/>
          <p:nvPr/>
        </p:nvCxnSpPr>
        <p:spPr>
          <a:xfrm flipV="1">
            <a:off x="2133600" y="3352800"/>
            <a:ext cx="2654424" cy="2667000"/>
          </a:xfrm>
          <a:prstGeom prst="straightConnector1">
            <a:avLst/>
          </a:prstGeom>
          <a:ln w="19050">
            <a:solidFill>
              <a:srgbClr val="25408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731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44"/>
                                        </p:tgtEl>
                                      </p:cBhvr>
                                    </p:animEffect>
                                    <p:set>
                                      <p:cBhvr>
                                        <p:cTn id="16" dur="1" fill="hold">
                                          <p:stCondLst>
                                            <p:cond delay="499"/>
                                          </p:stCondLst>
                                        </p:cTn>
                                        <p:tgtEl>
                                          <p:spTgt spid="4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1"/>
                                        </p:tgtEl>
                                      </p:cBhvr>
                                    </p:animEffect>
                                    <p:set>
                                      <p:cBhvr>
                                        <p:cTn id="22" dur="1" fill="hold">
                                          <p:stCondLst>
                                            <p:cond delay="499"/>
                                          </p:stCondLst>
                                        </p:cTn>
                                        <p:tgtEl>
                                          <p:spTgt spid="31"/>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5"/>
                                        </p:tgtEl>
                                      </p:cBhvr>
                                    </p:animEffect>
                                    <p:set>
                                      <p:cBhvr>
                                        <p:cTn id="25" dur="1" fill="hold">
                                          <p:stCondLst>
                                            <p:cond delay="499"/>
                                          </p:stCondLst>
                                        </p:cTn>
                                        <p:tgtEl>
                                          <p:spTgt spid="45"/>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0"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500"/>
                                        <p:tgtEl>
                                          <p:spTgt spid="22"/>
                                        </p:tgtEl>
                                      </p:cBhvr>
                                    </p:animEffect>
                                  </p:childTnLst>
                                </p:cTn>
                              </p:par>
                              <p:par>
                                <p:cTn id="38" presetID="1" presetClass="entr" presetSubtype="0" fill="hold"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21"/>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5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2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1375048" y="304800"/>
            <a:ext cx="3044552" cy="533400"/>
          </a:xfrm>
        </p:spPr>
        <p:txBody>
          <a:bodyPr>
            <a:noAutofit/>
          </a:bodyPr>
          <a:lstStyle/>
          <a:p>
            <a:pPr algn="l"/>
            <a:r>
              <a:rPr lang="en-GB" sz="3600" b="0" dirty="0" smtClean="0">
                <a:latin typeface="+mj-lt"/>
              </a:rPr>
              <a:t>Data Access</a:t>
            </a:r>
            <a:endParaRPr lang="en-GB" sz="3600" b="0" dirty="0">
              <a:latin typeface="+mj-lt"/>
            </a:endParaRPr>
          </a:p>
        </p:txBody>
      </p:sp>
      <p:sp>
        <p:nvSpPr>
          <p:cNvPr id="4" name="Datumsplatzhalter 3"/>
          <p:cNvSpPr>
            <a:spLocks noGrp="1"/>
          </p:cNvSpPr>
          <p:nvPr>
            <p:ph type="dt" sz="half" idx="4294967295"/>
          </p:nvPr>
        </p:nvSpPr>
        <p:spPr>
          <a:xfrm>
            <a:off x="457200" y="6096000"/>
            <a:ext cx="2133600" cy="365125"/>
          </a:xfrm>
          <a:prstGeom prst="rect">
            <a:avLst/>
          </a:prstGeom>
        </p:spPr>
        <p:txBody>
          <a:bodyPr/>
          <a:lstStyle/>
          <a:p>
            <a:pPr>
              <a:defRPr/>
            </a:pPr>
            <a:fld id="{E6E2E240-2DC6-4DD3-8A3E-E61AD73DF237}" type="datetime1">
              <a:rPr lang="de-DE" smtClean="0"/>
              <a:pPr>
                <a:defRPr/>
              </a:pPr>
              <a:t>12.02.2016</a:t>
            </a:fld>
            <a:endParaRPr lang="de-D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52736"/>
            <a:ext cx="5334000" cy="5657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0288" y="188640"/>
            <a:ext cx="3380042" cy="4368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10" name="Gerade Verbindung mit Pfeil 9"/>
          <p:cNvCxnSpPr>
            <a:endCxn id="1028" idx="1"/>
          </p:cNvCxnSpPr>
          <p:nvPr/>
        </p:nvCxnSpPr>
        <p:spPr>
          <a:xfrm flipV="1">
            <a:off x="4416152" y="2372890"/>
            <a:ext cx="1224136" cy="206422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Gerade Verbindung mit Pfeil 14"/>
          <p:cNvCxnSpPr/>
          <p:nvPr/>
        </p:nvCxnSpPr>
        <p:spPr>
          <a:xfrm flipV="1">
            <a:off x="5028220" y="4725144"/>
            <a:ext cx="612068" cy="144016"/>
          </a:xfrm>
          <a:prstGeom prst="straightConnector1">
            <a:avLst/>
          </a:prstGeom>
          <a:ln w="38100">
            <a:solidFill>
              <a:schemeClr val="accent2">
                <a:lumMod val="7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2" name="Segnaposto contenuto 2"/>
          <p:cNvSpPr txBox="1">
            <a:spLocks/>
          </p:cNvSpPr>
          <p:nvPr/>
        </p:nvSpPr>
        <p:spPr bwMode="auto">
          <a:xfrm>
            <a:off x="3797459" y="401637"/>
            <a:ext cx="1818481" cy="436563"/>
          </a:xfrm>
          <a:prstGeom prst="rect">
            <a:avLst/>
          </a:prstGeom>
          <a:solidFill>
            <a:schemeClr val="tx2">
              <a:lumMod val="60000"/>
              <a:lumOff val="40000"/>
            </a:schemeClr>
          </a:solidFill>
          <a:ln w="9525">
            <a:noFill/>
            <a:miter lim="800000"/>
            <a:headEnd/>
            <a:tailEnd/>
          </a:ln>
        </p:spPr>
        <p:txBody>
          <a:bodyPr>
            <a:normAutofit fontScale="40000" lnSpcReduction="20000"/>
          </a:bodyPr>
          <a:lstStyle/>
          <a:p>
            <a:pPr marL="342900" indent="-342900" eaLnBrk="0" hangingPunct="0">
              <a:spcBef>
                <a:spcPct val="20000"/>
              </a:spcBef>
              <a:defRPr/>
            </a:pPr>
            <a:r>
              <a:rPr lang="en-US" sz="2800" b="1" dirty="0">
                <a:latin typeface="Arial" pitchFamily="34" charset="0"/>
                <a:ea typeface="+mn-ea"/>
                <a:cs typeface="Arial" pitchFamily="34" charset="0"/>
              </a:rPr>
              <a:t>Resolved link to </a:t>
            </a:r>
            <a:endParaRPr lang="en-US" sz="2800" b="1" dirty="0" smtClean="0">
              <a:latin typeface="Arial" pitchFamily="34" charset="0"/>
              <a:ea typeface="+mn-ea"/>
              <a:cs typeface="Arial" pitchFamily="34" charset="0"/>
            </a:endParaRPr>
          </a:p>
          <a:p>
            <a:pPr marL="342900" indent="-342900" eaLnBrk="0" hangingPunct="0">
              <a:spcBef>
                <a:spcPct val="20000"/>
              </a:spcBef>
              <a:defRPr/>
            </a:pPr>
            <a:r>
              <a:rPr lang="en-US" sz="2800" b="1" dirty="0" smtClean="0">
                <a:latin typeface="Arial" pitchFamily="34" charset="0"/>
                <a:ea typeface="+mn-ea"/>
                <a:cs typeface="Arial" pitchFamily="34" charset="0"/>
              </a:rPr>
              <a:t>data </a:t>
            </a:r>
            <a:r>
              <a:rPr lang="en-US" sz="2800" b="1" dirty="0">
                <a:latin typeface="Arial" pitchFamily="34" charset="0"/>
                <a:ea typeface="+mn-ea"/>
                <a:cs typeface="Arial" pitchFamily="34" charset="0"/>
              </a:rPr>
              <a:t>object</a:t>
            </a:r>
            <a:endParaRPr lang="en-GB" sz="2800" b="1" dirty="0">
              <a:latin typeface="Arial" pitchFamily="34" charset="0"/>
              <a:ea typeface="+mn-ea"/>
              <a:cs typeface="Arial" pitchFamily="34" charset="0"/>
            </a:endParaRPr>
          </a:p>
        </p:txBody>
      </p:sp>
      <p:cxnSp>
        <p:nvCxnSpPr>
          <p:cNvPr id="16" name="Gerade Verbindung mit Pfeil 15"/>
          <p:cNvCxnSpPr/>
          <p:nvPr/>
        </p:nvCxnSpPr>
        <p:spPr>
          <a:xfrm flipV="1">
            <a:off x="4651648" y="4869160"/>
            <a:ext cx="453752" cy="720083"/>
          </a:xfrm>
          <a:prstGeom prst="straightConnector1">
            <a:avLst/>
          </a:prstGeom>
          <a:ln w="38100">
            <a:solidFill>
              <a:schemeClr val="accent3">
                <a:lumMod val="50000"/>
              </a:schemeClr>
            </a:solidFill>
            <a:prstDash val="solid"/>
            <a:tailEnd type="arrow"/>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40652" y="4293096"/>
            <a:ext cx="3456722" cy="231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Segnaposto contenuto 2"/>
          <p:cNvSpPr txBox="1">
            <a:spLocks/>
          </p:cNvSpPr>
          <p:nvPr/>
        </p:nvSpPr>
        <p:spPr bwMode="auto">
          <a:xfrm>
            <a:off x="6477000" y="4343400"/>
            <a:ext cx="2467130" cy="474000"/>
          </a:xfrm>
          <a:prstGeom prst="rect">
            <a:avLst/>
          </a:prstGeom>
          <a:solidFill>
            <a:srgbClr val="FF0000"/>
          </a:solidFill>
          <a:ln w="9525">
            <a:noFill/>
            <a:miter lim="800000"/>
            <a:headEnd/>
            <a:tailEnd/>
          </a:ln>
        </p:spPr>
        <p:txBody>
          <a:bodyPr>
            <a:noAutofit/>
          </a:bodyPr>
          <a:lstStyle/>
          <a:p>
            <a:pPr marL="342900" indent="-342900" eaLnBrk="0" hangingPunct="0">
              <a:spcBef>
                <a:spcPct val="20000"/>
              </a:spcBef>
              <a:defRPr/>
            </a:pPr>
            <a:r>
              <a:rPr lang="en-US" sz="1100" b="1" dirty="0" smtClean="0">
                <a:latin typeface="Arial" pitchFamily="34" charset="0"/>
                <a:ea typeface="+mn-ea"/>
                <a:cs typeface="Arial" pitchFamily="34" charset="0"/>
              </a:rPr>
              <a:t>Link to (another landing page of)</a:t>
            </a:r>
          </a:p>
          <a:p>
            <a:pPr marL="342900" indent="-342900" eaLnBrk="0" hangingPunct="0">
              <a:spcBef>
                <a:spcPct val="20000"/>
              </a:spcBef>
              <a:defRPr/>
            </a:pPr>
            <a:r>
              <a:rPr lang="en-US" sz="1100" b="1" dirty="0" smtClean="0">
                <a:latin typeface="Arial" pitchFamily="34" charset="0"/>
                <a:ea typeface="+mn-ea"/>
                <a:cs typeface="Arial" pitchFamily="34" charset="0"/>
              </a:rPr>
              <a:t> the data object</a:t>
            </a:r>
            <a:endParaRPr lang="en-GB" sz="1100" b="1" dirty="0">
              <a:latin typeface="Arial" pitchFamily="34" charset="0"/>
              <a:ea typeface="+mn-ea"/>
              <a:cs typeface="Arial" pitchFamily="34" charset="0"/>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392" y="194495"/>
            <a:ext cx="5240418" cy="4674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Segnaposto contenuto 2"/>
          <p:cNvSpPr txBox="1">
            <a:spLocks/>
          </p:cNvSpPr>
          <p:nvPr/>
        </p:nvSpPr>
        <p:spPr bwMode="auto">
          <a:xfrm>
            <a:off x="6858000" y="620302"/>
            <a:ext cx="2086131" cy="432434"/>
          </a:xfrm>
          <a:prstGeom prst="rect">
            <a:avLst/>
          </a:prstGeom>
          <a:solidFill>
            <a:schemeClr val="accent3">
              <a:lumMod val="75000"/>
            </a:schemeClr>
          </a:solidFill>
          <a:ln w="9525">
            <a:noFill/>
            <a:miter lim="800000"/>
            <a:headEnd/>
            <a:tailEnd/>
          </a:ln>
        </p:spPr>
        <p:txBody>
          <a:bodyPr>
            <a:noAutofit/>
          </a:bodyPr>
          <a:lstStyle/>
          <a:p>
            <a:pPr marL="342900" indent="-342900" eaLnBrk="0" hangingPunct="0">
              <a:spcBef>
                <a:spcPct val="20000"/>
              </a:spcBef>
              <a:defRPr/>
            </a:pPr>
            <a:r>
              <a:rPr lang="en-US" sz="1100" b="1" dirty="0">
                <a:latin typeface="Arial" pitchFamily="34" charset="0"/>
                <a:cs typeface="Arial" pitchFamily="34" charset="0"/>
              </a:rPr>
              <a:t>V</a:t>
            </a:r>
            <a:r>
              <a:rPr lang="en-US" sz="1100" b="1" dirty="0" smtClean="0">
                <a:latin typeface="Arial" pitchFamily="34" charset="0"/>
                <a:cs typeface="Arial" pitchFamily="34" charset="0"/>
              </a:rPr>
              <a:t>iew of originally</a:t>
            </a:r>
          </a:p>
          <a:p>
            <a:pPr marL="342900" indent="-342900" eaLnBrk="0" hangingPunct="0">
              <a:spcBef>
                <a:spcPct val="20000"/>
              </a:spcBef>
              <a:defRPr/>
            </a:pPr>
            <a:r>
              <a:rPr lang="en-US" sz="1100" b="1" dirty="0" smtClean="0">
                <a:latin typeface="Arial" pitchFamily="34" charset="0"/>
                <a:cs typeface="Arial" pitchFamily="34" charset="0"/>
              </a:rPr>
              <a:t>harvested metadata  record</a:t>
            </a:r>
            <a:endParaRPr lang="en-GB" sz="1100" b="1" dirty="0">
              <a:latin typeface="Arial" pitchFamily="34" charset="0"/>
              <a:cs typeface="Arial" pitchFamily="34" charset="0"/>
            </a:endParaRPr>
          </a:p>
        </p:txBody>
      </p:sp>
    </p:spTree>
    <p:extLst>
      <p:ext uri="{BB962C8B-B14F-4D97-AF65-F5344CB8AC3E}">
        <p14:creationId xmlns:p14="http://schemas.microsoft.com/office/powerpoint/2010/main" val="2215313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029"/>
                                        </p:tgtEl>
                                        <p:attrNameLst>
                                          <p:attrName>style.visibility</p:attrName>
                                        </p:attrNameLst>
                                      </p:cBhvr>
                                      <p:to>
                                        <p:strVal val="visible"/>
                                      </p:to>
                                    </p:set>
                                    <p:anim calcmode="lin" valueType="num">
                                      <p:cBhvr additive="base">
                                        <p:cTn id="25" dur="500" fill="hold"/>
                                        <p:tgtEl>
                                          <p:spTgt spid="1029"/>
                                        </p:tgtEl>
                                        <p:attrNameLst>
                                          <p:attrName>ppt_x</p:attrName>
                                        </p:attrNameLst>
                                      </p:cBhvr>
                                      <p:tavLst>
                                        <p:tav tm="0">
                                          <p:val>
                                            <p:strVal val="#ppt_x"/>
                                          </p:val>
                                        </p:tav>
                                        <p:tav tm="100000">
                                          <p:val>
                                            <p:strVal val="#ppt_x"/>
                                          </p:val>
                                        </p:tav>
                                      </p:tavLst>
                                    </p:anim>
                                    <p:anim calcmode="lin" valueType="num">
                                      <p:cBhvr additive="base">
                                        <p:cTn id="26" dur="500" fill="hold"/>
                                        <p:tgtEl>
                                          <p:spTgt spid="1029"/>
                                        </p:tgtEl>
                                        <p:attrNameLst>
                                          <p:attrName>ppt_y</p:attrName>
                                        </p:attrNameLst>
                                      </p:cBhvr>
                                      <p:tavLst>
                                        <p:tav tm="0">
                                          <p:val>
                                            <p:strVal val="1+#ppt_h/2"/>
                                          </p:val>
                                        </p:tav>
                                        <p:tav tm="100000">
                                          <p:val>
                                            <p:strVal val="#ppt_y"/>
                                          </p:val>
                                        </p:tav>
                                      </p:tavLst>
                                    </p:anim>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026"/>
                                        </p:tgtEl>
                                        <p:attrNameLst>
                                          <p:attrName>style.visibility</p:attrName>
                                        </p:attrNameLst>
                                      </p:cBhvr>
                                      <p:to>
                                        <p:strVal val="visible"/>
                                      </p:to>
                                    </p:set>
                                    <p:anim calcmode="lin" valueType="num">
                                      <p:cBhvr additive="base">
                                        <p:cTn id="37" dur="500" fill="hold"/>
                                        <p:tgtEl>
                                          <p:spTgt spid="1026"/>
                                        </p:tgtEl>
                                        <p:attrNameLst>
                                          <p:attrName>ppt_x</p:attrName>
                                        </p:attrNameLst>
                                      </p:cBhvr>
                                      <p:tavLst>
                                        <p:tav tm="0">
                                          <p:val>
                                            <p:strVal val="#ppt_x"/>
                                          </p:val>
                                        </p:tav>
                                        <p:tav tm="100000">
                                          <p:val>
                                            <p:strVal val="#ppt_x"/>
                                          </p:val>
                                        </p:tav>
                                      </p:tavLst>
                                    </p:anim>
                                    <p:anim calcmode="lin" valueType="num">
                                      <p:cBhvr additive="base">
                                        <p:cTn id="38" dur="500" fill="hold"/>
                                        <p:tgtEl>
                                          <p:spTgt spid="1026"/>
                                        </p:tgtEl>
                                        <p:attrNameLst>
                                          <p:attrName>ppt_y</p:attrName>
                                        </p:attrNameLst>
                                      </p:cBhvr>
                                      <p:tavLst>
                                        <p:tav tm="0">
                                          <p:val>
                                            <p:strVal val="1+#ppt_h/2"/>
                                          </p:val>
                                        </p:tav>
                                        <p:tav tm="100000">
                                          <p:val>
                                            <p:strVal val="#ppt_y"/>
                                          </p:val>
                                        </p:tav>
                                      </p:tavLst>
                                    </p:anim>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p:cNvSpPr>
            <a:spLocks noGrp="1"/>
          </p:cNvSpPr>
          <p:nvPr>
            <p:ph type="title"/>
          </p:nvPr>
        </p:nvSpPr>
        <p:spPr>
          <a:xfrm>
            <a:off x="457200" y="630238"/>
            <a:ext cx="8229600" cy="893762"/>
          </a:xfrm>
        </p:spPr>
        <p:txBody>
          <a:bodyPr/>
          <a:lstStyle/>
          <a:p>
            <a:pPr eaLnBrk="1" hangingPunct="1"/>
            <a:r>
              <a:rPr lang="en-US" altLang="it-IT" b="0" dirty="0" smtClean="0">
                <a:ea typeface="ＭＳ Ｐゴシック" pitchFamily="34" charset="-128"/>
                <a:cs typeface="Arial" charset="0"/>
              </a:rPr>
              <a:t>What is B2FIND?</a:t>
            </a:r>
            <a:endParaRPr altLang="it-IT" b="0" dirty="0" smtClean="0">
              <a:ea typeface="ＭＳ Ｐゴシック" pitchFamily="34" charset="-128"/>
              <a:cs typeface="Arial" charset="0"/>
            </a:endParaRPr>
          </a:p>
        </p:txBody>
      </p:sp>
      <p:sp>
        <p:nvSpPr>
          <p:cNvPr id="3" name="Segnaposto contenuto 2"/>
          <p:cNvSpPr>
            <a:spLocks noGrp="1"/>
          </p:cNvSpPr>
          <p:nvPr>
            <p:ph idx="1"/>
          </p:nvPr>
        </p:nvSpPr>
        <p:spPr>
          <a:xfrm>
            <a:off x="323850" y="1676400"/>
            <a:ext cx="4608513" cy="3870325"/>
          </a:xfrm>
          <a:solidFill>
            <a:schemeClr val="bg1"/>
          </a:solidFill>
        </p:spPr>
        <p:txBody>
          <a:bodyPr>
            <a:normAutofit fontScale="92500" lnSpcReduction="20000"/>
          </a:bodyPr>
          <a:lstStyle/>
          <a:p>
            <a:pPr>
              <a:buNone/>
              <a:defRPr/>
            </a:pPr>
            <a:r>
              <a:rPr lang="en-GB" dirty="0" smtClean="0">
                <a:ea typeface="+mn-ea"/>
              </a:rPr>
              <a:t>B2FIND</a:t>
            </a:r>
          </a:p>
          <a:p>
            <a:pPr>
              <a:buFont typeface="Arial" panose="020B0604020202020204" pitchFamily="34" charset="0"/>
              <a:buChar char="•"/>
              <a:defRPr/>
            </a:pPr>
            <a:r>
              <a:rPr lang="en-GB" dirty="0"/>
              <a:t>i</a:t>
            </a:r>
            <a:r>
              <a:rPr lang="en-GB" dirty="0" smtClean="0"/>
              <a:t>s </a:t>
            </a:r>
            <a:r>
              <a:rPr lang="en-GB" dirty="0" smtClean="0">
                <a:ea typeface="+mn-ea"/>
              </a:rPr>
              <a:t>the metadata and discovery service of EUDAT</a:t>
            </a:r>
          </a:p>
          <a:p>
            <a:pPr>
              <a:buFont typeface="Arial" panose="020B0604020202020204" pitchFamily="34" charset="0"/>
              <a:buChar char="•"/>
              <a:defRPr/>
            </a:pPr>
            <a:r>
              <a:rPr lang="en-GB" dirty="0" smtClean="0">
                <a:ea typeface="+mn-ea"/>
              </a:rPr>
              <a:t>is based on </a:t>
            </a:r>
            <a:r>
              <a:rPr lang="en-US" dirty="0" smtClean="0">
                <a:ea typeface="ＭＳ Ｐゴシック" pitchFamily="34" charset="-128"/>
              </a:rPr>
              <a:t>a </a:t>
            </a:r>
            <a:r>
              <a:rPr lang="en-US" dirty="0" smtClean="0"/>
              <a:t>comprehensive </a:t>
            </a:r>
            <a:r>
              <a:rPr lang="en-US" dirty="0"/>
              <a:t>joint </a:t>
            </a:r>
            <a:r>
              <a:rPr lang="en-US" altLang="it-IT" dirty="0" smtClean="0">
                <a:ea typeface="ＭＳ Ｐゴシック" pitchFamily="34" charset="-128"/>
              </a:rPr>
              <a:t>metadata </a:t>
            </a:r>
            <a:r>
              <a:rPr lang="en-US" altLang="it-IT" dirty="0">
                <a:ea typeface="ＭＳ Ｐゴシック" pitchFamily="34" charset="-128"/>
              </a:rPr>
              <a:t>catalogue of research data collections stored in EUDAT data </a:t>
            </a:r>
            <a:r>
              <a:rPr lang="en-US" altLang="it-IT" dirty="0" err="1">
                <a:ea typeface="ＭＳ Ｐゴシック" pitchFamily="34" charset="-128"/>
              </a:rPr>
              <a:t>centres</a:t>
            </a:r>
            <a:r>
              <a:rPr lang="en-US" altLang="it-IT" dirty="0">
                <a:ea typeface="ＭＳ Ｐゴシック" pitchFamily="34" charset="-128"/>
              </a:rPr>
              <a:t> and other </a:t>
            </a:r>
            <a:r>
              <a:rPr lang="en-US" altLang="it-IT" dirty="0" smtClean="0">
                <a:ea typeface="ＭＳ Ｐゴシック" pitchFamily="34" charset="-128"/>
              </a:rPr>
              <a:t>repositories</a:t>
            </a:r>
          </a:p>
          <a:p>
            <a:pPr>
              <a:buFont typeface="Arial" panose="020B0604020202020204" pitchFamily="34" charset="0"/>
              <a:buChar char="•"/>
              <a:defRPr/>
            </a:pPr>
            <a:r>
              <a:rPr lang="en-US" dirty="0"/>
              <a:t>provides a powerful and user-friendly discovery service on metadata covering a wide range of research </a:t>
            </a:r>
            <a:r>
              <a:rPr lang="en-US" dirty="0" smtClean="0"/>
              <a:t>communities</a:t>
            </a:r>
            <a:endParaRPr lang="en-GB" dirty="0"/>
          </a:p>
          <a:p>
            <a:pPr eaLnBrk="1" hangingPunct="1">
              <a:buFont typeface="Arial" pitchFamily="34" charset="0"/>
              <a:buNone/>
              <a:defRPr/>
            </a:pPr>
            <a:endParaRPr lang="en-GB" dirty="0">
              <a:ea typeface="+mn-ea"/>
            </a:endParaRPr>
          </a:p>
        </p:txBody>
      </p:sp>
      <p:pic>
        <p:nvPicPr>
          <p:cNvPr id="11268" name="Immagine 3" descr="pen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2725" y="2636838"/>
            <a:ext cx="3563938" cy="2371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ottotitolo 2"/>
          <p:cNvSpPr txBox="1">
            <a:spLocks/>
          </p:cNvSpPr>
          <p:nvPr/>
        </p:nvSpPr>
        <p:spPr>
          <a:xfrm>
            <a:off x="1447800" y="5715000"/>
            <a:ext cx="6400800" cy="533400"/>
          </a:xfrm>
          <a:prstGeom prst="rect">
            <a:avLst/>
          </a:prstGeom>
        </p:spPr>
        <p:txBody>
          <a:bodyPr/>
          <a:lstStyle>
            <a:lvl1pPr marL="342900" indent="-3429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3"/>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it-IT" altLang="en-US" i="1" dirty="0" smtClean="0">
                <a:ea typeface="ＭＳ Ｐゴシック" pitchFamily="34" charset="-128"/>
                <a:hlinkClick r:id="rId4"/>
              </a:rPr>
              <a:t>b2find.eudat.eu</a:t>
            </a:r>
            <a:endParaRPr lang="it-IT" altLang="en-US" i="1" dirty="0" smtClean="0">
              <a:ea typeface="ＭＳ Ｐゴシック" pitchFamily="34" charset="-128"/>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
        <p:nvSpPr>
          <p:cNvPr id="7" name="Rettangolo 6"/>
          <p:cNvSpPr/>
          <p:nvPr/>
        </p:nvSpPr>
        <p:spPr>
          <a:xfrm>
            <a:off x="5321300" y="1852612"/>
            <a:ext cx="3435350" cy="276225"/>
          </a:xfrm>
          <a:prstGeom prst="rect">
            <a:avLst/>
          </a:prstGeom>
        </p:spPr>
        <p:txBody>
          <a:bodyPr>
            <a:spAutoFit/>
          </a:bodyPr>
          <a:lstStyle/>
          <a:p>
            <a:pPr algn="r" fontAlgn="auto">
              <a:spcBef>
                <a:spcPts val="0"/>
              </a:spcBef>
              <a:spcAft>
                <a:spcPts val="0"/>
              </a:spcAft>
              <a:defRPr/>
            </a:pPr>
            <a:r>
              <a:rPr lang="en-US" sz="1200" b="1" dirty="0" smtClean="0">
                <a:solidFill>
                  <a:srgbClr val="1B216E"/>
                </a:solidFill>
                <a:latin typeface="Century Gothic" panose="020B0502020202020204" pitchFamily="34" charset="0"/>
                <a:ea typeface="+mn-ea"/>
                <a:cs typeface="+mn-cs"/>
              </a:rPr>
              <a:t>Find Research Data</a:t>
            </a:r>
            <a:endParaRPr lang="en-GB" sz="1200" b="1" dirty="0">
              <a:solidFill>
                <a:srgbClr val="1B216E"/>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156308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533400" y="76200"/>
            <a:ext cx="8229600" cy="838200"/>
          </a:xfrm>
        </p:spPr>
        <p:txBody>
          <a:bodyPr/>
          <a:lstStyle/>
          <a:p>
            <a:pPr>
              <a:defRPr/>
            </a:pPr>
            <a:r>
              <a:rPr dirty="0" smtClean="0">
                <a:ea typeface="ＭＳ Ｐゴシック" pitchFamily="34" charset="-128"/>
                <a:cs typeface="Arial" charset="0"/>
              </a:rPr>
              <a:t>Upcoming Improvements</a:t>
            </a:r>
          </a:p>
        </p:txBody>
      </p:sp>
      <p:sp>
        <p:nvSpPr>
          <p:cNvPr id="3" name="Segnaposto contenuto 2"/>
          <p:cNvSpPr>
            <a:spLocks noGrp="1"/>
          </p:cNvSpPr>
          <p:nvPr>
            <p:ph idx="1"/>
          </p:nvPr>
        </p:nvSpPr>
        <p:spPr>
          <a:xfrm>
            <a:off x="457200" y="914400"/>
            <a:ext cx="4495800" cy="4281488"/>
          </a:xfrm>
        </p:spPr>
        <p:txBody>
          <a:bodyPr>
            <a:noAutofit/>
          </a:bodyPr>
          <a:lstStyle/>
          <a:p>
            <a:pPr>
              <a:defRPr/>
            </a:pPr>
            <a:r>
              <a:rPr lang="en-US" sz="1800" dirty="0"/>
              <a:t>Address more communities and </a:t>
            </a:r>
            <a:r>
              <a:rPr lang="en-US" sz="1800" dirty="0" smtClean="0"/>
              <a:t>aggregators</a:t>
            </a:r>
          </a:p>
          <a:p>
            <a:pPr>
              <a:defRPr/>
            </a:pPr>
            <a:r>
              <a:rPr lang="en-US" sz="1800" dirty="0"/>
              <a:t>Improve functionality of portal</a:t>
            </a:r>
          </a:p>
          <a:p>
            <a:pPr lvl="1">
              <a:defRPr/>
            </a:pPr>
            <a:r>
              <a:rPr lang="en-US" sz="1800" dirty="0"/>
              <a:t>Include </a:t>
            </a:r>
            <a:r>
              <a:rPr lang="en-US" sz="1800" dirty="0" smtClean="0"/>
              <a:t>annotating </a:t>
            </a:r>
            <a:r>
              <a:rPr lang="en-US" sz="1800" dirty="0"/>
              <a:t>function</a:t>
            </a:r>
          </a:p>
          <a:p>
            <a:pPr lvl="1">
              <a:defRPr/>
            </a:pPr>
            <a:r>
              <a:rPr lang="en-US" sz="1800" dirty="0" smtClean="0"/>
              <a:t>Taxonomies</a:t>
            </a:r>
            <a:endParaRPr lang="en-US" sz="1800" dirty="0"/>
          </a:p>
          <a:p>
            <a:pPr>
              <a:defRPr/>
            </a:pPr>
            <a:r>
              <a:rPr lang="en-US" sz="1800" dirty="0" smtClean="0"/>
              <a:t>Customisation</a:t>
            </a:r>
          </a:p>
          <a:p>
            <a:pPr lvl="1">
              <a:defRPr/>
            </a:pPr>
            <a:r>
              <a:rPr lang="en-US" sz="1800" dirty="0"/>
              <a:t>T</a:t>
            </a:r>
            <a:r>
              <a:rPr lang="en-US" sz="1800" dirty="0" smtClean="0"/>
              <a:t>emplates and extendable facets for specific community needs</a:t>
            </a:r>
          </a:p>
          <a:p>
            <a:pPr lvl="1">
              <a:defRPr/>
            </a:pPr>
            <a:r>
              <a:rPr lang="en-US" sz="1800" dirty="0" smtClean="0"/>
              <a:t>Usage of vocabularies and ontologies</a:t>
            </a:r>
          </a:p>
          <a:p>
            <a:pPr lvl="1">
              <a:defRPr/>
            </a:pPr>
            <a:r>
              <a:rPr lang="en-GB" sz="1800" dirty="0" smtClean="0"/>
              <a:t>Individually </a:t>
            </a:r>
            <a:r>
              <a:rPr lang="en-GB" sz="1800" dirty="0"/>
              <a:t>adapted user </a:t>
            </a:r>
            <a:r>
              <a:rPr lang="en-GB" sz="1800" dirty="0" smtClean="0"/>
              <a:t>interfaces</a:t>
            </a:r>
            <a:endParaRPr lang="en-US" sz="1800" dirty="0" smtClean="0"/>
          </a:p>
          <a:p>
            <a:pPr>
              <a:defRPr/>
            </a:pPr>
            <a:r>
              <a:rPr lang="en-US" sz="1800" dirty="0" smtClean="0"/>
              <a:t>Improve Quality by</a:t>
            </a:r>
            <a:endParaRPr lang="en-US" sz="1800" dirty="0"/>
          </a:p>
          <a:p>
            <a:pPr lvl="1">
              <a:defRPr/>
            </a:pPr>
            <a:r>
              <a:rPr lang="en-US" sz="1800" dirty="0" smtClean="0"/>
              <a:t>enhancing mapping and validation</a:t>
            </a:r>
            <a:endParaRPr lang="en-US" sz="1800" dirty="0"/>
          </a:p>
          <a:p>
            <a:pPr lvl="1">
              <a:defRPr/>
            </a:pPr>
            <a:r>
              <a:rPr lang="en-US" sz="1800" dirty="0" smtClean="0"/>
              <a:t>Iterative exchange with and </a:t>
            </a:r>
            <a:r>
              <a:rPr lang="en-US" sz="1800" dirty="0"/>
              <a:t>f</a:t>
            </a:r>
            <a:r>
              <a:rPr lang="en-US" sz="1800" dirty="0" smtClean="0"/>
              <a:t>eedback from the communities</a:t>
            </a:r>
            <a:endParaRPr lang="en-GB" sz="1800" dirty="0"/>
          </a:p>
        </p:txBody>
      </p:sp>
      <p:pic>
        <p:nvPicPr>
          <p:cNvPr id="21510" name="Grafik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89140" y="2162175"/>
            <a:ext cx="1662113" cy="6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Grafik 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15890" y="3381852"/>
            <a:ext cx="12461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Grafik 10"/>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3240" y="4738688"/>
            <a:ext cx="1963738" cy="73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3" name="Grafik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269581"/>
            <a:ext cx="1298575"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Grafik 1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98640" y="2954338"/>
            <a:ext cx="20256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6" name="Picture 4" descr="CMRE-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66714" y="5257800"/>
            <a:ext cx="744538"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7" name="Picture 6" descr="logo ISTI"/>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6653" y="5734050"/>
            <a:ext cx="579437" cy="43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8" name="Grafik 8"/>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016115" y="3890963"/>
            <a:ext cx="166211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Immagine 15" descr="aginfra.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5215890" y="2090738"/>
            <a:ext cx="1125538"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Tree>
    <p:extLst>
      <p:ext uri="{BB962C8B-B14F-4D97-AF65-F5344CB8AC3E}">
        <p14:creationId xmlns:p14="http://schemas.microsoft.com/office/powerpoint/2010/main" val="21037480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9716" y="5445224"/>
            <a:ext cx="8856984" cy="1193304"/>
          </a:xfrm>
        </p:spPr>
        <p:txBody>
          <a:bodyPr/>
          <a:lstStyle/>
          <a:p>
            <a:pPr lvl="0" algn="ctr">
              <a:spcBef>
                <a:spcPct val="0"/>
              </a:spcBef>
              <a:defRPr/>
            </a:pPr>
            <a:r>
              <a:rPr lang="en-GB" sz="2000" dirty="0"/>
              <a:t>For more info: </a:t>
            </a:r>
            <a:r>
              <a:rPr lang="en-GB" sz="2000" dirty="0" smtClean="0">
                <a:hlinkClick r:id="rId3"/>
              </a:rPr>
              <a:t>http</a:t>
            </a:r>
            <a:r>
              <a:rPr lang="en-GB" sz="2000" dirty="0">
                <a:hlinkClick r:id="rId3"/>
              </a:rPr>
              <a:t>://</a:t>
            </a:r>
            <a:r>
              <a:rPr lang="en-GB" sz="2000" dirty="0" smtClean="0">
                <a:hlinkClick r:id="rId3"/>
              </a:rPr>
              <a:t>eudat.eu/services/b2find</a:t>
            </a:r>
            <a:r>
              <a:rPr lang="en-GB" sz="2000" dirty="0" smtClean="0"/>
              <a:t> </a:t>
            </a:r>
          </a:p>
          <a:p>
            <a:pPr lvl="0" algn="ctr">
              <a:spcBef>
                <a:spcPct val="0"/>
              </a:spcBef>
              <a:defRPr/>
            </a:pPr>
            <a:r>
              <a:rPr lang="it-IT" sz="2000" dirty="0" smtClean="0"/>
              <a:t>User </a:t>
            </a:r>
            <a:r>
              <a:rPr lang="it-IT" sz="2000" dirty="0"/>
              <a:t>documentation: </a:t>
            </a:r>
            <a:r>
              <a:rPr lang="it-IT" sz="2000" dirty="0">
                <a:hlinkClick r:id="rId4"/>
              </a:rPr>
              <a:t>https://</a:t>
            </a:r>
            <a:r>
              <a:rPr lang="it-IT" sz="2000" dirty="0" smtClean="0">
                <a:hlinkClick r:id="rId4"/>
              </a:rPr>
              <a:t>eudat.eu/services/userdoc/b2find-integration</a:t>
            </a:r>
            <a:r>
              <a:rPr lang="it-IT" sz="2000" dirty="0" smtClean="0"/>
              <a:t> </a:t>
            </a:r>
          </a:p>
          <a:p>
            <a:pPr lvl="0" algn="ctr">
              <a:spcBef>
                <a:spcPct val="0"/>
              </a:spcBef>
              <a:defRPr/>
            </a:pPr>
            <a:endParaRPr lang="en-GB" dirty="0"/>
          </a:p>
        </p:txBody>
      </p:sp>
      <p:sp>
        <p:nvSpPr>
          <p:cNvPr id="3" name="Title 2"/>
          <p:cNvSpPr>
            <a:spLocks noGrp="1"/>
          </p:cNvSpPr>
          <p:nvPr>
            <p:ph type="title"/>
          </p:nvPr>
        </p:nvSpPr>
        <p:spPr/>
        <p:txBody>
          <a:bodyPr/>
          <a:lstStyle/>
          <a:p>
            <a:r>
              <a:rPr lang="en-GB" dirty="0" smtClean="0"/>
              <a:t>Thank you </a:t>
            </a:r>
            <a:endParaRPr lang="en-GB" dirty="0"/>
          </a:p>
        </p:txBody>
      </p:sp>
      <p:pic>
        <p:nvPicPr>
          <p:cNvPr id="5" name="Immagine 3"/>
          <p:cNvPicPr>
            <a:picLocks noChangeAspect="1"/>
          </p:cNvPicPr>
          <p:nvPr/>
        </p:nvPicPr>
        <p:blipFill>
          <a:blip r:embed="rId5" cstate="print"/>
          <a:srcRect/>
          <a:stretch>
            <a:fillRect/>
          </a:stretch>
        </p:blipFill>
        <p:spPr bwMode="auto">
          <a:xfrm>
            <a:off x="4211960" y="1484685"/>
            <a:ext cx="4221680" cy="3816523"/>
          </a:xfrm>
          <a:prstGeom prst="rect">
            <a:avLst/>
          </a:prstGeom>
          <a:noFill/>
          <a:ln w="9525">
            <a:noFill/>
            <a:miter lim="800000"/>
            <a:headEnd/>
            <a:tailEnd/>
          </a:ln>
        </p:spPr>
      </p:pic>
      <p:sp>
        <p:nvSpPr>
          <p:cNvPr id="6" name="TextBox 5"/>
          <p:cNvSpPr txBox="1"/>
          <p:nvPr/>
        </p:nvSpPr>
        <p:spPr>
          <a:xfrm>
            <a:off x="467544" y="1484685"/>
            <a:ext cx="3744416" cy="523220"/>
          </a:xfrm>
          <a:prstGeom prst="rect">
            <a:avLst/>
          </a:prstGeom>
          <a:noFill/>
        </p:spPr>
        <p:txBody>
          <a:bodyPr wrap="square" rtlCol="0">
            <a:spAutoFit/>
          </a:bodyPr>
          <a:lstStyle/>
          <a:p>
            <a:r>
              <a:rPr lang="en-GB" sz="2800" b="1" dirty="0" smtClean="0">
                <a:latin typeface="Century Gothic" panose="020B0502020202020204" pitchFamily="34" charset="0"/>
              </a:rPr>
              <a:t>b2find.eudat.eu</a:t>
            </a:r>
            <a:endParaRPr lang="en-GB" sz="2800" b="1" dirty="0">
              <a:latin typeface="Century Gothic" panose="020B0502020202020204" pitchFamily="34" charset="0"/>
            </a:endParaRPr>
          </a:p>
        </p:txBody>
      </p:sp>
      <p:pic>
        <p:nvPicPr>
          <p:cNvPr id="10"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600" y="2133600"/>
            <a:ext cx="2807382" cy="3167608"/>
          </a:xfrm>
          <a:prstGeom prst="rect">
            <a:avLst/>
          </a:prstGeom>
        </p:spPr>
      </p:pic>
      <p:pic>
        <p:nvPicPr>
          <p:cNvPr id="11"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09180" y="55610"/>
            <a:ext cx="1232181" cy="1429076"/>
          </a:xfrm>
          <a:prstGeom prst="rect">
            <a:avLst/>
          </a:prstGeom>
        </p:spPr>
      </p:pic>
    </p:spTree>
    <p:extLst>
      <p:ext uri="{BB962C8B-B14F-4D97-AF65-F5344CB8AC3E}">
        <p14:creationId xmlns:p14="http://schemas.microsoft.com/office/powerpoint/2010/main" val="1461018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olo 1"/>
          <p:cNvSpPr>
            <a:spLocks noGrp="1"/>
          </p:cNvSpPr>
          <p:nvPr>
            <p:ph type="title"/>
          </p:nvPr>
        </p:nvSpPr>
        <p:spPr>
          <a:xfrm>
            <a:off x="-250560" y="304800"/>
            <a:ext cx="8229600" cy="1143000"/>
          </a:xfrm>
        </p:spPr>
        <p:txBody>
          <a:bodyPr/>
          <a:lstStyle/>
          <a:p>
            <a:pPr eaLnBrk="1" hangingPunct="1">
              <a:defRPr/>
            </a:pPr>
            <a:r>
              <a:rPr b="0" dirty="0" smtClean="0">
                <a:ea typeface="+mj-ea"/>
              </a:rPr>
              <a:t>Data from </a:t>
            </a:r>
            <a:r>
              <a:rPr lang="de-DE" b="0" dirty="0" smtClean="0">
                <a:ea typeface="+mj-ea"/>
              </a:rPr>
              <a:t/>
            </a:r>
            <a:br>
              <a:rPr lang="de-DE" b="0" dirty="0" smtClean="0">
                <a:ea typeface="+mj-ea"/>
              </a:rPr>
            </a:br>
            <a:r>
              <a:rPr b="0" dirty="0" smtClean="0">
                <a:ea typeface="+mj-ea"/>
              </a:rPr>
              <a:t>a huge selection of subjects</a:t>
            </a:r>
          </a:p>
        </p:txBody>
      </p:sp>
      <p:sp>
        <p:nvSpPr>
          <p:cNvPr id="3" name="Segnaposto contenuto 2"/>
          <p:cNvSpPr>
            <a:spLocks noGrp="1"/>
          </p:cNvSpPr>
          <p:nvPr>
            <p:ph idx="1"/>
          </p:nvPr>
        </p:nvSpPr>
        <p:spPr>
          <a:xfrm>
            <a:off x="472758" y="1828800"/>
            <a:ext cx="4978400" cy="4281488"/>
          </a:xfrm>
        </p:spPr>
        <p:txBody>
          <a:bodyPr>
            <a:noAutofit/>
          </a:bodyPr>
          <a:lstStyle/>
          <a:p>
            <a:pPr eaLnBrk="1" fontAlgn="auto" hangingPunct="1">
              <a:spcAft>
                <a:spcPts val="0"/>
              </a:spcAft>
              <a:buFont typeface="Arial" pitchFamily="34" charset="0"/>
              <a:buNone/>
              <a:defRPr/>
            </a:pPr>
            <a:r>
              <a:rPr lang="en-GB" dirty="0"/>
              <a:t>B2FIND has a truly cross-community approach</a:t>
            </a:r>
          </a:p>
          <a:p>
            <a:pPr>
              <a:buNone/>
              <a:defRPr/>
            </a:pPr>
            <a:r>
              <a:rPr lang="en-GB" dirty="0"/>
              <a:t>Metadata </a:t>
            </a:r>
            <a:r>
              <a:rPr lang="en-GB" dirty="0" smtClean="0"/>
              <a:t>are harvested from </a:t>
            </a:r>
            <a:r>
              <a:rPr lang="en-GB" dirty="0"/>
              <a:t>a </a:t>
            </a:r>
            <a:r>
              <a:rPr lang="en-GB" dirty="0" smtClean="0"/>
              <a:t>wide </a:t>
            </a:r>
            <a:r>
              <a:rPr lang="en-US" dirty="0" smtClean="0"/>
              <a:t>range </a:t>
            </a:r>
            <a:r>
              <a:rPr lang="en-US" dirty="0"/>
              <a:t>of </a:t>
            </a:r>
            <a:r>
              <a:rPr lang="en-US" dirty="0" smtClean="0"/>
              <a:t>research areas</a:t>
            </a:r>
            <a:endParaRPr lang="en-US" dirty="0"/>
          </a:p>
          <a:p>
            <a:pPr lvl="1" eaLnBrk="1" fontAlgn="auto" hangingPunct="1">
              <a:spcAft>
                <a:spcPts val="0"/>
              </a:spcAft>
              <a:buFont typeface="Arial" pitchFamily="34" charset="0"/>
              <a:buChar char="–"/>
              <a:defRPr/>
            </a:pPr>
            <a:r>
              <a:rPr lang="en-US" dirty="0"/>
              <a:t>From </a:t>
            </a:r>
            <a:r>
              <a:rPr lang="en-US" dirty="0" smtClean="0"/>
              <a:t>Climate </a:t>
            </a:r>
            <a:r>
              <a:rPr lang="en-US" dirty="0"/>
              <a:t>R</a:t>
            </a:r>
            <a:r>
              <a:rPr lang="en-US" dirty="0" smtClean="0"/>
              <a:t>esearch </a:t>
            </a:r>
            <a:r>
              <a:rPr lang="en-US" dirty="0"/>
              <a:t>to </a:t>
            </a:r>
            <a:r>
              <a:rPr lang="en-US" dirty="0" smtClean="0"/>
              <a:t>Social </a:t>
            </a:r>
            <a:r>
              <a:rPr lang="en-US" dirty="0"/>
              <a:t>S</a:t>
            </a:r>
            <a:r>
              <a:rPr lang="en-US" dirty="0" smtClean="0"/>
              <a:t>ciences</a:t>
            </a:r>
            <a:endParaRPr lang="en-US" dirty="0"/>
          </a:p>
          <a:p>
            <a:pPr lvl="1" eaLnBrk="1" fontAlgn="auto" hangingPunct="1">
              <a:spcAft>
                <a:spcPts val="0"/>
              </a:spcAft>
              <a:buFont typeface="Arial" pitchFamily="34" charset="0"/>
              <a:buChar char="–"/>
              <a:defRPr/>
            </a:pPr>
            <a:r>
              <a:rPr lang="en-US" dirty="0"/>
              <a:t>From Biodiversity to </a:t>
            </a:r>
            <a:r>
              <a:rPr lang="en-US" dirty="0" smtClean="0"/>
              <a:t>Linguistics</a:t>
            </a:r>
            <a:endParaRPr lang="en-US" dirty="0"/>
          </a:p>
          <a:p>
            <a:pPr lvl="1" eaLnBrk="1" fontAlgn="auto" hangingPunct="1">
              <a:spcAft>
                <a:spcPts val="0"/>
              </a:spcAft>
              <a:buFont typeface="Arial" pitchFamily="34" charset="0"/>
              <a:buChar char="–"/>
              <a:defRPr/>
            </a:pPr>
            <a:r>
              <a:rPr lang="en-US" dirty="0"/>
              <a:t>From Archaeology to </a:t>
            </a:r>
            <a:r>
              <a:rPr lang="en-US" dirty="0" smtClean="0"/>
              <a:t>Seismology</a:t>
            </a:r>
          </a:p>
        </p:txBody>
      </p:sp>
      <p:pic>
        <p:nvPicPr>
          <p:cNvPr id="13316" name="Picture 4" descr="D:\Work\Work\EUDAT\Academic-Textbook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420938"/>
            <a:ext cx="3519488" cy="2705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
        <p:nvSpPr>
          <p:cNvPr id="7" name="Rettangolo 6"/>
          <p:cNvSpPr/>
          <p:nvPr/>
        </p:nvSpPr>
        <p:spPr>
          <a:xfrm>
            <a:off x="5321300" y="1852612"/>
            <a:ext cx="3435350" cy="276225"/>
          </a:xfrm>
          <a:prstGeom prst="rect">
            <a:avLst/>
          </a:prstGeom>
        </p:spPr>
        <p:txBody>
          <a:bodyPr>
            <a:spAutoFit/>
          </a:bodyPr>
          <a:lstStyle/>
          <a:p>
            <a:pPr algn="r" fontAlgn="auto">
              <a:spcBef>
                <a:spcPts val="0"/>
              </a:spcBef>
              <a:spcAft>
                <a:spcPts val="0"/>
              </a:spcAft>
              <a:defRPr/>
            </a:pPr>
            <a:r>
              <a:rPr lang="en-US" sz="1200" b="1" dirty="0" smtClean="0">
                <a:solidFill>
                  <a:srgbClr val="1B216E"/>
                </a:solidFill>
                <a:latin typeface="Century Gothic" panose="020B0502020202020204" pitchFamily="34" charset="0"/>
                <a:ea typeface="+mn-ea"/>
                <a:cs typeface="+mn-cs"/>
              </a:rPr>
              <a:t>Find Research Data</a:t>
            </a:r>
            <a:endParaRPr lang="en-GB" sz="1200" b="1" dirty="0">
              <a:solidFill>
                <a:srgbClr val="1B216E"/>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3032419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p:cNvSpPr>
            <a:spLocks noGrp="1"/>
          </p:cNvSpPr>
          <p:nvPr>
            <p:ph type="title"/>
          </p:nvPr>
        </p:nvSpPr>
        <p:spPr>
          <a:xfrm>
            <a:off x="1447800" y="228600"/>
            <a:ext cx="5591175" cy="1143000"/>
          </a:xfrm>
        </p:spPr>
        <p:txBody>
          <a:bodyPr>
            <a:noAutofit/>
          </a:bodyPr>
          <a:lstStyle/>
          <a:p>
            <a:pPr algn="l" eaLnBrk="1" hangingPunct="1">
              <a:defRPr/>
            </a:pPr>
            <a:r>
              <a:rPr lang="de-DE" altLang="it-IT" sz="3600" dirty="0" smtClean="0">
                <a:latin typeface="+mj-lt"/>
                <a:ea typeface="ＭＳ Ｐゴシック" pitchFamily="34" charset="-128"/>
                <a:cs typeface="Arial" charset="0"/>
              </a:rPr>
              <a:t>B2FIND Integration</a:t>
            </a:r>
            <a:r>
              <a:rPr lang="de-DE" altLang="it-IT" sz="3600" b="0" dirty="0" smtClean="0">
                <a:latin typeface="+mj-lt"/>
                <a:ea typeface="ＭＳ Ｐゴシック" pitchFamily="34" charset="-128"/>
                <a:cs typeface="Arial" charset="0"/>
              </a:rPr>
              <a:t/>
            </a:r>
            <a:br>
              <a:rPr lang="de-DE" altLang="it-IT" sz="3600" b="0" dirty="0" smtClean="0">
                <a:latin typeface="+mj-lt"/>
                <a:ea typeface="ＭＳ Ｐゴシック" pitchFamily="34" charset="-128"/>
                <a:cs typeface="Arial" charset="0"/>
              </a:rPr>
            </a:br>
            <a:r>
              <a:rPr lang="de-DE" altLang="it-IT" b="0" dirty="0" err="1" smtClean="0">
                <a:latin typeface="+mj-lt"/>
                <a:ea typeface="ＭＳ Ｐゴシック" pitchFamily="34" charset="-128"/>
                <a:cs typeface="Arial" charset="0"/>
              </a:rPr>
              <a:t>Why</a:t>
            </a:r>
            <a:r>
              <a:rPr lang="de-DE" altLang="it-IT" b="0" dirty="0" smtClean="0">
                <a:latin typeface="+mj-lt"/>
                <a:ea typeface="ＭＳ Ｐゴシック" pitchFamily="34" charset="-128"/>
                <a:cs typeface="Arial" charset="0"/>
              </a:rPr>
              <a:t> </a:t>
            </a:r>
            <a:r>
              <a:rPr lang="de-DE" altLang="it-IT" b="0" dirty="0" err="1" smtClean="0">
                <a:latin typeface="+mj-lt"/>
                <a:ea typeface="ＭＳ Ｐゴシック" pitchFamily="34" charset="-128"/>
                <a:cs typeface="Arial" charset="0"/>
              </a:rPr>
              <a:t>should</a:t>
            </a:r>
            <a:r>
              <a:rPr lang="de-DE" altLang="it-IT" b="0" dirty="0" smtClean="0">
                <a:latin typeface="+mj-lt"/>
                <a:ea typeface="ＭＳ Ｐゴシック" pitchFamily="34" charset="-128"/>
                <a:cs typeface="Arial" charset="0"/>
              </a:rPr>
              <a:t> </a:t>
            </a:r>
            <a:r>
              <a:rPr lang="de-DE" altLang="it-IT" b="0" dirty="0" err="1" smtClean="0">
                <a:latin typeface="+mj-lt"/>
                <a:ea typeface="ＭＳ Ｐゴシック" pitchFamily="34" charset="-128"/>
                <a:cs typeface="Arial" charset="0"/>
              </a:rPr>
              <a:t>you</a:t>
            </a:r>
            <a:r>
              <a:rPr lang="de-DE" altLang="it-IT" b="0" dirty="0" smtClean="0">
                <a:latin typeface="+mj-lt"/>
                <a:ea typeface="ＭＳ Ｐゴシック" pitchFamily="34" charset="-128"/>
                <a:cs typeface="Arial" charset="0"/>
              </a:rPr>
              <a:t> </a:t>
            </a:r>
            <a:r>
              <a:rPr lang="de-DE" altLang="it-IT" b="0" dirty="0" err="1" smtClean="0">
                <a:latin typeface="+mj-lt"/>
                <a:ea typeface="ＭＳ Ｐゴシック" pitchFamily="34" charset="-128"/>
                <a:cs typeface="Arial" charset="0"/>
              </a:rPr>
              <a:t>publish</a:t>
            </a:r>
            <a:r>
              <a:rPr lang="de-DE" altLang="it-IT" b="0" dirty="0" smtClean="0">
                <a:latin typeface="+mj-lt"/>
                <a:ea typeface="ＭＳ Ｐゴシック" pitchFamily="34" charset="-128"/>
                <a:cs typeface="Arial" charset="0"/>
              </a:rPr>
              <a:t> </a:t>
            </a:r>
            <a:br>
              <a:rPr lang="de-DE" altLang="it-IT" b="0" dirty="0" smtClean="0">
                <a:latin typeface="+mj-lt"/>
                <a:ea typeface="ＭＳ Ｐゴシック" pitchFamily="34" charset="-128"/>
                <a:cs typeface="Arial" charset="0"/>
              </a:rPr>
            </a:br>
            <a:r>
              <a:rPr lang="de-DE" altLang="it-IT" b="0" dirty="0" err="1" smtClean="0">
                <a:latin typeface="+mj-lt"/>
                <a:ea typeface="ＭＳ Ｐゴシック" pitchFamily="34" charset="-128"/>
                <a:cs typeface="Arial" charset="0"/>
              </a:rPr>
              <a:t>your</a:t>
            </a:r>
            <a:r>
              <a:rPr lang="de-DE" altLang="it-IT" b="0" dirty="0" smtClean="0">
                <a:latin typeface="+mj-lt"/>
                <a:ea typeface="ＭＳ Ｐゴシック" pitchFamily="34" charset="-128"/>
                <a:cs typeface="Arial" charset="0"/>
              </a:rPr>
              <a:t> </a:t>
            </a:r>
            <a:r>
              <a:rPr lang="de-DE" altLang="it-IT" b="0" dirty="0" err="1" smtClean="0">
                <a:latin typeface="+mj-lt"/>
                <a:ea typeface="ＭＳ Ｐゴシック" pitchFamily="34" charset="-128"/>
                <a:cs typeface="Arial" charset="0"/>
              </a:rPr>
              <a:t>metadata</a:t>
            </a:r>
            <a:r>
              <a:rPr lang="de-DE" altLang="it-IT" b="0" dirty="0" smtClean="0">
                <a:latin typeface="+mj-lt"/>
                <a:ea typeface="ＭＳ Ｐゴシック" pitchFamily="34" charset="-128"/>
                <a:cs typeface="Arial" charset="0"/>
              </a:rPr>
              <a:t> in EUDAT B2FIND ?</a:t>
            </a:r>
            <a:endParaRPr altLang="it-IT" b="0" dirty="0" smtClean="0">
              <a:latin typeface="+mj-lt"/>
              <a:ea typeface="ＭＳ Ｐゴシック" pitchFamily="34" charset="-128"/>
              <a:cs typeface="Arial" charset="0"/>
            </a:endParaRPr>
          </a:p>
        </p:txBody>
      </p:sp>
      <p:sp>
        <p:nvSpPr>
          <p:cNvPr id="8195" name="Segnaposto contenuto 2"/>
          <p:cNvSpPr>
            <a:spLocks noGrp="1"/>
          </p:cNvSpPr>
          <p:nvPr>
            <p:ph idx="1"/>
          </p:nvPr>
        </p:nvSpPr>
        <p:spPr>
          <a:xfrm>
            <a:off x="152400" y="1716880"/>
            <a:ext cx="4572000" cy="4683920"/>
          </a:xfrm>
        </p:spPr>
        <p:txBody>
          <a:bodyPr>
            <a:noAutofit/>
          </a:bodyPr>
          <a:lstStyle/>
          <a:p>
            <a:pPr eaLnBrk="1" hangingPunct="1">
              <a:buFont typeface="Arial" pitchFamily="34" charset="0"/>
              <a:buNone/>
              <a:defRPr/>
            </a:pPr>
            <a:r>
              <a:rPr lang="en-US" sz="2000" dirty="0" smtClean="0"/>
              <a:t>Make your research data</a:t>
            </a:r>
          </a:p>
          <a:p>
            <a:pPr lvl="1">
              <a:buFont typeface="Arial" panose="020B0604020202020204" pitchFamily="34" charset="0"/>
              <a:buChar char="•"/>
              <a:defRPr/>
            </a:pPr>
            <a:r>
              <a:rPr lang="en-US" sz="2000" dirty="0" smtClean="0"/>
              <a:t>search-, view-,  </a:t>
            </a:r>
            <a:r>
              <a:rPr lang="en-GB" sz="2000" dirty="0" smtClean="0"/>
              <a:t>and </a:t>
            </a:r>
            <a:r>
              <a:rPr lang="en-GB" sz="2000" dirty="0"/>
              <a:t>accessible to the </a:t>
            </a:r>
            <a:r>
              <a:rPr lang="en-GB" sz="2000" dirty="0" smtClean="0"/>
              <a:t>public</a:t>
            </a:r>
          </a:p>
          <a:p>
            <a:pPr lvl="1">
              <a:buFont typeface="Arial" panose="020B0604020202020204" pitchFamily="34" charset="0"/>
              <a:buChar char="•"/>
              <a:defRPr/>
            </a:pPr>
            <a:r>
              <a:rPr lang="en-GB" sz="2000" dirty="0" smtClean="0"/>
              <a:t>popular in a cross-disciplinary and international scope</a:t>
            </a:r>
          </a:p>
          <a:p>
            <a:pPr marL="0" lvl="1" indent="0">
              <a:buNone/>
              <a:defRPr/>
            </a:pPr>
            <a:r>
              <a:rPr lang="de-DE" sz="2000" dirty="0" err="1">
                <a:cs typeface="Tahoma" pitchFamily="34" charset="0"/>
              </a:rPr>
              <a:t>Improve</a:t>
            </a:r>
            <a:r>
              <a:rPr lang="de-DE" sz="2000" dirty="0">
                <a:cs typeface="Tahoma" pitchFamily="34" charset="0"/>
              </a:rPr>
              <a:t> </a:t>
            </a:r>
            <a:r>
              <a:rPr lang="de-DE" sz="2000" dirty="0" err="1">
                <a:cs typeface="Tahoma" pitchFamily="34" charset="0"/>
              </a:rPr>
              <a:t>interoperability</a:t>
            </a:r>
            <a:r>
              <a:rPr lang="de-DE" sz="2000" dirty="0">
                <a:cs typeface="Tahoma" pitchFamily="34" charset="0"/>
              </a:rPr>
              <a:t> </a:t>
            </a:r>
            <a:r>
              <a:rPr lang="de-DE" sz="2000" dirty="0" err="1">
                <a:cs typeface="Tahoma" pitchFamily="34" charset="0"/>
              </a:rPr>
              <a:t>and</a:t>
            </a:r>
            <a:r>
              <a:rPr lang="de-DE" sz="2000" dirty="0">
                <a:cs typeface="Tahoma" pitchFamily="34" charset="0"/>
              </a:rPr>
              <a:t> </a:t>
            </a:r>
            <a:endParaRPr lang="de-DE" sz="2000" dirty="0" smtClean="0">
              <a:cs typeface="Tahoma" pitchFamily="34" charset="0"/>
            </a:endParaRPr>
          </a:p>
          <a:p>
            <a:pPr marL="400050" lvl="2" indent="0">
              <a:buNone/>
              <a:defRPr/>
            </a:pPr>
            <a:r>
              <a:rPr lang="de-DE" sz="2000" dirty="0" err="1" smtClean="0">
                <a:cs typeface="Tahoma" pitchFamily="34" charset="0"/>
              </a:rPr>
              <a:t>re-use</a:t>
            </a:r>
            <a:r>
              <a:rPr lang="de-DE" sz="2000" dirty="0" smtClean="0">
                <a:cs typeface="Tahoma" pitchFamily="34" charset="0"/>
              </a:rPr>
              <a:t> </a:t>
            </a:r>
            <a:r>
              <a:rPr lang="de-DE" sz="2000" dirty="0" err="1">
                <a:cs typeface="Tahoma" pitchFamily="34" charset="0"/>
              </a:rPr>
              <a:t>of</a:t>
            </a:r>
            <a:r>
              <a:rPr lang="de-DE" sz="2000" dirty="0">
                <a:cs typeface="Tahoma" pitchFamily="34" charset="0"/>
              </a:rPr>
              <a:t> </a:t>
            </a:r>
            <a:r>
              <a:rPr lang="de-DE" sz="2000" dirty="0" err="1" smtClean="0">
                <a:cs typeface="Tahoma" pitchFamily="34" charset="0"/>
              </a:rPr>
              <a:t>data</a:t>
            </a:r>
            <a:endParaRPr lang="en-GB" sz="2000" dirty="0" smtClean="0"/>
          </a:p>
          <a:p>
            <a:pPr eaLnBrk="1" hangingPunct="1">
              <a:buFont typeface="Arial" pitchFamily="34" charset="0"/>
              <a:buNone/>
              <a:defRPr/>
            </a:pPr>
            <a:r>
              <a:rPr lang="en-GB" sz="2000" dirty="0" smtClean="0"/>
              <a:t>Allow feedback and annotations on your research output</a:t>
            </a:r>
          </a:p>
          <a:p>
            <a:pPr eaLnBrk="1" hangingPunct="1">
              <a:buFont typeface="Arial" pitchFamily="34" charset="0"/>
              <a:buNone/>
              <a:defRPr/>
            </a:pPr>
            <a:r>
              <a:rPr lang="en-GB" sz="2000" dirty="0" smtClean="0"/>
              <a:t>Benefit from validation, quality assurance and added value of your meta data</a:t>
            </a:r>
          </a:p>
        </p:txBody>
      </p:sp>
      <p:pic>
        <p:nvPicPr>
          <p:cNvPr id="1028" name="Picture 4" descr="Publish Data from Database Using PHP Co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2734540"/>
            <a:ext cx="4038600" cy="229465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
        <p:nvSpPr>
          <p:cNvPr id="8" name="Rettangolo 6"/>
          <p:cNvSpPr/>
          <p:nvPr/>
        </p:nvSpPr>
        <p:spPr>
          <a:xfrm>
            <a:off x="7203958" y="1990724"/>
            <a:ext cx="1552691" cy="276999"/>
          </a:xfrm>
          <a:prstGeom prst="rect">
            <a:avLst/>
          </a:prstGeom>
        </p:spPr>
        <p:txBody>
          <a:bodyPr wrap="square">
            <a:spAutoFit/>
          </a:bodyPr>
          <a:lstStyle/>
          <a:p>
            <a:pPr algn="ctr" fontAlgn="auto">
              <a:spcBef>
                <a:spcPts val="0"/>
              </a:spcBef>
              <a:spcAft>
                <a:spcPts val="0"/>
              </a:spcAft>
              <a:defRPr/>
            </a:pPr>
            <a:r>
              <a:rPr lang="en-US" sz="1200" b="1" dirty="0" smtClean="0">
                <a:solidFill>
                  <a:srgbClr val="1B216E"/>
                </a:solidFill>
                <a:latin typeface="Century Gothic" panose="020B0502020202020204" pitchFamily="34" charset="0"/>
              </a:rPr>
              <a:t>Integration</a:t>
            </a:r>
            <a:endParaRPr lang="en-GB" sz="1200" b="1" dirty="0">
              <a:solidFill>
                <a:srgbClr val="1B216E"/>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8295014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p:cNvSpPr>
            <a:spLocks noGrp="1"/>
          </p:cNvSpPr>
          <p:nvPr>
            <p:ph type="title"/>
          </p:nvPr>
        </p:nvSpPr>
        <p:spPr>
          <a:xfrm>
            <a:off x="245745" y="609600"/>
            <a:ext cx="4554855" cy="1143000"/>
          </a:xfrm>
        </p:spPr>
        <p:txBody>
          <a:bodyPr/>
          <a:lstStyle/>
          <a:p>
            <a:pPr algn="l" eaLnBrk="1" hangingPunct="1">
              <a:defRPr/>
            </a:pPr>
            <a:r>
              <a:rPr lang="de-DE" altLang="it-IT" b="0" dirty="0" smtClean="0">
                <a:ea typeface="ＭＳ Ｐゴシック" pitchFamily="34" charset="-128"/>
                <a:cs typeface="Arial" charset="0"/>
              </a:rPr>
              <a:t>B2FIND </a:t>
            </a:r>
            <a:r>
              <a:rPr altLang="it-IT" b="0" dirty="0" smtClean="0">
                <a:ea typeface="ＭＳ Ｐゴシック" pitchFamily="34" charset="-128"/>
                <a:cs typeface="Arial" charset="0"/>
              </a:rPr>
              <a:t>communities</a:t>
            </a:r>
          </a:p>
        </p:txBody>
      </p:sp>
      <p:sp>
        <p:nvSpPr>
          <p:cNvPr id="14339" name="Segnaposto contenuto 2"/>
          <p:cNvSpPr>
            <a:spLocks noGrp="1"/>
          </p:cNvSpPr>
          <p:nvPr>
            <p:ph idx="1"/>
          </p:nvPr>
        </p:nvSpPr>
        <p:spPr>
          <a:xfrm>
            <a:off x="228600" y="1603375"/>
            <a:ext cx="4800600" cy="4416425"/>
          </a:xfrm>
        </p:spPr>
        <p:txBody>
          <a:bodyPr>
            <a:noAutofit/>
          </a:bodyPr>
          <a:lstStyle/>
          <a:p>
            <a:pPr>
              <a:buNone/>
              <a:defRPr/>
            </a:pPr>
            <a:r>
              <a:rPr lang="en-US" sz="2200" dirty="0" smtClean="0"/>
              <a:t>B2FIND comprises </a:t>
            </a:r>
            <a:r>
              <a:rPr lang="en-US" sz="2200" dirty="0"/>
              <a:t>initially </a:t>
            </a:r>
            <a:r>
              <a:rPr lang="en-US" sz="2200" dirty="0" smtClean="0"/>
              <a:t>communities </a:t>
            </a:r>
            <a:r>
              <a:rPr lang="en-US" sz="2200" dirty="0"/>
              <a:t>in the EUDAT registered domain of </a:t>
            </a:r>
            <a:r>
              <a:rPr lang="en-US" sz="2200" dirty="0" smtClean="0"/>
              <a:t>data, which </a:t>
            </a:r>
            <a:r>
              <a:rPr lang="en-US" sz="2200" dirty="0"/>
              <a:t>provide a well-described and stable metadata offers. </a:t>
            </a:r>
          </a:p>
          <a:p>
            <a:pPr>
              <a:buNone/>
              <a:defRPr/>
            </a:pPr>
            <a:r>
              <a:rPr lang="en-US" sz="2200" dirty="0" smtClean="0"/>
              <a:t>EUDAT is extending </a:t>
            </a:r>
            <a:r>
              <a:rPr lang="en-US" sz="2200" dirty="0"/>
              <a:t>the service to </a:t>
            </a:r>
            <a:r>
              <a:rPr lang="en-US" sz="2200"/>
              <a:t>other </a:t>
            </a:r>
            <a:r>
              <a:rPr lang="en-US" sz="2200" smtClean="0"/>
              <a:t>reliable </a:t>
            </a:r>
            <a:r>
              <a:rPr lang="en-US" sz="2200" dirty="0"/>
              <a:t>data and metadata </a:t>
            </a:r>
            <a:r>
              <a:rPr lang="en-US" sz="2200" dirty="0" smtClean="0"/>
              <a:t>providers</a:t>
            </a:r>
          </a:p>
          <a:p>
            <a:pPr>
              <a:buNone/>
              <a:defRPr/>
            </a:pPr>
            <a:r>
              <a:rPr lang="en-GB" altLang="it-IT" sz="2200" dirty="0">
                <a:ea typeface="ＭＳ Ｐゴシック" pitchFamily="34" charset="-128"/>
                <a:cs typeface="Arial" charset="0"/>
              </a:rPr>
              <a:t>The list of currently integrated communities is available at</a:t>
            </a:r>
            <a:r>
              <a:rPr lang="en-GB" altLang="en-US" sz="2200" dirty="0">
                <a:ea typeface="ＭＳ Ｐゴシック" pitchFamily="34" charset="-128"/>
                <a:cs typeface="Arial" charset="0"/>
              </a:rPr>
              <a:t> http://b2find.eudat.eu/group</a:t>
            </a:r>
            <a:r>
              <a:rPr lang="en-GB" altLang="en-US" sz="2200" dirty="0" smtClean="0">
                <a:ea typeface="ＭＳ Ｐゴシック" pitchFamily="34" charset="-128"/>
                <a:cs typeface="Arial" charset="0"/>
              </a:rPr>
              <a:t>/</a:t>
            </a:r>
            <a:endParaRPr lang="en-US" sz="2200" dirty="0"/>
          </a:p>
          <a:p>
            <a:pPr eaLnBrk="1" hangingPunct="1">
              <a:buFont typeface="Arial" charset="0"/>
              <a:buNone/>
            </a:pPr>
            <a:endParaRPr lang="en-GB" altLang="it-IT" sz="2200" dirty="0">
              <a:ea typeface="ＭＳ Ｐゴシック" pitchFamily="34" charset="-128"/>
              <a:cs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76200"/>
            <a:ext cx="3400425" cy="6229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2457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283217" y="533400"/>
            <a:ext cx="8229600" cy="1143000"/>
          </a:xfrm>
        </p:spPr>
        <p:txBody>
          <a:bodyPr>
            <a:normAutofit/>
          </a:bodyPr>
          <a:lstStyle/>
          <a:p>
            <a:pPr eaLnBrk="1" hangingPunct="1">
              <a:defRPr/>
            </a:pPr>
            <a:r>
              <a:rPr b="0" dirty="0" smtClean="0">
                <a:cs typeface="Arial" charset="0"/>
              </a:rPr>
              <a:t>Where is B2FIND in the EUDAT suite?</a:t>
            </a:r>
          </a:p>
        </p:txBody>
      </p:sp>
      <p:sp>
        <p:nvSpPr>
          <p:cNvPr id="12" name="Segnaposto contenuto 2"/>
          <p:cNvSpPr>
            <a:spLocks noGrp="1"/>
          </p:cNvSpPr>
          <p:nvPr>
            <p:ph idx="1"/>
          </p:nvPr>
        </p:nvSpPr>
        <p:spPr>
          <a:xfrm>
            <a:off x="152400" y="1752600"/>
            <a:ext cx="3200400" cy="4578350"/>
          </a:xfrm>
        </p:spPr>
        <p:txBody>
          <a:bodyPr>
            <a:normAutofit fontScale="92500" lnSpcReduction="20000"/>
          </a:bodyPr>
          <a:lstStyle/>
          <a:p>
            <a:pPr eaLnBrk="1" hangingPunct="1">
              <a:buFont typeface="Arial" charset="0"/>
              <a:buNone/>
              <a:defRPr/>
            </a:pPr>
            <a:r>
              <a:rPr lang="en-US" dirty="0">
                <a:ea typeface="+mn-ea"/>
              </a:rPr>
              <a:t>B2FIND </a:t>
            </a:r>
            <a:endParaRPr lang="en-US" dirty="0" smtClean="0">
              <a:ea typeface="+mn-ea"/>
            </a:endParaRPr>
          </a:p>
          <a:p>
            <a:pPr eaLnBrk="1" hangingPunct="1">
              <a:buFont typeface="Arial" panose="020B0604020202020204" pitchFamily="34" charset="0"/>
              <a:buChar char="•"/>
              <a:defRPr/>
            </a:pPr>
            <a:r>
              <a:rPr lang="en-US" dirty="0" smtClean="0"/>
              <a:t>s</a:t>
            </a:r>
            <a:r>
              <a:rPr lang="en-US" dirty="0" smtClean="0">
                <a:ea typeface="+mn-ea"/>
              </a:rPr>
              <a:t>tores metadata  through other </a:t>
            </a:r>
            <a:r>
              <a:rPr lang="en-US" dirty="0">
                <a:ea typeface="+mn-ea"/>
              </a:rPr>
              <a:t>EUDAT services such as B2SHARE to provide access to data </a:t>
            </a:r>
            <a:r>
              <a:rPr lang="en-US" dirty="0" smtClean="0"/>
              <a:t>object within the EUDAT CDI</a:t>
            </a:r>
          </a:p>
          <a:p>
            <a:pPr eaLnBrk="1" hangingPunct="1">
              <a:buFont typeface="Arial" panose="020B0604020202020204" pitchFamily="34" charset="0"/>
              <a:buChar char="•"/>
              <a:defRPr/>
            </a:pPr>
            <a:r>
              <a:rPr lang="en-US" dirty="0"/>
              <a:t>i</a:t>
            </a:r>
            <a:r>
              <a:rPr lang="en-US" dirty="0" smtClean="0"/>
              <a:t>s used in inter-service use cases, e.g. to identify</a:t>
            </a:r>
            <a:r>
              <a:rPr lang="en-US" dirty="0"/>
              <a:t> </a:t>
            </a:r>
            <a:r>
              <a:rPr lang="en-US" dirty="0" smtClean="0"/>
              <a:t> data to be transferred then by B2STAGE to HPC platforms.</a:t>
            </a:r>
            <a:endParaRPr lang="en-GB" dirty="0"/>
          </a:p>
          <a:p>
            <a:pPr eaLnBrk="1" hangingPunct="1">
              <a:defRPr/>
            </a:pPr>
            <a:endParaRPr lang="en-GB" dirty="0">
              <a:ea typeface="+mn-ea"/>
            </a:endParaRPr>
          </a:p>
        </p:txBody>
      </p:sp>
      <p:pic>
        <p:nvPicPr>
          <p:cNvPr id="1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1798651"/>
            <a:ext cx="5056038" cy="4678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
        <p:nvSpPr>
          <p:cNvPr id="8" name="Rectangle 12"/>
          <p:cNvSpPr/>
          <p:nvPr/>
        </p:nvSpPr>
        <p:spPr>
          <a:xfrm>
            <a:off x="3581400" y="4566502"/>
            <a:ext cx="3962400" cy="1881922"/>
          </a:xfrm>
          <a:prstGeom prst="rect">
            <a:avLst/>
          </a:prstGeom>
          <a:noFill/>
          <a:ln w="5715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88078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feil nach unten 11"/>
          <p:cNvSpPr/>
          <p:nvPr/>
        </p:nvSpPr>
        <p:spPr>
          <a:xfrm>
            <a:off x="2983230" y="5443280"/>
            <a:ext cx="533400" cy="337331"/>
          </a:xfrm>
          <a:prstGeom prst="downArrow">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Pfeil nach unten 7"/>
          <p:cNvSpPr/>
          <p:nvPr/>
        </p:nvSpPr>
        <p:spPr>
          <a:xfrm>
            <a:off x="2983230" y="1782605"/>
            <a:ext cx="533400" cy="437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Pfeil nach unten 16"/>
          <p:cNvSpPr/>
          <p:nvPr/>
        </p:nvSpPr>
        <p:spPr>
          <a:xfrm>
            <a:off x="2983230" y="3505200"/>
            <a:ext cx="533400" cy="1404131"/>
          </a:xfrm>
          <a:prstGeom prst="downArrow">
            <a:avLst/>
          </a:prstGeom>
          <a:solidFill>
            <a:srgbClr val="70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Flussdiagramm: Alternativer Prozess 6"/>
          <p:cNvSpPr/>
          <p:nvPr/>
        </p:nvSpPr>
        <p:spPr>
          <a:xfrm>
            <a:off x="1905000" y="1143000"/>
            <a:ext cx="2895600" cy="2514600"/>
          </a:xfrm>
          <a:prstGeom prst="flowChartAlternateProcess">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b="1" dirty="0">
              <a:solidFill>
                <a:schemeClr val="tx2">
                  <a:lumMod val="75000"/>
                </a:schemeClr>
              </a:solidFill>
            </a:endParaRPr>
          </a:p>
        </p:txBody>
      </p:sp>
      <p:sp>
        <p:nvSpPr>
          <p:cNvPr id="2" name=" 1"/>
          <p:cNvSpPr txBox="1">
            <a:spLocks noGrp="1"/>
          </p:cNvSpPr>
          <p:nvPr>
            <p:ph type="title" idx="4294967295"/>
          </p:nvPr>
        </p:nvSpPr>
        <p:spPr>
          <a:xfrm>
            <a:off x="-228600" y="150391"/>
            <a:ext cx="8228763" cy="1145009"/>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b="0" dirty="0"/>
              <a:t>The </a:t>
            </a:r>
            <a:r>
              <a:rPr lang="de-DE" b="0" dirty="0" smtClean="0"/>
              <a:t>MD Ingestion Roadmap</a:t>
            </a:r>
            <a:endParaRPr lang="de-DE" sz="2000" b="0" dirty="0"/>
          </a:p>
        </p:txBody>
      </p:sp>
      <p:pic>
        <p:nvPicPr>
          <p:cNvPr id="4" name="Grafik 3"/>
          <p:cNvPicPr>
            <a:picLocks noChangeAspect="1"/>
          </p:cNvPicPr>
          <p:nvPr/>
        </p:nvPicPr>
        <p:blipFill>
          <a:blip r:embed="rId3">
            <a:lum/>
            <a:alphaModFix/>
          </a:blip>
          <a:srcRect/>
          <a:stretch>
            <a:fillRect/>
          </a:stretch>
        </p:blipFill>
        <p:spPr>
          <a:xfrm>
            <a:off x="5105400" y="2552700"/>
            <a:ext cx="3755339" cy="2480743"/>
          </a:xfrm>
          <a:prstGeom prst="rect">
            <a:avLst/>
          </a:prstGeom>
          <a:noFill/>
          <a:ln>
            <a:noFill/>
          </a:ln>
        </p:spPr>
      </p:pic>
      <p:sp>
        <p:nvSpPr>
          <p:cNvPr id="5" name="Flussdiagramm: Prozess 4"/>
          <p:cNvSpPr/>
          <p:nvPr/>
        </p:nvSpPr>
        <p:spPr>
          <a:xfrm>
            <a:off x="2095500" y="1295400"/>
            <a:ext cx="2362200" cy="533400"/>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MD Generation</a:t>
            </a:r>
            <a:endParaRPr lang="en-GB" dirty="0">
              <a:solidFill>
                <a:schemeClr val="tx1"/>
              </a:solidFill>
            </a:endParaRPr>
          </a:p>
        </p:txBody>
      </p:sp>
      <p:sp>
        <p:nvSpPr>
          <p:cNvPr id="9" name="Flussdiagramm: Alternativer Prozess 8"/>
          <p:cNvSpPr/>
          <p:nvPr/>
        </p:nvSpPr>
        <p:spPr>
          <a:xfrm>
            <a:off x="1905000" y="3766330"/>
            <a:ext cx="2895600" cy="2710669"/>
          </a:xfrm>
          <a:prstGeom prst="flowChartAlternateProcess">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GB" b="1" dirty="0">
              <a:solidFill>
                <a:schemeClr val="tx1"/>
              </a:solidFill>
            </a:endParaRPr>
          </a:p>
        </p:txBody>
      </p:sp>
      <p:sp>
        <p:nvSpPr>
          <p:cNvPr id="10" name="Flussdiagramm: Prozess 9"/>
          <p:cNvSpPr/>
          <p:nvPr/>
        </p:nvSpPr>
        <p:spPr>
          <a:xfrm>
            <a:off x="2171700" y="3965860"/>
            <a:ext cx="2362200" cy="533400"/>
          </a:xfrm>
          <a:prstGeom prst="flowChartProcess">
            <a:avLst/>
          </a:prstGeom>
          <a:solidFill>
            <a:schemeClr val="accent3">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MD Harvesting</a:t>
            </a:r>
            <a:endParaRPr lang="en-GB" dirty="0">
              <a:solidFill>
                <a:schemeClr val="tx1"/>
              </a:solidFill>
            </a:endParaRPr>
          </a:p>
        </p:txBody>
      </p:sp>
      <p:sp>
        <p:nvSpPr>
          <p:cNvPr id="11" name="Flussdiagramm: Prozess 10"/>
          <p:cNvSpPr/>
          <p:nvPr/>
        </p:nvSpPr>
        <p:spPr>
          <a:xfrm>
            <a:off x="2171700" y="4925596"/>
            <a:ext cx="2362200" cy="533400"/>
          </a:xfrm>
          <a:prstGeom prst="flowChartProcess">
            <a:avLst/>
          </a:prstGeom>
          <a:solidFill>
            <a:srgbClr val="FF0000"/>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MD Mapping and Validation</a:t>
            </a:r>
            <a:endParaRPr lang="en-GB" dirty="0">
              <a:solidFill>
                <a:schemeClr val="tx1"/>
              </a:solidFill>
            </a:endParaRPr>
          </a:p>
        </p:txBody>
      </p:sp>
      <p:sp>
        <p:nvSpPr>
          <p:cNvPr id="13" name="Flussdiagramm: Prozess 12"/>
          <p:cNvSpPr/>
          <p:nvPr/>
        </p:nvSpPr>
        <p:spPr>
          <a:xfrm>
            <a:off x="2209800" y="5791200"/>
            <a:ext cx="2362200" cy="533400"/>
          </a:xfrm>
          <a:prstGeom prst="flowChartProcess">
            <a:avLst/>
          </a:prstGeom>
          <a:solidFill>
            <a:schemeClr val="accent6">
              <a:lumMod val="75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MD Uploading and Indexer</a:t>
            </a:r>
            <a:endParaRPr lang="en-GB" dirty="0">
              <a:solidFill>
                <a:schemeClr val="tx1"/>
              </a:solidFill>
            </a:endParaRPr>
          </a:p>
        </p:txBody>
      </p:sp>
      <p:sp>
        <p:nvSpPr>
          <p:cNvPr id="15" name="Textfeld 14"/>
          <p:cNvSpPr txBox="1"/>
          <p:nvPr/>
        </p:nvSpPr>
        <p:spPr>
          <a:xfrm>
            <a:off x="76200" y="1760040"/>
            <a:ext cx="1690271" cy="1200329"/>
          </a:xfrm>
          <a:prstGeom prst="rect">
            <a:avLst/>
          </a:prstGeom>
          <a:noFill/>
        </p:spPr>
        <p:txBody>
          <a:bodyPr wrap="none" rtlCol="0">
            <a:spAutoFit/>
          </a:bodyPr>
          <a:lstStyle/>
          <a:p>
            <a:r>
              <a:rPr lang="en-GB" b="1" dirty="0" smtClean="0">
                <a:solidFill>
                  <a:schemeClr val="tx2">
                    <a:lumMod val="75000"/>
                  </a:schemeClr>
                </a:solidFill>
              </a:rPr>
              <a:t>Data </a:t>
            </a:r>
          </a:p>
          <a:p>
            <a:r>
              <a:rPr lang="en-GB" b="1" dirty="0" smtClean="0">
                <a:solidFill>
                  <a:schemeClr val="tx2">
                    <a:lumMod val="75000"/>
                  </a:schemeClr>
                </a:solidFill>
              </a:rPr>
              <a:t>Provider </a:t>
            </a:r>
          </a:p>
          <a:p>
            <a:r>
              <a:rPr lang="en-GB" b="1" dirty="0" smtClean="0">
                <a:solidFill>
                  <a:schemeClr val="tx2">
                    <a:lumMod val="75000"/>
                  </a:schemeClr>
                </a:solidFill>
              </a:rPr>
              <a:t>on </a:t>
            </a:r>
          </a:p>
          <a:p>
            <a:r>
              <a:rPr lang="en-GB" b="1" dirty="0" smtClean="0">
                <a:solidFill>
                  <a:schemeClr val="tx2">
                    <a:lumMod val="75000"/>
                  </a:schemeClr>
                </a:solidFill>
              </a:rPr>
              <a:t>Community site</a:t>
            </a:r>
            <a:endParaRPr lang="en-GB" b="1" dirty="0">
              <a:solidFill>
                <a:schemeClr val="tx2">
                  <a:lumMod val="75000"/>
                </a:schemeClr>
              </a:solidFill>
            </a:endParaRPr>
          </a:p>
        </p:txBody>
      </p:sp>
      <p:sp>
        <p:nvSpPr>
          <p:cNvPr id="16" name="Textfeld 15"/>
          <p:cNvSpPr txBox="1"/>
          <p:nvPr/>
        </p:nvSpPr>
        <p:spPr>
          <a:xfrm>
            <a:off x="142004" y="4262735"/>
            <a:ext cx="1624468" cy="1200329"/>
          </a:xfrm>
          <a:prstGeom prst="rect">
            <a:avLst/>
          </a:prstGeom>
          <a:noFill/>
        </p:spPr>
        <p:txBody>
          <a:bodyPr wrap="square" rtlCol="0">
            <a:spAutoFit/>
          </a:bodyPr>
          <a:lstStyle/>
          <a:p>
            <a:r>
              <a:rPr lang="en-GB" b="1" dirty="0" smtClean="0">
                <a:solidFill>
                  <a:schemeClr val="accent6">
                    <a:lumMod val="75000"/>
                  </a:schemeClr>
                </a:solidFill>
              </a:rPr>
              <a:t>Service Provider</a:t>
            </a:r>
          </a:p>
          <a:p>
            <a:r>
              <a:rPr lang="en-GB" b="1" dirty="0">
                <a:solidFill>
                  <a:schemeClr val="accent6">
                    <a:lumMod val="75000"/>
                  </a:schemeClr>
                </a:solidFill>
              </a:rPr>
              <a:t>o</a:t>
            </a:r>
            <a:r>
              <a:rPr lang="en-GB" b="1" dirty="0" smtClean="0">
                <a:solidFill>
                  <a:schemeClr val="accent6">
                    <a:lumMod val="75000"/>
                  </a:schemeClr>
                </a:solidFill>
              </a:rPr>
              <a:t>n </a:t>
            </a:r>
          </a:p>
          <a:p>
            <a:r>
              <a:rPr lang="en-GB" b="1" dirty="0" smtClean="0">
                <a:solidFill>
                  <a:schemeClr val="accent6">
                    <a:lumMod val="75000"/>
                  </a:schemeClr>
                </a:solidFill>
              </a:rPr>
              <a:t>EUDAT site</a:t>
            </a:r>
            <a:endParaRPr lang="en-GB" b="1" dirty="0">
              <a:solidFill>
                <a:schemeClr val="accent6">
                  <a:lumMod val="75000"/>
                </a:schemeClr>
              </a:solidFill>
            </a:endParaRPr>
          </a:p>
        </p:txBody>
      </p:sp>
      <p:sp>
        <p:nvSpPr>
          <p:cNvPr id="18" name="Flussdiagramm: Magnetplattenspeicher 17"/>
          <p:cNvSpPr/>
          <p:nvPr/>
        </p:nvSpPr>
        <p:spPr>
          <a:xfrm>
            <a:off x="2499360" y="2219841"/>
            <a:ext cx="1600200" cy="1361559"/>
          </a:xfrm>
          <a:prstGeom prst="flowChartMagneticDisk">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MD Repository </a:t>
            </a:r>
            <a:r>
              <a:rPr lang="en-GB" dirty="0">
                <a:solidFill>
                  <a:schemeClr val="tx1"/>
                </a:solidFill>
              </a:rPr>
              <a:t>and </a:t>
            </a:r>
            <a:r>
              <a:rPr lang="en-GB" dirty="0" smtClean="0">
                <a:solidFill>
                  <a:schemeClr val="tx1"/>
                </a:solidFill>
              </a:rPr>
              <a:t>Provider</a:t>
            </a:r>
            <a:endParaRPr lang="en-GB" dirty="0">
              <a:solidFill>
                <a:schemeClr val="tx1"/>
              </a:solidFill>
            </a:endParaRPr>
          </a:p>
        </p:txBody>
      </p:sp>
      <p:sp>
        <p:nvSpPr>
          <p:cNvPr id="19" name="Rettangolo 6"/>
          <p:cNvSpPr/>
          <p:nvPr/>
        </p:nvSpPr>
        <p:spPr>
          <a:xfrm>
            <a:off x="7203958" y="1990724"/>
            <a:ext cx="1552691" cy="276999"/>
          </a:xfrm>
          <a:prstGeom prst="rect">
            <a:avLst/>
          </a:prstGeom>
        </p:spPr>
        <p:txBody>
          <a:bodyPr wrap="square">
            <a:spAutoFit/>
          </a:bodyPr>
          <a:lstStyle/>
          <a:p>
            <a:pPr algn="ctr" fontAlgn="auto">
              <a:spcBef>
                <a:spcPts val="0"/>
              </a:spcBef>
              <a:spcAft>
                <a:spcPts val="0"/>
              </a:spcAft>
              <a:defRPr/>
            </a:pPr>
            <a:r>
              <a:rPr lang="en-US" sz="1200" b="1" dirty="0" smtClean="0">
                <a:solidFill>
                  <a:srgbClr val="1B216E"/>
                </a:solidFill>
                <a:latin typeface="Century Gothic" panose="020B0502020202020204" pitchFamily="34" charset="0"/>
              </a:rPr>
              <a:t>Integration</a:t>
            </a:r>
            <a:endParaRPr lang="en-GB" sz="1200" b="1" dirty="0">
              <a:solidFill>
                <a:srgbClr val="1B216E"/>
              </a:solidFill>
              <a:latin typeface="Century Gothic" panose="020B0502020202020204" pitchFamily="34" charset="0"/>
              <a:ea typeface="+mn-ea"/>
              <a:cs typeface="+mn-cs"/>
            </a:endParaRPr>
          </a:p>
        </p:txBody>
      </p:sp>
      <p:pic>
        <p:nvPicPr>
          <p:cNvPr id="20"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Tree>
    <p:extLst>
      <p:ext uri="{BB962C8B-B14F-4D97-AF65-F5344CB8AC3E}">
        <p14:creationId xmlns:p14="http://schemas.microsoft.com/office/powerpoint/2010/main" val="3526669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title" idx="4294967295"/>
          </p:nvPr>
        </p:nvSpPr>
        <p:spPr>
          <a:xfrm>
            <a:off x="753738" y="152400"/>
            <a:ext cx="8228763" cy="869697"/>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err="1" smtClean="0"/>
              <a:t>Metadata</a:t>
            </a:r>
            <a:r>
              <a:rPr lang="de-DE" dirty="0" smtClean="0"/>
              <a:t> </a:t>
            </a:r>
            <a:r>
              <a:rPr lang="de-DE" dirty="0"/>
              <a:t>Generation</a:t>
            </a:r>
          </a:p>
        </p:txBody>
      </p:sp>
      <p:pic>
        <p:nvPicPr>
          <p:cNvPr id="4" name="Grafik 3"/>
          <p:cNvPicPr>
            <a:picLocks noChangeAspect="1"/>
          </p:cNvPicPr>
          <p:nvPr/>
        </p:nvPicPr>
        <p:blipFill>
          <a:blip r:embed="rId3">
            <a:lum/>
            <a:alphaModFix/>
          </a:blip>
          <a:srcRect/>
          <a:stretch>
            <a:fillRect/>
          </a:stretch>
        </p:blipFill>
        <p:spPr>
          <a:xfrm>
            <a:off x="4648200" y="2128986"/>
            <a:ext cx="4343400" cy="2443014"/>
          </a:xfrm>
          <a:prstGeom prst="rect">
            <a:avLst/>
          </a:prstGeom>
          <a:noFill/>
          <a:ln>
            <a:noFill/>
          </a:ln>
        </p:spPr>
      </p:pic>
      <p:sp>
        <p:nvSpPr>
          <p:cNvPr id="5" name="Segnaposto contenuto 2"/>
          <p:cNvSpPr txBox="1">
            <a:spLocks/>
          </p:cNvSpPr>
          <p:nvPr/>
        </p:nvSpPr>
        <p:spPr>
          <a:xfrm>
            <a:off x="228600" y="1104178"/>
            <a:ext cx="4419600" cy="5372822"/>
          </a:xfrm>
          <a:prstGeom prst="rect">
            <a:avLst/>
          </a:prstGeom>
        </p:spPr>
        <p:txBody>
          <a:bodyPr>
            <a:noAutofit/>
          </a:bodyPr>
          <a:lstStyle>
            <a:lvl1pPr marL="342900" indent="-3429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1pPr>
            <a:lvl2pPr marL="742950" indent="-28575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2pPr>
            <a:lvl3pPr marL="11430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3pPr>
            <a:lvl4pPr marL="16002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4pPr>
            <a:lvl5pPr marL="2057400" indent="-228600" algn="l" defTabSz="914400" rtl="0" eaLnBrk="1" latinLnBrk="0" hangingPunct="1">
              <a:spcBef>
                <a:spcPct val="20000"/>
              </a:spcBef>
              <a:buSzPct val="100000"/>
              <a:buFontTx/>
              <a:buBlip>
                <a:blip r:embed="rId4"/>
              </a:buBlip>
              <a:defRPr sz="2400" kern="1200">
                <a:solidFill>
                  <a:schemeClr val="tx1"/>
                </a:solidFill>
                <a:latin typeface="Century Gothic"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anose="020B0604020202020204" pitchFamily="34" charset="0"/>
              <a:buChar char="•"/>
              <a:defRPr/>
            </a:pPr>
            <a:r>
              <a:rPr lang="en-US" sz="2600" dirty="0" smtClean="0"/>
              <a:t>has to be done in close proximity to the data production</a:t>
            </a:r>
          </a:p>
          <a:p>
            <a:pPr>
              <a:buFont typeface="Arial" panose="020B0604020202020204" pitchFamily="34" charset="0"/>
              <a:buChar char="•"/>
              <a:defRPr/>
            </a:pPr>
            <a:r>
              <a:rPr lang="en-US" sz="2600" dirty="0"/>
              <a:t>s</a:t>
            </a:r>
            <a:r>
              <a:rPr lang="en-US" sz="2600" dirty="0" smtClean="0"/>
              <a:t>hould be part of the data management plan</a:t>
            </a:r>
          </a:p>
          <a:p>
            <a:pPr>
              <a:buFont typeface="Arial" panose="020B0604020202020204" pitchFamily="34" charset="0"/>
              <a:buChar char="•"/>
              <a:defRPr/>
            </a:pPr>
            <a:r>
              <a:rPr lang="en-US" sz="2600" dirty="0" smtClean="0"/>
              <a:t>benefits from quality control at an early stage</a:t>
            </a:r>
          </a:p>
          <a:p>
            <a:pPr>
              <a:buFont typeface="Arial" panose="020B0604020202020204" pitchFamily="34" charset="0"/>
              <a:buChar char="•"/>
              <a:defRPr/>
            </a:pPr>
            <a:r>
              <a:rPr lang="en-GB" sz="2600" dirty="0"/>
              <a:t>s</a:t>
            </a:r>
            <a:r>
              <a:rPr lang="en-GB" sz="2600" dirty="0" smtClean="0"/>
              <a:t>hould be based on common ontologies and metadata formats</a:t>
            </a:r>
          </a:p>
        </p:txBody>
      </p:sp>
      <p:pic>
        <p:nvPicPr>
          <p:cNvPr id="7"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
        <p:nvSpPr>
          <p:cNvPr id="6" name="Rettangolo 6"/>
          <p:cNvSpPr/>
          <p:nvPr/>
        </p:nvSpPr>
        <p:spPr>
          <a:xfrm>
            <a:off x="7203958" y="1990724"/>
            <a:ext cx="1552691" cy="276999"/>
          </a:xfrm>
          <a:prstGeom prst="rect">
            <a:avLst/>
          </a:prstGeom>
        </p:spPr>
        <p:txBody>
          <a:bodyPr wrap="square">
            <a:spAutoFit/>
          </a:bodyPr>
          <a:lstStyle/>
          <a:p>
            <a:pPr algn="ctr" fontAlgn="auto">
              <a:spcBef>
                <a:spcPts val="0"/>
              </a:spcBef>
              <a:spcAft>
                <a:spcPts val="0"/>
              </a:spcAft>
              <a:defRPr/>
            </a:pPr>
            <a:r>
              <a:rPr lang="en-US" sz="1200" b="1" dirty="0" smtClean="0">
                <a:solidFill>
                  <a:srgbClr val="1B216E"/>
                </a:solidFill>
                <a:latin typeface="Century Gothic" panose="020B0502020202020204" pitchFamily="34" charset="0"/>
              </a:rPr>
              <a:t>Integration</a:t>
            </a:r>
            <a:endParaRPr lang="en-GB" sz="1200" b="1" dirty="0">
              <a:solidFill>
                <a:srgbClr val="1B216E"/>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4107502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 1"/>
          <p:cNvSpPr txBox="1">
            <a:spLocks noGrp="1"/>
          </p:cNvSpPr>
          <p:nvPr>
            <p:ph type="title" idx="4294967295"/>
          </p:nvPr>
        </p:nvSpPr>
        <p:spPr>
          <a:xfrm>
            <a:off x="-21771" y="465969"/>
            <a:ext cx="8228763" cy="1134231"/>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de-DE" dirty="0" err="1" smtClean="0"/>
              <a:t>Metadata</a:t>
            </a:r>
            <a:r>
              <a:rPr lang="de-DE" dirty="0" smtClean="0"/>
              <a:t> </a:t>
            </a:r>
            <a:r>
              <a:rPr lang="de-DE" dirty="0" err="1"/>
              <a:t>r</a:t>
            </a:r>
            <a:r>
              <a:rPr lang="de-DE" dirty="0" err="1" smtClean="0"/>
              <a:t>epository</a:t>
            </a:r>
            <a:r>
              <a:rPr lang="de-DE" dirty="0" smtClean="0"/>
              <a:t> </a:t>
            </a:r>
            <a:r>
              <a:rPr lang="de-DE" dirty="0" err="1" smtClean="0"/>
              <a:t>and</a:t>
            </a:r>
            <a:r>
              <a:rPr lang="de-DE" dirty="0" smtClean="0"/>
              <a:t> </a:t>
            </a:r>
            <a:r>
              <a:rPr lang="de-DE" dirty="0" err="1" smtClean="0"/>
              <a:t>provider</a:t>
            </a:r>
            <a:endParaRPr lang="de-DE" dirty="0"/>
          </a:p>
        </p:txBody>
      </p:sp>
      <p:sp>
        <p:nvSpPr>
          <p:cNvPr id="3" name=" 2"/>
          <p:cNvSpPr txBox="1">
            <a:spLocks noGrp="1"/>
          </p:cNvSpPr>
          <p:nvPr>
            <p:ph type="body" idx="4294967295"/>
          </p:nvPr>
        </p:nvSpPr>
        <p:spPr>
          <a:xfrm>
            <a:off x="152400" y="1600200"/>
            <a:ext cx="4266945" cy="4724400"/>
          </a:xfrm>
        </p:spPr>
        <p:txBody>
          <a:bodyPr>
            <a:noAutofit/>
          </a:bodyPr>
          <a:lstStyle>
            <a:defPPr marL="432000" lvl="0" indent="-324000">
              <a:spcBef>
                <a:spcPts val="0"/>
              </a:spcBef>
              <a:spcAft>
                <a:spcPts val="1417"/>
              </a:spcAft>
              <a:buSzPct val="45000"/>
              <a:buFont typeface="StarSymbol"/>
              <a:buNone/>
              <a:defRPr lang="de-DE" sz="3200" b="0" i="0" u="none" strike="noStrike" kern="1200">
                <a:ln>
                  <a:noFill/>
                </a:ln>
                <a:latin typeface="Arial" pitchFamily="18"/>
                <a:ea typeface="Arial Unicode MS" pitchFamily="2"/>
                <a:cs typeface="Arial Unicode MS" pitchFamily="2"/>
              </a:defRPr>
            </a:defPPr>
            <a:lvl1pPr marL="432000" lvl="0" indent="-324000">
              <a:spcBef>
                <a:spcPts val="0"/>
              </a:spcBef>
              <a:spcAft>
                <a:spcPts val="1417"/>
              </a:spcAft>
              <a:buSzPct val="45000"/>
              <a:buFont typeface="StarSymbol"/>
              <a:buChar char="●"/>
              <a:defRPr lang="de-DE" sz="3200" b="0" i="0" u="none" strike="noStrike" kern="1200">
                <a:ln>
                  <a:noFill/>
                </a:ln>
                <a:latin typeface="Arial" pitchFamily="18"/>
                <a:ea typeface="Arial Unicode MS" pitchFamily="2"/>
                <a:cs typeface="Arial Unicode MS" pitchFamily="2"/>
              </a:defRPr>
            </a:lvl1pPr>
            <a:lvl2pPr marL="864000" lvl="1" indent="-324000">
              <a:spcBef>
                <a:spcPts val="0"/>
              </a:spcBef>
              <a:spcAft>
                <a:spcPts val="1134"/>
              </a:spcAft>
              <a:buSzPct val="45000"/>
              <a:buFont typeface="StarSymbol"/>
              <a:buChar char="●"/>
              <a:defRPr lang="de-DE" sz="2800" b="0" i="0" u="none" strike="noStrike" kern="1200">
                <a:ln>
                  <a:noFill/>
                </a:ln>
                <a:latin typeface="Arial" pitchFamily="18"/>
                <a:ea typeface="Arial Unicode MS" pitchFamily="2"/>
                <a:cs typeface="Arial Unicode MS" pitchFamily="2"/>
              </a:defRPr>
            </a:lvl2pPr>
            <a:lvl3pPr marL="1295999" lvl="2" indent="-288000">
              <a:spcBef>
                <a:spcPts val="0"/>
              </a:spcBef>
              <a:spcAft>
                <a:spcPts val="850"/>
              </a:spcAft>
              <a:buSzPct val="75000"/>
              <a:buFont typeface="StarSymbol"/>
              <a:buChar char="–"/>
              <a:defRPr lang="de-DE" sz="2400" b="0" i="0" u="none" strike="noStrike" kern="1200">
                <a:ln>
                  <a:noFill/>
                </a:ln>
                <a:latin typeface="Arial" pitchFamily="18"/>
                <a:ea typeface="Arial Unicode MS" pitchFamily="2"/>
                <a:cs typeface="Arial Unicode MS" pitchFamily="2"/>
              </a:defRPr>
            </a:lvl3pPr>
            <a:lvl4pPr marL="1728000" lvl="3" indent="-216000">
              <a:spcBef>
                <a:spcPts val="0"/>
              </a:spcBef>
              <a:spcAft>
                <a:spcPts val="567"/>
              </a:spcAft>
              <a:buSzPct val="45000"/>
              <a:buFont typeface="StarSymbol"/>
              <a:buChar char="●"/>
              <a:defRPr lang="de-DE" sz="2000" b="0" i="0" u="none" strike="noStrike" kern="1200">
                <a:ln>
                  <a:noFill/>
                </a:ln>
                <a:latin typeface="Arial" pitchFamily="18"/>
                <a:ea typeface="Arial Unicode MS" pitchFamily="2"/>
                <a:cs typeface="Arial Unicode MS" pitchFamily="2"/>
              </a:defRPr>
            </a:lvl4pPr>
            <a:lvl5pPr marL="2160000" lvl="4" indent="-216000">
              <a:spcBef>
                <a:spcPts val="0"/>
              </a:spcBef>
              <a:spcAft>
                <a:spcPts val="283"/>
              </a:spcAft>
              <a:buSzPct val="75000"/>
              <a:buFont typeface="StarSymbol"/>
              <a:buChar char="–"/>
              <a:defRPr lang="de-DE" sz="2000" b="0" i="0" u="none" strike="noStrike" kern="1200">
                <a:ln>
                  <a:noFill/>
                </a:ln>
                <a:latin typeface="Arial" pitchFamily="18"/>
                <a:ea typeface="Arial Unicode MS" pitchFamily="2"/>
                <a:cs typeface="Arial Unicode MS" pitchFamily="2"/>
              </a:defRPr>
            </a:lvl5pPr>
            <a:lvl6pPr marL="2592000" lvl="5"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6pPr>
            <a:lvl7pPr marL="3024000" lvl="6"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7pPr>
            <a:lvl8pPr marL="3456000" lvl="7"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8pPr>
            <a:lvl9pPr marL="3887999" lvl="8" indent="-216000">
              <a:spcBef>
                <a:spcPts val="0"/>
              </a:spcBef>
              <a:spcAft>
                <a:spcPts val="283"/>
              </a:spcAft>
              <a:buSzPct val="45000"/>
              <a:buFont typeface="StarSymbol"/>
              <a:buChar char="●"/>
              <a:defRPr lang="de-DE" sz="2000" b="0" i="0" u="none" strike="noStrike" kern="1200">
                <a:ln>
                  <a:noFill/>
                </a:ln>
                <a:latin typeface="Arial" pitchFamily="18"/>
                <a:ea typeface="Arial Unicode MS" pitchFamily="2"/>
                <a:cs typeface="Arial Unicode MS" pitchFamily="2"/>
              </a:defRPr>
            </a:lvl9pPr>
          </a:lstStyle>
          <a:p>
            <a:pPr hangingPunct="0"/>
            <a:r>
              <a:rPr lang="en-GB" sz="2000" dirty="0" smtClean="0">
                <a:latin typeface="Century Gothic" panose="020B0502020202020204" pitchFamily="34" charset="0"/>
              </a:rPr>
              <a:t>To be set up on community site to allow harvesting</a:t>
            </a:r>
          </a:p>
          <a:p>
            <a:pPr hangingPunct="0"/>
            <a:r>
              <a:rPr lang="en-GB" sz="2000" dirty="0" smtClean="0">
                <a:latin typeface="Century Gothic" panose="020B0502020202020204" pitchFamily="34" charset="0"/>
              </a:rPr>
              <a:t>The standard protocol OAI-PMH is to be used as a preference </a:t>
            </a:r>
          </a:p>
          <a:p>
            <a:pPr hangingPunct="0"/>
            <a:r>
              <a:rPr lang="en-GB" sz="2000" dirty="0" smtClean="0">
                <a:latin typeface="Century Gothic" panose="020B0502020202020204" pitchFamily="34" charset="0"/>
              </a:rPr>
              <a:t>But as well other data transfer  techniques are supported, if necessary</a:t>
            </a:r>
          </a:p>
          <a:p>
            <a:pPr lvl="0"/>
            <a:r>
              <a:rPr lang="en-GB" sz="2000" dirty="0" smtClean="0">
                <a:latin typeface="Century Gothic" panose="020B0502020202020204" pitchFamily="34" charset="0"/>
              </a:rPr>
              <a:t>EUDAT offers support for the installation</a:t>
            </a:r>
            <a:endParaRPr lang="en-GB" sz="2000" dirty="0">
              <a:latin typeface="Century Gothic" panose="020B0502020202020204" pitchFamily="34" charset="0"/>
            </a:endParaRPr>
          </a:p>
        </p:txBody>
      </p:sp>
      <p:pic>
        <p:nvPicPr>
          <p:cNvPr id="4" name="Grafik 3"/>
          <p:cNvPicPr>
            <a:picLocks noChangeAspect="1"/>
          </p:cNvPicPr>
          <p:nvPr/>
        </p:nvPicPr>
        <p:blipFill>
          <a:blip r:embed="rId3">
            <a:lum/>
            <a:alphaModFix/>
          </a:blip>
          <a:srcRect/>
          <a:stretch>
            <a:fillRect/>
          </a:stretch>
        </p:blipFill>
        <p:spPr>
          <a:xfrm>
            <a:off x="4953000" y="2362200"/>
            <a:ext cx="3918614" cy="2800797"/>
          </a:xfrm>
          <a:prstGeom prst="rect">
            <a:avLst/>
          </a:prstGeom>
          <a:noFill/>
          <a:ln>
            <a:noFill/>
          </a:ln>
        </p:spPr>
      </p:pic>
      <p:pic>
        <p:nvPicPr>
          <p:cNvPr id="6"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3959" y="79994"/>
            <a:ext cx="1528391" cy="1772618"/>
          </a:xfrm>
          <a:prstGeom prst="rect">
            <a:avLst/>
          </a:prstGeom>
        </p:spPr>
      </p:pic>
      <p:sp>
        <p:nvSpPr>
          <p:cNvPr id="7" name="Rettangolo 6"/>
          <p:cNvSpPr/>
          <p:nvPr/>
        </p:nvSpPr>
        <p:spPr>
          <a:xfrm>
            <a:off x="7203958" y="1990724"/>
            <a:ext cx="1552691" cy="276999"/>
          </a:xfrm>
          <a:prstGeom prst="rect">
            <a:avLst/>
          </a:prstGeom>
        </p:spPr>
        <p:txBody>
          <a:bodyPr wrap="square">
            <a:spAutoFit/>
          </a:bodyPr>
          <a:lstStyle/>
          <a:p>
            <a:pPr algn="ctr" fontAlgn="auto">
              <a:spcBef>
                <a:spcPts val="0"/>
              </a:spcBef>
              <a:spcAft>
                <a:spcPts val="0"/>
              </a:spcAft>
              <a:defRPr/>
            </a:pPr>
            <a:r>
              <a:rPr lang="en-US" sz="1200" b="1" dirty="0" smtClean="0">
                <a:solidFill>
                  <a:srgbClr val="1B216E"/>
                </a:solidFill>
                <a:latin typeface="Century Gothic" panose="020B0502020202020204" pitchFamily="34" charset="0"/>
              </a:rPr>
              <a:t>Integration</a:t>
            </a:r>
            <a:endParaRPr lang="en-GB" sz="1200" b="1" dirty="0">
              <a:solidFill>
                <a:srgbClr val="1B216E"/>
              </a:solidFill>
              <a:latin typeface="Century Gothic" panose="020B0502020202020204" pitchFamily="34" charset="0"/>
              <a:ea typeface="+mn-ea"/>
              <a:cs typeface="+mn-cs"/>
            </a:endParaRPr>
          </a:p>
        </p:txBody>
      </p:sp>
    </p:spTree>
    <p:extLst>
      <p:ext uri="{BB962C8B-B14F-4D97-AF65-F5344CB8AC3E}">
        <p14:creationId xmlns:p14="http://schemas.microsoft.com/office/powerpoint/2010/main" val="2759437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EUDATTemplatePpt_final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UDAT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chemeClr val="tx1">
                <a:lumMod val="75000"/>
                <a:lumOff val="25000"/>
              </a:schemeClr>
            </a:solidFill>
            <a:latin typeface="Arial" pitchFamily="34" charset="0"/>
            <a:cs typeface="Arial" pitchFamily="34" charset="0"/>
          </a:defRPr>
        </a:defPPr>
      </a:lstStyle>
    </a:txDef>
  </a:objectDefaults>
  <a:extraClrSchemeLst/>
</a:theme>
</file>

<file path=ppt/theme/theme3.xml><?xml version="1.0" encoding="utf-8"?>
<a:theme xmlns:a="http://schemas.openxmlformats.org/drawingml/2006/main" name="Presentation1">
  <a:themeElements>
    <a:clrScheme name="Eudat-Color">
      <a:dk1>
        <a:srgbClr val="515151"/>
      </a:dk1>
      <a:lt1>
        <a:sysClr val="window" lastClr="FFFFFF"/>
      </a:lt1>
      <a:dk2>
        <a:srgbClr val="1F497D"/>
      </a:dk2>
      <a:lt2>
        <a:srgbClr val="EEECE1"/>
      </a:lt2>
      <a:accent1>
        <a:srgbClr val="1B216E"/>
      </a:accent1>
      <a:accent2>
        <a:srgbClr val="B01813"/>
      </a:accent2>
      <a:accent3>
        <a:srgbClr val="DF3A10"/>
      </a:accent3>
      <a:accent4>
        <a:srgbClr val="F39605"/>
      </a:accent4>
      <a:accent5>
        <a:srgbClr val="FBBE09"/>
      </a:accent5>
      <a:accent6>
        <a:srgbClr val="FFF3E6"/>
      </a:accent6>
      <a:hlink>
        <a:srgbClr val="B11913"/>
      </a:hlink>
      <a:folHlink>
        <a:srgbClr val="DF3B13"/>
      </a:folHlink>
    </a:clrScheme>
    <a:fontScheme name="Austin">
      <a:maj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微软雅黑"/>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EUDAT2020_UserDoc-KO-2015.03.26-v1.0</Template>
  <TotalTime>0</TotalTime>
  <Words>1359</Words>
  <Application>Microsoft Office PowerPoint</Application>
  <PresentationFormat>Presentazione su schermo (4:3)</PresentationFormat>
  <Paragraphs>264</Paragraphs>
  <Slides>21</Slides>
  <Notes>16</Notes>
  <HiddenSlides>0</HiddenSlides>
  <MMClips>0</MMClips>
  <ScaleCrop>false</ScaleCrop>
  <HeadingPairs>
    <vt:vector size="6" baseType="variant">
      <vt:variant>
        <vt:lpstr>Caratteri utilizzati</vt:lpstr>
      </vt:variant>
      <vt:variant>
        <vt:i4>7</vt:i4>
      </vt:variant>
      <vt:variant>
        <vt:lpstr>Tema</vt:lpstr>
      </vt:variant>
      <vt:variant>
        <vt:i4>3</vt:i4>
      </vt:variant>
      <vt:variant>
        <vt:lpstr>Titoli diapositive</vt:lpstr>
      </vt:variant>
      <vt:variant>
        <vt:i4>21</vt:i4>
      </vt:variant>
    </vt:vector>
  </HeadingPairs>
  <TitlesOfParts>
    <vt:vector size="31" baseType="lpstr">
      <vt:lpstr>Arial Unicode MS</vt:lpstr>
      <vt:lpstr>Arial</vt:lpstr>
      <vt:lpstr>Calibri</vt:lpstr>
      <vt:lpstr>Century Gothic</vt:lpstr>
      <vt:lpstr>ＭＳ Ｐゴシック</vt:lpstr>
      <vt:lpstr>StarSymbol</vt:lpstr>
      <vt:lpstr>Tahoma</vt:lpstr>
      <vt:lpstr>EUDATTemplatePpt_final1.0</vt:lpstr>
      <vt:lpstr>EUDAT_Template</vt:lpstr>
      <vt:lpstr>Presentation1</vt:lpstr>
      <vt:lpstr>B2FIND  Integration and Usage</vt:lpstr>
      <vt:lpstr>What is B2FIND?</vt:lpstr>
      <vt:lpstr>Data from  a huge selection of subjects</vt:lpstr>
      <vt:lpstr>B2FIND Integration Why should you publish  your metadata in EUDAT B2FIND ?</vt:lpstr>
      <vt:lpstr>B2FIND communities</vt:lpstr>
      <vt:lpstr>Where is B2FIND in the EUDAT suite?</vt:lpstr>
      <vt:lpstr>The MD Ingestion Roadmap</vt:lpstr>
      <vt:lpstr>Metadata Generation</vt:lpstr>
      <vt:lpstr>Metadata repository and provider</vt:lpstr>
      <vt:lpstr>MD Harvesting</vt:lpstr>
      <vt:lpstr>MD Schemas (excerpt)</vt:lpstr>
      <vt:lpstr>Metadata Mapping</vt:lpstr>
      <vt:lpstr>B2FIND MD Schema (excerpt)</vt:lpstr>
      <vt:lpstr>Metadata Validation</vt:lpstr>
      <vt:lpstr>Metadata Uploading</vt:lpstr>
      <vt:lpstr>B2FIND Usage With B2FIND you can...</vt:lpstr>
      <vt:lpstr>Search and browse datasets</vt:lpstr>
      <vt:lpstr>B2FIND Discovery Portal - Faceted Search</vt:lpstr>
      <vt:lpstr>Data Access</vt:lpstr>
      <vt:lpstr>Upcoming Improvements</vt:lpstr>
      <vt:lpstr>Thank you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B2FIND</dc:title>
  <dc:creator>Kostas</dc:creator>
  <cp:lastModifiedBy>Sara</cp:lastModifiedBy>
  <cp:revision>135</cp:revision>
  <cp:lastPrinted>2016-02-02T17:08:01Z</cp:lastPrinted>
  <dcterms:created xsi:type="dcterms:W3CDTF">2006-08-16T00:00:00Z</dcterms:created>
  <dcterms:modified xsi:type="dcterms:W3CDTF">2016-02-12T08:55:49Z</dcterms:modified>
</cp:coreProperties>
</file>