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72" r:id="rId6"/>
    <p:sldId id="277" r:id="rId7"/>
    <p:sldId id="259" r:id="rId8"/>
    <p:sldId id="283" r:id="rId9"/>
    <p:sldId id="260" r:id="rId10"/>
    <p:sldId id="261" r:id="rId11"/>
    <p:sldId id="268" r:id="rId12"/>
    <p:sldId id="263" r:id="rId13"/>
    <p:sldId id="284" r:id="rId14"/>
    <p:sldId id="276" r:id="rId15"/>
    <p:sldId id="281" r:id="rId16"/>
    <p:sldId id="285" r:id="rId17"/>
    <p:sldId id="262" r:id="rId18"/>
    <p:sldId id="286" r:id="rId19"/>
    <p:sldId id="280" r:id="rId20"/>
    <p:sldId id="269" r:id="rId21"/>
    <p:sldId id="275" r:id="rId22"/>
    <p:sldId id="287" r:id="rId23"/>
  </p:sldIdLst>
  <p:sldSz cx="9144000" cy="5715000" type="screen16x10"/>
  <p:notesSz cx="6858000" cy="9144000"/>
  <p:embeddedFontLs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4F09A8-AE83-4F54-9A45-BAC1DD96ED22}">
  <a:tblStyle styleId="{FC4F09A8-AE83-4F54-9A45-BAC1DD96ED2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6" autoAdjust="0"/>
    <p:restoredTop sz="86466" autoAdjust="0"/>
  </p:normalViewPr>
  <p:slideViewPr>
    <p:cSldViewPr>
      <p:cViewPr varScale="1">
        <p:scale>
          <a:sx n="92" d="100"/>
          <a:sy n="92" d="100"/>
        </p:scale>
        <p:origin x="888" y="5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fgasg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93B8-3343-4A3E-A75B-37176193DC5E}" type="datetime1">
              <a:rPr lang="en-US" smtClean="0"/>
              <a:t>2/23/2017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gsfgrgr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E102D-BA01-48CD-91EA-9532471CA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4645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l" rtl="0">
              <a:lnSpc>
                <a:spcPct val="117999"/>
              </a:lnSpc>
              <a:spcBef>
                <a:spcPts val="0"/>
              </a:spcBef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162336"/>
      </p:ext>
    </p:extLst>
  </p:cSld>
  <p:clrMap bg1="lt1" tx1="dk1" bg2="dk2" tx2="lt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00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36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329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89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646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619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8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60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44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66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42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3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2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84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25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79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95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00"/>
          </a:xfrm>
          <a:prstGeom prst="rect">
            <a:avLst/>
          </a:prstGeom>
        </p:spPr>
        <p:txBody>
          <a:bodyPr lIns="93125" tIns="93125" rIns="93125" bIns="93125" anchor="b" anchorCtr="0"/>
          <a:lstStyle>
            <a:lvl1pPr lvl="0" algn="ctr">
              <a:spcBef>
                <a:spcPts val="0"/>
              </a:spcBef>
              <a:buSzPct val="100000"/>
              <a:defRPr sz="5300"/>
            </a:lvl1pPr>
            <a:lvl2pPr lvl="1" algn="ctr">
              <a:spcBef>
                <a:spcPts val="0"/>
              </a:spcBef>
              <a:buSzPct val="100000"/>
              <a:defRPr sz="5300"/>
            </a:lvl2pPr>
            <a:lvl3pPr lvl="2" algn="ctr">
              <a:spcBef>
                <a:spcPts val="0"/>
              </a:spcBef>
              <a:buSzPct val="100000"/>
              <a:defRPr sz="5300"/>
            </a:lvl3pPr>
            <a:lvl4pPr lvl="3" algn="ctr">
              <a:spcBef>
                <a:spcPts val="0"/>
              </a:spcBef>
              <a:buSzPct val="100000"/>
              <a:defRPr sz="5300"/>
            </a:lvl4pPr>
            <a:lvl5pPr lvl="4" algn="ctr">
              <a:spcBef>
                <a:spcPts val="0"/>
              </a:spcBef>
              <a:buSzPct val="100000"/>
              <a:defRPr sz="5300"/>
            </a:lvl5pPr>
            <a:lvl6pPr lvl="5" algn="ctr">
              <a:spcBef>
                <a:spcPts val="0"/>
              </a:spcBef>
              <a:buSzPct val="100000"/>
              <a:defRPr sz="5300"/>
            </a:lvl6pPr>
            <a:lvl7pPr lvl="6" algn="ctr">
              <a:spcBef>
                <a:spcPts val="0"/>
              </a:spcBef>
              <a:buSzPct val="100000"/>
              <a:defRPr sz="5300"/>
            </a:lvl7pPr>
            <a:lvl8pPr lvl="7" algn="ctr">
              <a:spcBef>
                <a:spcPts val="0"/>
              </a:spcBef>
              <a:buSzPct val="100000"/>
              <a:defRPr sz="5300"/>
            </a:lvl8pPr>
            <a:lvl9pPr lvl="8" algn="ctr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7"/>
            <a:ext cx="8520600" cy="8808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1229027"/>
            <a:ext cx="8520600" cy="2181600"/>
          </a:xfrm>
          <a:prstGeom prst="rect">
            <a:avLst/>
          </a:prstGeom>
        </p:spPr>
        <p:txBody>
          <a:bodyPr lIns="93125" tIns="93125" rIns="93125" bIns="93125" anchor="b" anchorCtr="0"/>
          <a:lstStyle>
            <a:lvl1pPr lvl="0" algn="ctr">
              <a:spcBef>
                <a:spcPts val="0"/>
              </a:spcBef>
              <a:buSzPct val="100000"/>
              <a:defRPr sz="12200"/>
            </a:lvl1pPr>
            <a:lvl2pPr lvl="1" algn="ctr">
              <a:spcBef>
                <a:spcPts val="0"/>
              </a:spcBef>
              <a:buSzPct val="100000"/>
              <a:defRPr sz="12200"/>
            </a:lvl2pPr>
            <a:lvl3pPr lvl="2" algn="ctr">
              <a:spcBef>
                <a:spcPts val="0"/>
              </a:spcBef>
              <a:buSzPct val="100000"/>
              <a:defRPr sz="12200"/>
            </a:lvl3pPr>
            <a:lvl4pPr lvl="3" algn="ctr">
              <a:spcBef>
                <a:spcPts val="0"/>
              </a:spcBef>
              <a:buSzPct val="100000"/>
              <a:defRPr sz="12200"/>
            </a:lvl4pPr>
            <a:lvl5pPr lvl="4" algn="ctr">
              <a:spcBef>
                <a:spcPts val="0"/>
              </a:spcBef>
              <a:buSzPct val="100000"/>
              <a:defRPr sz="12200"/>
            </a:lvl5pPr>
            <a:lvl6pPr lvl="5" algn="ctr">
              <a:spcBef>
                <a:spcPts val="0"/>
              </a:spcBef>
              <a:buSzPct val="100000"/>
              <a:defRPr sz="12200"/>
            </a:lvl6pPr>
            <a:lvl7pPr lvl="6" algn="ctr">
              <a:spcBef>
                <a:spcPts val="0"/>
              </a:spcBef>
              <a:buSzPct val="100000"/>
              <a:defRPr sz="12200"/>
            </a:lvl7pPr>
            <a:lvl8pPr lvl="7" algn="ctr">
              <a:spcBef>
                <a:spcPts val="0"/>
              </a:spcBef>
              <a:buSzPct val="100000"/>
              <a:defRPr sz="12200"/>
            </a:lvl8pPr>
            <a:lvl9pPr lvl="8" algn="ctr">
              <a:spcBef>
                <a:spcPts val="0"/>
              </a:spcBef>
              <a:buSzPct val="100000"/>
              <a:defRPr sz="12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3149027"/>
            <a:ext cx="8520600" cy="880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00166"/>
            <a:ext cx="6367800" cy="4545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27"/>
            <a:ext cx="4572000" cy="57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5500" y="3114527"/>
            <a:ext cx="4045200" cy="13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939500" y="804666"/>
            <a:ext cx="3837000" cy="410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399"/>
          </a:xfrm>
          <a:prstGeom prst="rect">
            <a:avLst/>
          </a:prstGeom>
        </p:spPr>
        <p:txBody>
          <a:bodyPr lIns="93125" tIns="93125" rIns="93125" bIns="93125" anchor="ctr" anchorCtr="0"/>
          <a:lstStyle>
            <a:lvl1pPr lvl="0" algn="ctr">
              <a:spcBef>
                <a:spcPts val="0"/>
              </a:spcBef>
              <a:buSzPct val="100000"/>
              <a:defRPr sz="3700"/>
            </a:lvl1pPr>
            <a:lvl2pPr lvl="1" algn="ctr">
              <a:spcBef>
                <a:spcPts val="0"/>
              </a:spcBef>
              <a:buSzPct val="100000"/>
              <a:defRPr sz="3700"/>
            </a:lvl2pPr>
            <a:lvl3pPr lvl="2" algn="ctr">
              <a:spcBef>
                <a:spcPts val="0"/>
              </a:spcBef>
              <a:buSzPct val="100000"/>
              <a:defRPr sz="3700"/>
            </a:lvl3pPr>
            <a:lvl4pPr lvl="3" algn="ctr">
              <a:spcBef>
                <a:spcPts val="0"/>
              </a:spcBef>
              <a:buSzPct val="100000"/>
              <a:defRPr sz="3700"/>
            </a:lvl4pPr>
            <a:lvl5pPr lvl="4" algn="ctr">
              <a:spcBef>
                <a:spcPts val="0"/>
              </a:spcBef>
              <a:buSzPct val="100000"/>
              <a:defRPr sz="3700"/>
            </a:lvl5pPr>
            <a:lvl6pPr lvl="5" algn="ctr">
              <a:spcBef>
                <a:spcPts val="0"/>
              </a:spcBef>
              <a:buSzPct val="100000"/>
              <a:defRPr sz="3700"/>
            </a:lvl6pPr>
            <a:lvl7pPr lvl="6" algn="ctr">
              <a:spcBef>
                <a:spcPts val="0"/>
              </a:spcBef>
              <a:buSzPct val="100000"/>
              <a:defRPr sz="3700"/>
            </a:lvl7pPr>
            <a:lvl8pPr lvl="7" algn="ctr">
              <a:spcBef>
                <a:spcPts val="0"/>
              </a:spcBef>
              <a:buSzPct val="100000"/>
              <a:defRPr sz="3700"/>
            </a:lvl8pPr>
            <a:lvl9pPr lvl="8" algn="ctr">
              <a:spcBef>
                <a:spcPts val="0"/>
              </a:spcBef>
              <a:buSzPct val="100000"/>
              <a:defRPr sz="37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4700638"/>
            <a:ext cx="5998800" cy="67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1229027"/>
            <a:ext cx="8520600" cy="2181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  <a:ln>
            <a:noFill/>
          </a:ln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buClr>
                <a:srgbClr val="000000"/>
              </a:buClr>
              <a:buSzPct val="100000"/>
              <a:buFont typeface="Raleway"/>
              <a:defRPr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000000"/>
              </a:buClr>
              <a:buSzPct val="100000"/>
              <a:buFont typeface="Raleway"/>
              <a:defRPr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000000"/>
              </a:buClr>
              <a:buFont typeface="Raleway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000000"/>
              </a:buClr>
              <a:buFont typeface="Raleway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000000"/>
              </a:buClr>
              <a:buFont typeface="Raleway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000000"/>
              </a:buClr>
              <a:buFont typeface="Raleway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000000"/>
              </a:buClr>
              <a:buFont typeface="Raleway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000000"/>
              </a:buClr>
              <a:buFont typeface="Raleway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000000"/>
              </a:buClr>
              <a:buFont typeface="Raleway"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68"/>
            <a:ext cx="9144000" cy="2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0" y="5328046"/>
            <a:ext cx="9144000" cy="37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InfoLab - Information Systems Research Group - Faculdade de Engenharia da Universidade do Porto              					</a:t>
            </a: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outubro 2015</a:t>
            </a:r>
          </a:p>
        </p:txBody>
      </p:sp>
      <p:sp>
        <p:nvSpPr>
          <p:cNvPr id="22" name="Shape 22"/>
          <p:cNvSpPr/>
          <p:nvPr/>
        </p:nvSpPr>
        <p:spPr>
          <a:xfrm>
            <a:off x="0" y="5328046"/>
            <a:ext cx="9144000" cy="37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InfoLab - Information Systems Research Group - </a:t>
            </a: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FEUP/ INESC TEC                                                                  10th MTSR Conference Gottingen November </a:t>
            </a: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201</a:t>
            </a: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3999900" cy="37959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80527"/>
            <a:ext cx="3999900" cy="37959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lIns="93125" tIns="93125" rIns="93125" bIns="931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49" y="500166"/>
            <a:ext cx="6367800" cy="4545300"/>
          </a:xfrm>
          <a:prstGeom prst="rect">
            <a:avLst/>
          </a:prstGeom>
        </p:spPr>
        <p:txBody>
          <a:bodyPr lIns="93125" tIns="93125" rIns="93125" bIns="93125" anchor="ctr" anchorCtr="0"/>
          <a:lstStyle>
            <a:lvl1pPr lvl="0">
              <a:spcBef>
                <a:spcPts val="0"/>
              </a:spcBef>
              <a:buSzPct val="100000"/>
              <a:defRPr sz="4900"/>
            </a:lvl1pPr>
            <a:lvl2pPr lvl="1">
              <a:spcBef>
                <a:spcPts val="0"/>
              </a:spcBef>
              <a:buSzPct val="100000"/>
              <a:defRPr sz="4900"/>
            </a:lvl2pPr>
            <a:lvl3pPr lvl="2">
              <a:spcBef>
                <a:spcPts val="0"/>
              </a:spcBef>
              <a:buSzPct val="100000"/>
              <a:defRPr sz="4900"/>
            </a:lvl3pPr>
            <a:lvl4pPr lvl="3">
              <a:spcBef>
                <a:spcPts val="0"/>
              </a:spcBef>
              <a:buSzPct val="100000"/>
              <a:defRPr sz="4900"/>
            </a:lvl4pPr>
            <a:lvl5pPr lvl="4">
              <a:spcBef>
                <a:spcPts val="0"/>
              </a:spcBef>
              <a:buSzPct val="100000"/>
              <a:defRPr sz="4900"/>
            </a:lvl5pPr>
            <a:lvl6pPr lvl="5">
              <a:spcBef>
                <a:spcPts val="0"/>
              </a:spcBef>
              <a:buSzPct val="100000"/>
              <a:defRPr sz="4900"/>
            </a:lvl6pPr>
            <a:lvl7pPr lvl="6">
              <a:spcBef>
                <a:spcPts val="0"/>
              </a:spcBef>
              <a:buSzPct val="100000"/>
              <a:defRPr sz="4900"/>
            </a:lvl7pPr>
            <a:lvl8pPr lvl="7">
              <a:spcBef>
                <a:spcPts val="0"/>
              </a:spcBef>
              <a:buSzPct val="100000"/>
              <a:defRPr sz="4900"/>
            </a:lvl8pPr>
            <a:lvl9pPr lvl="8">
              <a:spcBef>
                <a:spcPts val="0"/>
              </a:spcBef>
              <a:buSzPct val="100000"/>
              <a:defRPr sz="49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38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lIns="93125" tIns="93125" rIns="93125" bIns="93125" anchor="b" anchorCtr="0"/>
          <a:lstStyle>
            <a:lvl1pPr lvl="0" algn="ctr">
              <a:spcBef>
                <a:spcPts val="0"/>
              </a:spcBef>
              <a:buSzPct val="100000"/>
              <a:defRPr sz="4300"/>
            </a:lvl1pPr>
            <a:lvl2pPr lvl="1" algn="ctr">
              <a:spcBef>
                <a:spcPts val="0"/>
              </a:spcBef>
              <a:buSzPct val="100000"/>
              <a:defRPr sz="4300"/>
            </a:lvl2pPr>
            <a:lvl3pPr lvl="2" algn="ctr">
              <a:spcBef>
                <a:spcPts val="0"/>
              </a:spcBef>
              <a:buSzPct val="100000"/>
              <a:defRPr sz="4300"/>
            </a:lvl3pPr>
            <a:lvl4pPr lvl="3" algn="ctr">
              <a:spcBef>
                <a:spcPts val="0"/>
              </a:spcBef>
              <a:buSzPct val="100000"/>
              <a:defRPr sz="4300"/>
            </a:lvl4pPr>
            <a:lvl5pPr lvl="4" algn="ctr">
              <a:spcBef>
                <a:spcPts val="0"/>
              </a:spcBef>
              <a:buSzPct val="100000"/>
              <a:defRPr sz="4300"/>
            </a:lvl5pPr>
            <a:lvl6pPr lvl="5" algn="ctr">
              <a:spcBef>
                <a:spcPts val="0"/>
              </a:spcBef>
              <a:buSzPct val="100000"/>
              <a:defRPr sz="4300"/>
            </a:lvl6pPr>
            <a:lvl7pPr lvl="6" algn="ctr">
              <a:spcBef>
                <a:spcPts val="0"/>
              </a:spcBef>
              <a:buSzPct val="100000"/>
              <a:defRPr sz="4300"/>
            </a:lvl7pPr>
            <a:lvl8pPr lvl="7" algn="ctr">
              <a:spcBef>
                <a:spcPts val="0"/>
              </a:spcBef>
              <a:buSzPct val="100000"/>
              <a:defRPr sz="4300"/>
            </a:lvl8pPr>
            <a:lvl9pPr lvl="8" algn="ctr">
              <a:spcBef>
                <a:spcPts val="0"/>
              </a:spcBef>
              <a:buSzPct val="100000"/>
              <a:defRPr sz="43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3114527"/>
            <a:ext cx="4045200" cy="1372200"/>
          </a:xfrm>
          <a:prstGeom prst="rect">
            <a:avLst/>
          </a:prstGeom>
        </p:spPr>
        <p:txBody>
          <a:bodyPr lIns="93125" tIns="93125" rIns="93125" bIns="931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499" y="804527"/>
            <a:ext cx="3837000" cy="4105800"/>
          </a:xfrm>
          <a:prstGeom prst="rect">
            <a:avLst/>
          </a:prstGeom>
        </p:spPr>
        <p:txBody>
          <a:bodyPr lIns="93125" tIns="93125" rIns="93125" bIns="931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700638"/>
            <a:ext cx="5998800" cy="672300"/>
          </a:xfrm>
          <a:prstGeom prst="rect">
            <a:avLst/>
          </a:prstGeom>
        </p:spPr>
        <p:txBody>
          <a:bodyPr lIns="93125" tIns="93125" rIns="93125" bIns="931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3125" tIns="93125" rIns="93125" bIns="931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lIns="93125" tIns="93125" rIns="93125" bIns="931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lIns="93125" tIns="93125" rIns="93125" bIns="931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lIns="93125" tIns="93125" rIns="93125" bIns="931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</a:rPr>
              <a:t>‹#›</a:t>
            </a:fld>
            <a:endParaRPr lang="en-US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2share.eudat.eu/records/8462df65d6804e31b9e29dec1af0dcc0" TargetMode="External"/><Relationship Id="rId2" Type="http://schemas.openxmlformats.org/officeDocument/2006/relationships/hyperlink" Target="http://dendro-prd.fe.up.pt:3007/projects/my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up-infolab-rd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dat.eu/communities/datapublication-uporto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468492" y="535063"/>
            <a:ext cx="8300700" cy="24042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600"/>
              </a:spcBef>
              <a:buNone/>
            </a:pPr>
            <a:endParaRPr lang="en-US" sz="31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lvl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100" b="1" dirty="0" err="1" smtClean="0">
                <a:latin typeface="Raleway"/>
                <a:ea typeface="Raleway"/>
                <a:cs typeface="Raleway"/>
                <a:sym typeface="Raleway"/>
              </a:rPr>
              <a:t>DataPublication@U.Porto</a:t>
            </a:r>
            <a:endParaRPr lang="en-US" sz="3100" b="1" dirty="0">
              <a:latin typeface="Raleway"/>
              <a:ea typeface="Raleway"/>
              <a:cs typeface="Raleway"/>
              <a:sym typeface="Raleway"/>
            </a:endParaRPr>
          </a:p>
          <a:p>
            <a:pPr lvl="0" algn="ctr" rtl="0">
              <a:lnSpc>
                <a:spcPct val="150000"/>
              </a:lnSpc>
              <a:spcBef>
                <a:spcPts val="600"/>
              </a:spcBef>
              <a:buNone/>
            </a:pPr>
            <a:endParaRPr sz="31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68500" y="2937349"/>
            <a:ext cx="8092500" cy="10721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algn="ctr"/>
            <a:r>
              <a:rPr lang="en-US" sz="18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1" dirty="0" err="1">
                <a:latin typeface="Raleway"/>
                <a:ea typeface="Raleway"/>
                <a:cs typeface="Raleway"/>
                <a:sym typeface="Raleway"/>
              </a:rPr>
              <a:t>João</a:t>
            </a:r>
            <a:r>
              <a:rPr lang="en-US" sz="18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1" dirty="0" err="1">
                <a:latin typeface="Raleway"/>
                <a:ea typeface="Raleway"/>
                <a:cs typeface="Raleway"/>
                <a:sym typeface="Raleway"/>
              </a:rPr>
              <a:t>Aguiar</a:t>
            </a:r>
            <a:r>
              <a:rPr lang="en-US" sz="18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Castro, </a:t>
            </a:r>
            <a:r>
              <a:rPr lang="en-US" sz="1800" dirty="0" err="1" smtClean="0">
                <a:latin typeface="Raleway"/>
                <a:ea typeface="Raleway"/>
                <a:cs typeface="Raleway"/>
                <a:sym typeface="Raleway"/>
              </a:rPr>
              <a:t>Nélson</a:t>
            </a:r>
            <a:r>
              <a:rPr lang="en-US" sz="1800" dirty="0" smtClean="0">
                <a:latin typeface="Raleway"/>
                <a:ea typeface="Raleway"/>
                <a:cs typeface="Raleway"/>
                <a:sym typeface="Raleway"/>
              </a:rPr>
              <a:t> Pereira, </a:t>
            </a:r>
            <a:r>
              <a:rPr lang="en-US" sz="1800" dirty="0" err="1" smtClean="0">
                <a:latin typeface="Raleway"/>
                <a:ea typeface="Raleway"/>
                <a:cs typeface="Raleway"/>
                <a:sym typeface="Raleway"/>
              </a:rPr>
              <a:t>João</a:t>
            </a:r>
            <a:r>
              <a:rPr lang="en-US" sz="18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Rocha da Silva, Cristina Ribeiro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INESC TEC—</a:t>
            </a:r>
            <a:r>
              <a:rPr lang="en-US" sz="19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Faculdade</a:t>
            </a:r>
            <a:r>
              <a:rPr lang="en-US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9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Engenharia</a:t>
            </a:r>
            <a:r>
              <a:rPr lang="en-US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da </a:t>
            </a:r>
            <a:r>
              <a:rPr lang="en-US" sz="19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Universidade</a:t>
            </a:r>
            <a:r>
              <a:rPr lang="en-US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do Porto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300" dirty="0">
              <a:latin typeface="Raleway"/>
              <a:ea typeface="Raleway"/>
              <a:cs typeface="Raleway"/>
              <a:sym typeface="Raleway"/>
            </a:endParaRPr>
          </a:p>
          <a:p>
            <a:pPr lvl="0" algn="ctr" rtl="0">
              <a:spcBef>
                <a:spcPts val="0"/>
              </a:spcBef>
              <a:buNone/>
            </a:pPr>
            <a:endParaRPr sz="23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7" name="Shape 107" descr="competelogo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800" y="4369668"/>
            <a:ext cx="7259901" cy="7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Shape 346"/>
          <p:cNvGraphicFramePr/>
          <p:nvPr>
            <p:extLst>
              <p:ext uri="{D42A27DB-BD31-4B8C-83A1-F6EECF244321}">
                <p14:modId xmlns:p14="http://schemas.microsoft.com/office/powerpoint/2010/main" val="3583908179"/>
              </p:ext>
            </p:extLst>
          </p:nvPr>
        </p:nvGraphicFramePr>
        <p:xfrm>
          <a:off x="467544" y="1561356"/>
          <a:ext cx="3456384" cy="3311700"/>
        </p:xfrm>
        <a:graphic>
          <a:graphicData uri="http://schemas.openxmlformats.org/drawingml/2006/table">
            <a:tbl>
              <a:tblPr>
                <a:noFill/>
                <a:tableStyleId>{FC4F09A8-AE83-4F54-9A45-BAC1DD96ED22}</a:tableStyleId>
              </a:tblPr>
              <a:tblGrid>
                <a:gridCol w="1507442"/>
                <a:gridCol w="941544"/>
                <a:gridCol w="1007398"/>
              </a:tblGrid>
              <a:tr h="144015">
                <a:tc gridSpan="3"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pt-PT" sz="1000" b="1" baseline="0" dirty="0" smtClean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        </a:t>
                      </a:r>
                      <a:r>
                        <a:rPr lang="pt-PT" sz="1000" b="1" baseline="0" dirty="0" err="1" smtClean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Domain</a:t>
                      </a:r>
                      <a:r>
                        <a:rPr lang="pt-PT" sz="1000" b="1" baseline="0" dirty="0" smtClean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                                       Data </a:t>
                      </a:r>
                      <a:r>
                        <a:rPr lang="pt-PT" sz="1000" b="1" baseline="0" dirty="0" err="1" smtClean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Type</a:t>
                      </a:r>
                      <a:r>
                        <a:rPr lang="pt-PT" sz="1000" b="1" baseline="0" dirty="0" smtClean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lang="en-US"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4275" marR="64275" marT="53550" marB="53550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1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Fracture Mechanics</a:t>
                      </a:r>
                    </a:p>
                  </a:txBody>
                  <a:tcPr marL="64275" marR="64275" marT="53550" marB="53550"/>
                </a:tc>
                <a:tc rowSpan="2"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Experimental</a:t>
                      </a:r>
                    </a:p>
                  </a:txBody>
                  <a:tcPr marL="64275" marR="64275" marT="53550" marB="53550">
                    <a:solidFill>
                      <a:srgbClr val="6D9EE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1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Hydrogen Production</a:t>
                      </a:r>
                    </a:p>
                  </a:txBody>
                  <a:tcPr marL="64275" marR="64275" marT="53550" marB="5355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1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Analytical Chemistry </a:t>
                      </a:r>
                    </a:p>
                  </a:txBody>
                  <a:tcPr marL="64275" marR="64275" marT="53550" marB="53550"/>
                </a:tc>
                <a:tc row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Experimental                                                     </a:t>
                      </a:r>
                    </a:p>
                  </a:txBody>
                  <a:tcPr marL="64275" marR="64275" marT="53550" marB="53550">
                    <a:solidFill>
                      <a:srgbClr val="6D9EEB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Observational</a:t>
                      </a:r>
                    </a:p>
                  </a:txBody>
                  <a:tcPr marL="64275" marR="64275" marT="53550" marB="53550">
                    <a:solidFill>
                      <a:srgbClr val="93C47D"/>
                    </a:solidFill>
                  </a:tcPr>
                </a:tc>
              </a:tr>
              <a:tr h="24331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Gravimetry</a:t>
                      </a:r>
                      <a:endParaRPr lang="en-US"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4275" marR="64275" marT="53550" marB="5355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21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Biological Oceanography</a:t>
                      </a:r>
                    </a:p>
                  </a:txBody>
                  <a:tcPr marL="64275" marR="64275" marT="53550" marB="5355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1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Biodiversity</a:t>
                      </a:r>
                    </a:p>
                  </a:txBody>
                  <a:tcPr marL="64275" marR="64275" marT="53550" marB="53550"/>
                </a:tc>
                <a:tc rowSpan="2"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Observational </a:t>
                      </a:r>
                    </a:p>
                  </a:txBody>
                  <a:tcPr marL="64275" marR="64275" marT="53550" marB="53550">
                    <a:solidFill>
                      <a:srgbClr val="93C47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21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Social and </a:t>
                      </a:r>
                      <a:r>
                        <a:rPr lang="en-US" sz="1000" b="1" dirty="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Behavioural</a:t>
                      </a: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Sciences</a:t>
                      </a:r>
                    </a:p>
                  </a:txBody>
                  <a:tcPr marL="64275" marR="64275" marT="53550" marB="5355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1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Cutting and Packing</a:t>
                      </a:r>
                    </a:p>
                  </a:txBody>
                  <a:tcPr marL="64275" marR="64275" marT="53550" marB="53550"/>
                </a:tc>
                <a:tc rowSpan="3"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Simulational</a:t>
                      </a:r>
                      <a:endParaRPr lang="en-US" sz="10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4275" marR="64275" marT="53550" marB="53550">
                    <a:solidFill>
                      <a:srgbClr val="F6B26B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1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Vehicle Simulation</a:t>
                      </a:r>
                    </a:p>
                  </a:txBody>
                  <a:tcPr marL="64275" marR="64275" marT="53550" marB="5355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214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Computational Fluid Dynamics</a:t>
                      </a:r>
                    </a:p>
                  </a:txBody>
                  <a:tcPr marL="64275" marR="64275" marT="53550" marB="5355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5292"/>
            <a:ext cx="2016224" cy="13193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2" y="3721596"/>
            <a:ext cx="2113434" cy="12452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85" y="2497459"/>
            <a:ext cx="1489413" cy="1001401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9552" y="462072"/>
            <a:ext cx="306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atin typeface="Raleway"/>
                <a:sym typeface="Raleway"/>
              </a:rPr>
              <a:t>Curator workflow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>
                <a:latin typeface="Raleway" panose="020B0604020202020204" charset="0"/>
              </a:rPr>
              <a:t>Dendro</a:t>
            </a:r>
            <a:r>
              <a:rPr lang="en-US" dirty="0">
                <a:latin typeface="Raleway" panose="020B0604020202020204" charset="0"/>
              </a:rPr>
              <a:t> platform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4294967295"/>
          </p:nvPr>
        </p:nvSpPr>
        <p:spPr>
          <a:xfrm>
            <a:off x="0" y="1281113"/>
            <a:ext cx="8521700" cy="3795712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US" dirty="0">
                <a:solidFill>
                  <a:schemeClr val="tx1"/>
                </a:solidFill>
                <a:latin typeface="Raleway" panose="020B0604020202020204" charset="0"/>
              </a:rPr>
              <a:t>Data </a:t>
            </a:r>
            <a:r>
              <a:rPr lang="en-US" dirty="0" err="1">
                <a:solidFill>
                  <a:schemeClr val="tx1"/>
                </a:solidFill>
                <a:latin typeface="Raleway" panose="020B0604020202020204" charset="0"/>
              </a:rPr>
              <a:t>organisation</a:t>
            </a:r>
            <a:r>
              <a:rPr lang="en-US" dirty="0">
                <a:solidFill>
                  <a:schemeClr val="tx1"/>
                </a:solidFill>
                <a:latin typeface="Raleway" panose="020B0604020202020204" charset="0"/>
              </a:rPr>
              <a:t> and description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-US" dirty="0">
                <a:solidFill>
                  <a:schemeClr val="tx1"/>
                </a:solidFill>
                <a:latin typeface="Raleway" panose="020B0604020202020204" charset="0"/>
              </a:rPr>
              <a:t>Early: from data creation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-US" dirty="0">
                <a:solidFill>
                  <a:schemeClr val="tx1"/>
                </a:solidFill>
                <a:latin typeface="Raleway" panose="020B0604020202020204" charset="0"/>
              </a:rPr>
              <a:t>Detailed, domain-specific description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Ontologies: loaded for each domain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Metadata is ready to become Linked Open Data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Preservation-friendly metadata models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Integration with long-term </a:t>
            </a:r>
            <a:r>
              <a:rPr lang="en-US" dirty="0" smtClean="0">
                <a:solidFill>
                  <a:schemeClr val="dk1"/>
                </a:solidFill>
                <a:latin typeface="Raleway" panose="020B0604020202020204" charset="0"/>
              </a:rPr>
              <a:t>repositories</a:t>
            </a:r>
            <a:endParaRPr lang="en-US" dirty="0">
              <a:solidFill>
                <a:schemeClr val="dk1"/>
              </a:solidFill>
              <a:latin typeface="Raleway" panose="020B060402020202020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4294967295"/>
          </p:nvPr>
        </p:nvSpPr>
        <p:spPr>
          <a:xfrm>
            <a:off x="0" y="1281113"/>
            <a:ext cx="8521700" cy="3795712"/>
          </a:xfrm>
        </p:spPr>
        <p:txBody>
          <a:bodyPr/>
          <a:lstStyle/>
          <a:p>
            <a:r>
              <a:rPr lang="pt-PT" dirty="0" smtClean="0"/>
              <a:t>   </a:t>
            </a:r>
          </a:p>
          <a:p>
            <a:r>
              <a:rPr lang="pt-PT" b="1" dirty="0" err="1" smtClean="0">
                <a:latin typeface="Raleway" panose="020B0604020202020204" charset="0"/>
                <a:hlinkClick r:id="rId2"/>
              </a:rPr>
              <a:t>Dendro</a:t>
            </a:r>
            <a:endParaRPr lang="pt-PT" b="1" dirty="0">
              <a:latin typeface="Raleway" panose="020B0604020202020204" charset="0"/>
            </a:endParaRPr>
          </a:p>
          <a:p>
            <a:r>
              <a:rPr lang="pt-PT" b="1" dirty="0" smtClean="0">
                <a:latin typeface="Raleway" panose="020B0604020202020204" charset="0"/>
                <a:hlinkClick r:id="rId3"/>
              </a:rPr>
              <a:t>B2Share </a:t>
            </a:r>
            <a:r>
              <a:rPr lang="pt-PT" b="1" dirty="0" err="1" smtClean="0">
                <a:latin typeface="Raleway" panose="020B0604020202020204" charset="0"/>
                <a:hlinkClick r:id="rId3"/>
              </a:rPr>
              <a:t>TweeProfiles</a:t>
            </a:r>
            <a:r>
              <a:rPr lang="pt-PT" b="1" dirty="0" smtClean="0">
                <a:latin typeface="Raleway" panose="020B0604020202020204" charset="0"/>
                <a:hlinkClick r:id="rId3"/>
              </a:rPr>
              <a:t> </a:t>
            </a:r>
            <a:r>
              <a:rPr lang="pt-PT" b="1" dirty="0" err="1" smtClean="0">
                <a:latin typeface="Raleway" panose="020B0604020202020204" charset="0"/>
                <a:hlinkClick r:id="rId3"/>
              </a:rPr>
              <a:t>deposit</a:t>
            </a:r>
            <a:endParaRPr lang="pt-PT" b="1" dirty="0" smtClean="0">
              <a:latin typeface="Raleway" panose="020B060402020202020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51520" y="409228"/>
            <a:ext cx="273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Raleway" panose="020B0604020202020204" charset="0"/>
              </a:rPr>
              <a:t>Demonstration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86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          </a:t>
            </a:r>
            <a:r>
              <a:rPr lang="en-US" dirty="0" err="1">
                <a:latin typeface="Raleway" panose="020B0604020202020204" charset="0"/>
              </a:rPr>
              <a:t>Dendro</a:t>
            </a:r>
            <a:r>
              <a:rPr lang="en-US" dirty="0">
                <a:latin typeface="Raleway" panose="020B0604020202020204" charset="0"/>
              </a:rPr>
              <a:t>                </a:t>
            </a:r>
            <a:r>
              <a:rPr lang="en-US" dirty="0" smtClean="0">
                <a:latin typeface="Raleway" panose="020B0604020202020204" charset="0"/>
              </a:rPr>
              <a:t>    &amp;                   EUDAT</a:t>
            </a:r>
            <a:endParaRPr lang="en-US" dirty="0">
              <a:latin typeface="Raleway" panose="020B0604020202020204" charset="0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4294967295"/>
          </p:nvPr>
        </p:nvSpPr>
        <p:spPr>
          <a:xfrm>
            <a:off x="0" y="1281113"/>
            <a:ext cx="3943350" cy="3795712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marL="292100" lvl="0" indent="-2667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●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Early data management practices</a:t>
            </a:r>
          </a:p>
          <a:p>
            <a:pPr marL="584200" lvl="1" indent="-2667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Raleway"/>
              <a:buChar char="○"/>
            </a:pPr>
            <a:r>
              <a:rPr lang="en-US" sz="1800" dirty="0">
                <a:solidFill>
                  <a:schemeClr val="dk1"/>
                </a:solidFill>
                <a:latin typeface="Raleway" panose="020B0604020202020204" charset="0"/>
              </a:rPr>
              <a:t>From project day 1</a:t>
            </a:r>
          </a:p>
          <a:p>
            <a:pPr marL="584200" lvl="1" indent="-2667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Raleway"/>
              <a:buChar char="○"/>
            </a:pPr>
            <a:r>
              <a:rPr lang="en-US" sz="1800" dirty="0">
                <a:solidFill>
                  <a:schemeClr val="dk1"/>
                </a:solidFill>
                <a:latin typeface="Raleway" panose="020B0604020202020204" charset="0"/>
              </a:rPr>
              <a:t>Involve researchers</a:t>
            </a:r>
          </a:p>
          <a:p>
            <a:pPr marL="292100" lvl="0" indent="-2667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●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Collaborative environment</a:t>
            </a:r>
          </a:p>
          <a:p>
            <a:pPr marL="584200" lvl="1" indent="-254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○"/>
            </a:pPr>
            <a:r>
              <a:rPr lang="en-US" sz="1800" dirty="0">
                <a:solidFill>
                  <a:schemeClr val="dk1"/>
                </a:solidFill>
                <a:latin typeface="Raleway" panose="020B0604020202020204" charset="0"/>
              </a:rPr>
              <a:t>Data peer review </a:t>
            </a:r>
          </a:p>
          <a:p>
            <a:pPr marL="584200" lvl="1" indent="-254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○"/>
            </a:pPr>
            <a:r>
              <a:rPr lang="en-US" sz="1800" dirty="0">
                <a:solidFill>
                  <a:schemeClr val="dk1"/>
                </a:solidFill>
                <a:latin typeface="Raleway" panose="020B0604020202020204" charset="0"/>
              </a:rPr>
              <a:t>Guidelines from senior researchers 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4294967295"/>
          </p:nvPr>
        </p:nvSpPr>
        <p:spPr>
          <a:xfrm>
            <a:off x="5202238" y="1281113"/>
            <a:ext cx="3941762" cy="3795712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marL="292100" lvl="0" indent="-2667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●"/>
            </a:pPr>
            <a:r>
              <a:rPr lang="en-US" dirty="0" smtClean="0">
                <a:solidFill>
                  <a:schemeClr val="dk1"/>
                </a:solidFill>
                <a:latin typeface="Raleway" panose="020B0604020202020204" charset="0"/>
              </a:rPr>
              <a:t>Persistent </a:t>
            </a: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identifiers</a:t>
            </a:r>
          </a:p>
          <a:p>
            <a:pPr marL="292100" lvl="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●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Data preservation</a:t>
            </a:r>
          </a:p>
          <a:p>
            <a:pPr marL="584200" lvl="1" indent="-254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○"/>
            </a:pPr>
            <a:r>
              <a:rPr lang="en-US" sz="1800" dirty="0">
                <a:solidFill>
                  <a:schemeClr val="dk1"/>
                </a:solidFill>
                <a:latin typeface="Raleway" panose="020B0604020202020204" charset="0"/>
              </a:rPr>
              <a:t>Compliance with existing standards</a:t>
            </a:r>
          </a:p>
          <a:p>
            <a:pPr marL="292100" lvl="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●"/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Dissemination</a:t>
            </a:r>
          </a:p>
          <a:p>
            <a:pPr marL="584200" lvl="1" indent="-254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○"/>
            </a:pPr>
            <a:r>
              <a:rPr lang="en-US" sz="1800" dirty="0">
                <a:solidFill>
                  <a:schemeClr val="dk1"/>
                </a:solidFill>
                <a:latin typeface="Raleway" panose="020B0604020202020204" charset="0"/>
              </a:rPr>
              <a:t>Automatic harvesting</a:t>
            </a:r>
          </a:p>
          <a:p>
            <a:pPr marL="584200" lvl="1" indent="-254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○"/>
            </a:pPr>
            <a:r>
              <a:rPr lang="en-US" sz="1800" dirty="0">
                <a:solidFill>
                  <a:schemeClr val="dk1"/>
                </a:solidFill>
                <a:latin typeface="Raleway" panose="020B0604020202020204" charset="0"/>
              </a:rPr>
              <a:t>Dissemination protocols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/>
        </p:nvSpPr>
        <p:spPr>
          <a:xfrm>
            <a:off x="542056" y="409228"/>
            <a:ext cx="4554600" cy="8751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900" dirty="0">
                <a:latin typeface="Raleway"/>
                <a:ea typeface="Raleway"/>
                <a:cs typeface="Raleway"/>
                <a:sym typeface="Raleway"/>
              </a:rPr>
              <a:t>Visit us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728332" y="2201499"/>
            <a:ext cx="7620000" cy="12981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accent5"/>
                </a:solidFill>
                <a:latin typeface="Raleway" panose="020B0604020202020204" charset="0"/>
                <a:ea typeface="Courier New"/>
                <a:cs typeface="Courier New"/>
                <a:sym typeface="Courier New"/>
              </a:rPr>
              <a:t>http://dendro.fe.up.pt/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275425" y="3488590"/>
            <a:ext cx="8304000" cy="12981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err="1">
                <a:latin typeface="Raleway"/>
                <a:ea typeface="Raleway"/>
                <a:cs typeface="Raleway"/>
                <a:sym typeface="Raleway"/>
              </a:rPr>
              <a:t>Dendro</a:t>
            </a: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 is </a:t>
            </a:r>
            <a:r>
              <a:rPr lang="en-US" sz="1800" i="1" dirty="0">
                <a:latin typeface="Raleway"/>
                <a:ea typeface="Raleway"/>
                <a:cs typeface="Raleway"/>
                <a:sym typeface="Raleway"/>
              </a:rPr>
              <a:t>open source</a:t>
            </a: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 on GitHub!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542056" y="4068848"/>
            <a:ext cx="7909200" cy="5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 u="sng" dirty="0">
                <a:solidFill>
                  <a:schemeClr val="accent5"/>
                </a:solidFill>
                <a:latin typeface="Raleway" panose="020B0604020202020204" charset="0"/>
                <a:ea typeface="Courier New"/>
                <a:cs typeface="Courier New"/>
                <a:sym typeface="Courier New"/>
                <a:hlinkClick r:id="rId3"/>
              </a:rPr>
              <a:t>https://github.com/feup-infolab-rdm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344656" y="2065412"/>
            <a:ext cx="8304000" cy="12981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Publications and updates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4294967295"/>
          </p:nvPr>
        </p:nvSpPr>
        <p:spPr>
          <a:xfrm>
            <a:off x="0" y="1281113"/>
            <a:ext cx="9144000" cy="3795712"/>
          </a:xfrm>
        </p:spPr>
        <p:txBody>
          <a:bodyPr/>
          <a:lstStyle/>
          <a:p>
            <a:pPr algn="ctr"/>
            <a:r>
              <a:rPr lang="pt-PT" sz="2800" b="1" dirty="0" err="1">
                <a:latin typeface="Raleway" panose="020B0604020202020204" charset="0"/>
              </a:rPr>
              <a:t>Support</a:t>
            </a:r>
            <a:r>
              <a:rPr lang="pt-PT" sz="2800" b="1" dirty="0">
                <a:latin typeface="Raleway" panose="020B0604020202020204" charset="0"/>
              </a:rPr>
              <a:t> slides</a:t>
            </a:r>
            <a:endParaRPr lang="en-US" sz="2800" b="1" dirty="0">
              <a:latin typeface="Raleway" panose="020B060402020202020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screenshot_dend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2" y="1417340"/>
            <a:ext cx="770485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>
                <a:latin typeface="Raleway" panose="020B0604020202020204" charset="0"/>
              </a:rPr>
              <a:t>Dendro</a:t>
            </a:r>
            <a:endParaRPr lang="en-US" dirty="0">
              <a:latin typeface="Raleway" panose="020B060402020202020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13284"/>
            <a:ext cx="756652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2926"/>
            <a:ext cx="2059871" cy="32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107504" y="1127608"/>
            <a:ext cx="8754600" cy="41184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marL="292100" lvl="0" indent="-2540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TPDL 2016</a:t>
            </a:r>
          </a:p>
          <a:p>
            <a:pPr marL="584200" lvl="1" indent="-215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Usage-driven Dublin Core descriptor selection—A case study using the </a:t>
            </a:r>
            <a:r>
              <a:rPr lang="en-US" sz="12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Dendro</a:t>
            </a: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platform for research dataset description</a:t>
            </a:r>
          </a:p>
          <a:p>
            <a:pPr marL="292100" lvl="0" indent="-254000" rtl="0">
              <a:lnSpc>
                <a:spcPct val="150000"/>
              </a:lnSpc>
              <a:spcBef>
                <a:spcPts val="0"/>
              </a:spcBef>
              <a:buSzPct val="100000"/>
              <a:buFont typeface="Raleway"/>
              <a:buChar char="❏"/>
            </a:pP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UAIS, Springer 2016</a:t>
            </a:r>
          </a:p>
          <a:p>
            <a:pPr marL="584200" lvl="1" indent="-215900" rtl="0">
              <a:lnSpc>
                <a:spcPct val="150000"/>
              </a:lnSpc>
              <a:spcBef>
                <a:spcPts val="0"/>
              </a:spcBef>
              <a:buSzPct val="100000"/>
              <a:buFont typeface="Raleway"/>
              <a:buChar char="❏"/>
            </a:pPr>
            <a:r>
              <a:rPr lang="en-US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comparison of research data management platforms: architecture, flexible metadata and interoperability</a:t>
            </a:r>
          </a:p>
          <a:p>
            <a:pPr marL="292100" lvl="0" indent="-254000" rtl="0">
              <a:lnSpc>
                <a:spcPct val="150000"/>
              </a:lnSpc>
              <a:spcBef>
                <a:spcPts val="0"/>
              </a:spcBef>
              <a:buSzPct val="100000"/>
              <a:buFont typeface="Raleway"/>
              <a:buChar char="❏"/>
            </a:pPr>
            <a:r>
              <a:rPr lang="en-US" sz="1800" dirty="0" err="1">
                <a:latin typeface="Raleway"/>
                <a:ea typeface="Raleway"/>
                <a:cs typeface="Raleway"/>
                <a:sym typeface="Raleway"/>
              </a:rPr>
              <a:t>iPRES</a:t>
            </a: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 2014</a:t>
            </a:r>
          </a:p>
          <a:p>
            <a:pPr marL="584200" lvl="1" indent="-215900" rtl="0">
              <a:lnSpc>
                <a:spcPct val="150000"/>
              </a:lnSpc>
              <a:spcBef>
                <a:spcPts val="0"/>
              </a:spcBef>
              <a:buSzPct val="100000"/>
              <a:buFont typeface="Raleway"/>
              <a:buChar char="❏"/>
            </a:pPr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-US" sz="1200" b="1" dirty="0" err="1">
                <a:latin typeface="Raleway"/>
                <a:ea typeface="Raleway"/>
                <a:cs typeface="Raleway"/>
                <a:sym typeface="Raleway"/>
              </a:rPr>
              <a:t>Dendro</a:t>
            </a:r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 research data management platform: applying ontologies to long-term preservation in a collaborative environment </a:t>
            </a:r>
          </a:p>
          <a:p>
            <a:pPr marL="292100" lvl="0" indent="-254000" rtl="0">
              <a:lnSpc>
                <a:spcPct val="150000"/>
              </a:lnSpc>
              <a:spcBef>
                <a:spcPts val="0"/>
              </a:spcBef>
              <a:buSzPct val="100000"/>
              <a:buFont typeface="Raleway"/>
              <a:buChar char="❏"/>
            </a:pP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Digital Libraries 2014</a:t>
            </a:r>
          </a:p>
          <a:p>
            <a:pPr marL="584200" lvl="1" indent="-215900" rtl="0">
              <a:lnSpc>
                <a:spcPct val="150000"/>
              </a:lnSpc>
              <a:spcBef>
                <a:spcPts val="0"/>
              </a:spcBef>
              <a:buSzPct val="100000"/>
              <a:buFont typeface="Raleway"/>
              <a:buChar char="❏"/>
            </a:pPr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Creating lightweight ontologies for dataset  description: </a:t>
            </a:r>
            <a:r>
              <a:rPr lang="en-US" sz="1200" b="1" dirty="0" err="1">
                <a:latin typeface="Raleway"/>
                <a:ea typeface="Raleway"/>
                <a:cs typeface="Raleway"/>
                <a:sym typeface="Raleway"/>
              </a:rPr>
              <a:t>Pratical</a:t>
            </a:r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 applications in a cross-domain research data management workflow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Raleway" panose="020B0604020202020204" charset="0"/>
              </a:rPr>
              <a:t>Related publications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Shape 356"/>
          <p:cNvGrpSpPr/>
          <p:nvPr/>
        </p:nvGrpSpPr>
        <p:grpSpPr>
          <a:xfrm>
            <a:off x="307696" y="1567947"/>
            <a:ext cx="8162205" cy="2862422"/>
            <a:chOff x="1469325" y="629000"/>
            <a:chExt cx="6515690" cy="2164075"/>
          </a:xfrm>
        </p:grpSpPr>
        <p:cxnSp>
          <p:nvCxnSpPr>
            <p:cNvPr id="357" name="Shape 357"/>
            <p:cNvCxnSpPr/>
            <p:nvPr/>
          </p:nvCxnSpPr>
          <p:spPr>
            <a:xfrm>
              <a:off x="3946816" y="1010561"/>
              <a:ext cx="1780200" cy="0"/>
            </a:xfrm>
            <a:prstGeom prst="straightConnector1">
              <a:avLst/>
            </a:prstGeom>
            <a:noFill/>
            <a:ln w="28575" cap="flat" cmpd="sng">
              <a:solidFill>
                <a:srgbClr val="006258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sp>
          <p:nvSpPr>
            <p:cNvPr id="358" name="Shape 358"/>
            <p:cNvSpPr txBox="1"/>
            <p:nvPr/>
          </p:nvSpPr>
          <p:spPr>
            <a:xfrm>
              <a:off x="1469325" y="1142350"/>
              <a:ext cx="1221600" cy="758399"/>
            </a:xfrm>
            <a:prstGeom prst="rect">
              <a:avLst/>
            </a:prstGeom>
            <a:noFill/>
            <a:ln>
              <a:noFill/>
            </a:ln>
          </p:spPr>
          <p:txBody>
            <a:bodyPr lIns="58925" tIns="58925" rIns="58925" bIns="589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9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Data &amp; Metadata</a:t>
              </a:r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7032515" y="2008261"/>
              <a:ext cx="952499" cy="2208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lIns="58925" tIns="58925" rIns="58925" bIns="589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9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Preserve</a:t>
              </a:r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6123908" y="2008261"/>
              <a:ext cx="917399" cy="2208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lIns="58925" tIns="58925" rIns="58925" bIns="589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9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Reuser</a:t>
              </a:r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5365025" y="2008269"/>
              <a:ext cx="758999" cy="2208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lIns="58925" tIns="58925" rIns="58925" bIns="589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9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Cite</a:t>
              </a:r>
            </a:p>
          </p:txBody>
        </p:sp>
        <p:pic>
          <p:nvPicPr>
            <p:cNvPr id="362" name="Shape 3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9245" y="2379883"/>
              <a:ext cx="336460" cy="413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Shape 36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09340" y="808481"/>
              <a:ext cx="534884" cy="476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Shape 3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62942" y="2327332"/>
              <a:ext cx="336460" cy="413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Shape 36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22358" y="2262798"/>
              <a:ext cx="444634" cy="414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Shape 3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75273" y="2276778"/>
              <a:ext cx="414664" cy="386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Shape 36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01137" y="2276784"/>
              <a:ext cx="414664" cy="38654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8" name="Shape 368"/>
            <p:cNvCxnSpPr/>
            <p:nvPr/>
          </p:nvCxnSpPr>
          <p:spPr>
            <a:xfrm>
              <a:off x="5735667" y="1584072"/>
              <a:ext cx="1777499" cy="0"/>
            </a:xfrm>
            <a:prstGeom prst="straightConnector1">
              <a:avLst/>
            </a:prstGeom>
            <a:noFill/>
            <a:ln w="19050" cap="flat" cmpd="sng">
              <a:solidFill>
                <a:srgbClr val="006258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69" name="Shape 369"/>
            <p:cNvCxnSpPr>
              <a:stCxn id="361" idx="0"/>
            </p:cNvCxnSpPr>
            <p:nvPr/>
          </p:nvCxnSpPr>
          <p:spPr>
            <a:xfrm rot="10800000" flipH="1">
              <a:off x="5744525" y="1578669"/>
              <a:ext cx="300" cy="429600"/>
            </a:xfrm>
            <a:prstGeom prst="straightConnector1">
              <a:avLst/>
            </a:prstGeom>
            <a:noFill/>
            <a:ln w="19050" cap="flat" cmpd="sng">
              <a:solidFill>
                <a:srgbClr val="006258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70" name="Shape 370"/>
            <p:cNvCxnSpPr>
              <a:stCxn id="359" idx="0"/>
            </p:cNvCxnSpPr>
            <p:nvPr/>
          </p:nvCxnSpPr>
          <p:spPr>
            <a:xfrm rot="10800000">
              <a:off x="7508165" y="1578961"/>
              <a:ext cx="600" cy="429300"/>
            </a:xfrm>
            <a:prstGeom prst="straightConnector1">
              <a:avLst/>
            </a:prstGeom>
            <a:noFill/>
            <a:ln w="19050" cap="flat" cmpd="sng">
              <a:solidFill>
                <a:srgbClr val="006258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71" name="Shape 371"/>
            <p:cNvCxnSpPr>
              <a:stCxn id="372" idx="2"/>
              <a:endCxn id="360" idx="0"/>
            </p:cNvCxnSpPr>
            <p:nvPr/>
          </p:nvCxnSpPr>
          <p:spPr>
            <a:xfrm>
              <a:off x="6582608" y="1197661"/>
              <a:ext cx="0" cy="810600"/>
            </a:xfrm>
            <a:prstGeom prst="straightConnector1">
              <a:avLst/>
            </a:prstGeom>
            <a:noFill/>
            <a:ln w="19050" cap="flat" cmpd="sng">
              <a:solidFill>
                <a:srgbClr val="006258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73" name="Shape 373"/>
            <p:cNvSpPr/>
            <p:nvPr/>
          </p:nvSpPr>
          <p:spPr>
            <a:xfrm>
              <a:off x="2879192" y="1596394"/>
              <a:ext cx="534899" cy="445499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>
              <a:noFill/>
            </a:ln>
          </p:spPr>
          <p:txBody>
            <a:bodyPr lIns="58925" tIns="58925" rIns="58925" bIns="589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74" name="Shape 37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849244" y="1549893"/>
              <a:ext cx="550158" cy="465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Shape 37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68186" y="1109522"/>
              <a:ext cx="228666" cy="267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Shape 37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513596" y="629000"/>
              <a:ext cx="1221459" cy="548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Shape 377"/>
            <p:cNvSpPr/>
            <p:nvPr/>
          </p:nvSpPr>
          <p:spPr>
            <a:xfrm>
              <a:off x="5803142" y="803273"/>
              <a:ext cx="1583400" cy="375000"/>
            </a:xfrm>
            <a:prstGeom prst="rect">
              <a:avLst/>
            </a:prstGeom>
            <a:solidFill>
              <a:srgbClr val="006258"/>
            </a:solidFill>
            <a:ln>
              <a:noFill/>
            </a:ln>
          </p:spPr>
          <p:txBody>
            <a:bodyPr lIns="58925" tIns="58925" rIns="58925" bIns="589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900" b="1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Data repository</a:t>
              </a:r>
            </a:p>
          </p:txBody>
        </p:sp>
        <p:cxnSp>
          <p:nvCxnSpPr>
            <p:cNvPr id="378" name="Shape 378"/>
            <p:cNvCxnSpPr/>
            <p:nvPr/>
          </p:nvCxnSpPr>
          <p:spPr>
            <a:xfrm>
              <a:off x="5818452" y="1194068"/>
              <a:ext cx="1552799" cy="0"/>
            </a:xfrm>
            <a:prstGeom prst="straightConnector1">
              <a:avLst/>
            </a:prstGeom>
            <a:noFill/>
            <a:ln w="19050" cap="flat" cmpd="sng">
              <a:solidFill>
                <a:srgbClr val="006258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79" name="Shape 379"/>
            <p:cNvCxnSpPr>
              <a:stCxn id="374" idx="0"/>
              <a:endCxn id="376" idx="2"/>
            </p:cNvCxnSpPr>
            <p:nvPr/>
          </p:nvCxnSpPr>
          <p:spPr>
            <a:xfrm rot="10800000">
              <a:off x="3124323" y="1177293"/>
              <a:ext cx="0" cy="372600"/>
            </a:xfrm>
            <a:prstGeom prst="straightConnector1">
              <a:avLst/>
            </a:prstGeom>
            <a:noFill/>
            <a:ln w="19050" cap="flat" cmpd="sng">
              <a:solidFill>
                <a:srgbClr val="006258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380" name="Shape 380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Raleway" panose="020B0604020202020204" charset="0"/>
              </a:rPr>
              <a:t>Repositories and long-term preservation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91" y="1265083"/>
            <a:ext cx="622500" cy="6318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291" y="1265083"/>
            <a:ext cx="622500" cy="6318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0863" y="1265083"/>
            <a:ext cx="622500" cy="6318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8408" y="1275527"/>
            <a:ext cx="622500" cy="6315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9" name="Shape 119"/>
          <p:cNvSpPr txBox="1"/>
          <p:nvPr/>
        </p:nvSpPr>
        <p:spPr>
          <a:xfrm>
            <a:off x="1909880" y="1987687"/>
            <a:ext cx="11514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João Rocha da Silva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216041" y="1987687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João Aguiar Castro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492324" y="1987687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Ricardo Amorim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172456" y="3351112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 dirty="0" err="1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João</a:t>
            </a:r>
            <a:r>
              <a:rPr lang="en-US" sz="1300" dirty="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Correia</a:t>
            </a:r>
            <a:r>
              <a:rPr lang="en-US" sz="1300" dirty="0" smtClean="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300" dirty="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Lopes</a:t>
            </a:r>
          </a:p>
        </p:txBody>
      </p:sp>
      <p:pic>
        <p:nvPicPr>
          <p:cNvPr id="123" name="Shape 123" descr="230756.jpg"/>
          <p:cNvPicPr preferRelativeResize="0"/>
          <p:nvPr/>
        </p:nvPicPr>
        <p:blipFill rotWithShape="1">
          <a:blip r:embed="rId7">
            <a:alphaModFix/>
          </a:blip>
          <a:srcRect t="9415" b="9415"/>
          <a:stretch/>
        </p:blipFill>
        <p:spPr>
          <a:xfrm>
            <a:off x="3405706" y="2649133"/>
            <a:ext cx="622500" cy="631799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4" name="Shape 124"/>
          <p:cNvSpPr txBox="1"/>
          <p:nvPr/>
        </p:nvSpPr>
        <p:spPr>
          <a:xfrm>
            <a:off x="491061" y="1987687"/>
            <a:ext cx="12312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Cristina Ribeiro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TAIL Team</a:t>
            </a:r>
          </a:p>
        </p:txBody>
      </p:sp>
      <p:pic>
        <p:nvPicPr>
          <p:cNvPr id="126" name="Shape 126" descr="gtd.jpg"/>
          <p:cNvPicPr preferRelativeResize="0"/>
          <p:nvPr/>
        </p:nvPicPr>
        <p:blipFill rotWithShape="1">
          <a:blip r:embed="rId8">
            <a:alphaModFix/>
          </a:blip>
          <a:srcRect t="14488" b="14488"/>
          <a:stretch/>
        </p:blipFill>
        <p:spPr>
          <a:xfrm>
            <a:off x="4720305" y="2649133"/>
            <a:ext cx="622500" cy="631799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7" name="Shape 127"/>
          <p:cNvSpPr txBox="1"/>
          <p:nvPr/>
        </p:nvSpPr>
        <p:spPr>
          <a:xfrm>
            <a:off x="4545432" y="3351112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Gabriel David</a:t>
            </a:r>
          </a:p>
        </p:txBody>
      </p:sp>
      <p:pic>
        <p:nvPicPr>
          <p:cNvPr id="128" name="Shape 128" descr="Artur_Rocha3.png"/>
          <p:cNvPicPr preferRelativeResize="0"/>
          <p:nvPr/>
        </p:nvPicPr>
        <p:blipFill rotWithShape="1">
          <a:blip r:embed="rId9">
            <a:alphaModFix/>
          </a:blip>
          <a:srcRect l="729" r="719"/>
          <a:stretch/>
        </p:blipFill>
        <p:spPr>
          <a:xfrm>
            <a:off x="2039929" y="2649133"/>
            <a:ext cx="622500" cy="631799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9" name="Shape 129" descr="1e2990c.jpg"/>
          <p:cNvPicPr preferRelativeResize="0"/>
          <p:nvPr/>
        </p:nvPicPr>
        <p:blipFill rotWithShape="1">
          <a:blip r:embed="rId10">
            <a:alphaModFix/>
          </a:blip>
          <a:srcRect l="709" r="699"/>
          <a:stretch/>
        </p:blipFill>
        <p:spPr>
          <a:xfrm>
            <a:off x="4657480" y="4014008"/>
            <a:ext cx="622500" cy="6315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0" name="Shape 130"/>
          <p:cNvSpPr txBox="1"/>
          <p:nvPr/>
        </p:nvSpPr>
        <p:spPr>
          <a:xfrm>
            <a:off x="501355" y="3351112"/>
            <a:ext cx="11514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Carla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Lopes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868794" y="3351112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Artur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Rocha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478870" y="4742558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Ângela Lomba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783908" y="4742558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João Honrado</a:t>
            </a:r>
          </a:p>
        </p:txBody>
      </p:sp>
      <p:pic>
        <p:nvPicPr>
          <p:cNvPr id="134" name="Shape 134" descr="joaohonrado.jpg"/>
          <p:cNvPicPr preferRelativeResize="0"/>
          <p:nvPr/>
        </p:nvPicPr>
        <p:blipFill rotWithShape="1">
          <a:blip r:embed="rId11">
            <a:alphaModFix/>
          </a:blip>
          <a:srcRect l="17153" r="17147"/>
          <a:stretch/>
        </p:blipFill>
        <p:spPr>
          <a:xfrm>
            <a:off x="5966256" y="4014008"/>
            <a:ext cx="622500" cy="6318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5" name="Shape 135"/>
          <p:cNvSpPr txBox="1"/>
          <p:nvPr/>
        </p:nvSpPr>
        <p:spPr>
          <a:xfrm>
            <a:off x="5767658" y="1987687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 dirty="0" err="1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Yulia</a:t>
            </a:r>
            <a:endParaRPr lang="en-US" sz="1300" dirty="0">
              <a:solidFill>
                <a:srgbClr val="0062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1300" dirty="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Karimova</a:t>
            </a:r>
          </a:p>
        </p:txBody>
      </p:sp>
      <p:pic>
        <p:nvPicPr>
          <p:cNvPr id="136" name="Shape 136" descr="201005026.jpg"/>
          <p:cNvPicPr preferRelativeResize="0"/>
          <p:nvPr/>
        </p:nvPicPr>
        <p:blipFill rotWithShape="1">
          <a:blip r:embed="rId12">
            <a:alphaModFix/>
          </a:blip>
          <a:srcRect t="9428" b="9428"/>
          <a:stretch/>
        </p:blipFill>
        <p:spPr>
          <a:xfrm>
            <a:off x="5967183" y="1275502"/>
            <a:ext cx="622500" cy="6315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7" name="Shape 137" descr="467117.jpg"/>
          <p:cNvPicPr preferRelativeResize="0"/>
          <p:nvPr/>
        </p:nvPicPr>
        <p:blipFill rotWithShape="1">
          <a:blip r:embed="rId13">
            <a:alphaModFix/>
          </a:blip>
          <a:srcRect t="14483" b="14483"/>
          <a:stretch/>
        </p:blipFill>
        <p:spPr>
          <a:xfrm>
            <a:off x="731153" y="2649133"/>
            <a:ext cx="622499" cy="631799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8" name="Shape 138" descr="239702.jpg"/>
          <p:cNvPicPr preferRelativeResize="0"/>
          <p:nvPr/>
        </p:nvPicPr>
        <p:blipFill rotWithShape="1">
          <a:blip r:embed="rId14">
            <a:alphaModFix/>
          </a:blip>
          <a:srcRect t="14483" b="14483"/>
          <a:stretch/>
        </p:blipFill>
        <p:spPr>
          <a:xfrm>
            <a:off x="2080474" y="4014008"/>
            <a:ext cx="622500" cy="6318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9" name="Shape 139"/>
          <p:cNvSpPr txBox="1"/>
          <p:nvPr/>
        </p:nvSpPr>
        <p:spPr>
          <a:xfrm>
            <a:off x="501355" y="4742558"/>
            <a:ext cx="11514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Tito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Vieira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842266" y="4742558"/>
            <a:ext cx="1089000" cy="6264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Eugénia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rgbClr val="006258"/>
                </a:solidFill>
                <a:latin typeface="Raleway"/>
                <a:ea typeface="Raleway"/>
                <a:cs typeface="Raleway"/>
                <a:sym typeface="Raleway"/>
              </a:rPr>
              <a:t>Fernandes</a:t>
            </a:r>
          </a:p>
        </p:txBody>
      </p:sp>
      <p:pic>
        <p:nvPicPr>
          <p:cNvPr id="141" name="Shape 141" descr="atito.jpeg"/>
          <p:cNvPicPr preferRelativeResize="0"/>
          <p:nvPr/>
        </p:nvPicPr>
        <p:blipFill rotWithShape="1">
          <a:blip r:embed="rId15">
            <a:alphaModFix/>
          </a:blip>
          <a:srcRect l="729" r="719"/>
          <a:stretch/>
        </p:blipFill>
        <p:spPr>
          <a:xfrm>
            <a:off x="731153" y="4014008"/>
            <a:ext cx="622499" cy="631800"/>
          </a:xfrm>
          <a:prstGeom prst="ellipse">
            <a:avLst/>
          </a:prstGeom>
          <a:noFill/>
          <a:ln w="28575" cap="flat" cmpd="sng">
            <a:solidFill>
              <a:srgbClr val="00625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2" name="Shape 1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71545" y="2014672"/>
            <a:ext cx="863458" cy="173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7504475" y="2314616"/>
            <a:ext cx="672600" cy="355200"/>
          </a:xfrm>
          <a:prstGeom prst="rect">
            <a:avLst/>
          </a:prstGeom>
          <a:noFill/>
          <a:ln>
            <a:noFill/>
          </a:ln>
        </p:spPr>
        <p:txBody>
          <a:bodyPr lIns="83800" tIns="83800" rIns="83800" bIns="83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Porto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12855" y="2314629"/>
            <a:ext cx="148952" cy="19941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CaixaDeTexto 35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>
                <a:latin typeface="Raleway" panose="020B0604020202020204" charset="0"/>
              </a:rPr>
              <a:t>Dendro</a:t>
            </a:r>
            <a:r>
              <a:rPr lang="en-US" dirty="0">
                <a:latin typeface="Raleway" panose="020B0604020202020204" charset="0"/>
              </a:rPr>
              <a:t> &amp; EUDAT: exporting data</a:t>
            </a: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 l="8575"/>
          <a:stretch/>
        </p:blipFill>
        <p:spPr>
          <a:xfrm>
            <a:off x="393237" y="1290276"/>
            <a:ext cx="8357525" cy="3274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/>
          <p:nvPr/>
        </p:nvSpPr>
        <p:spPr>
          <a:xfrm>
            <a:off x="1167600" y="3261325"/>
            <a:ext cx="4680600" cy="629400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6428950" y="3575975"/>
            <a:ext cx="1885800" cy="9888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Access Levels</a:t>
            </a:r>
          </a:p>
        </p:txBody>
      </p:sp>
      <p:cxnSp>
        <p:nvCxnSpPr>
          <p:cNvPr id="446" name="Shape 446"/>
          <p:cNvCxnSpPr>
            <a:stCxn id="445" idx="1"/>
            <a:endCxn id="444" idx="3"/>
          </p:cNvCxnSpPr>
          <p:nvPr/>
        </p:nvCxnSpPr>
        <p:spPr>
          <a:xfrm rot="10800000">
            <a:off x="5848150" y="3575975"/>
            <a:ext cx="580800" cy="494400"/>
          </a:xfrm>
          <a:prstGeom prst="curvedConnector3">
            <a:avLst>
              <a:gd name="adj1" fmla="val 49996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CaixaDeTexto 6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454"/>
            <a:ext cx="5671389" cy="557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18600" y="1304148"/>
            <a:ext cx="8226000" cy="34359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marL="292100" lvl="0" indent="-2667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en-US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DataPublication@U.Porto</a:t>
            </a:r>
            <a:endParaRPr lang="en-US" sz="2000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92100" lvl="0" indent="-2667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Research Data Management: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challenges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 lang="en-US" sz="2000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92100" lvl="0" indent="-2667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en-US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RDM workflow: Researchers</a:t>
            </a:r>
            <a:r>
              <a:rPr lang="en-US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tasks and </a:t>
            </a:r>
            <a:r>
              <a:rPr lang="en-US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tools</a:t>
            </a:r>
          </a:p>
          <a:p>
            <a:pPr marL="292100" lvl="0" indent="-2667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Curator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workflow</a:t>
            </a:r>
            <a:endParaRPr lang="en-US"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92100" lvl="0" indent="-2667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en-US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Dendro</a:t>
            </a:r>
            <a:r>
              <a:rPr lang="en-US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ontology-based </a:t>
            </a:r>
            <a:r>
              <a:rPr lang="en-US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organisation</a:t>
            </a:r>
            <a:r>
              <a:rPr lang="en-US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&amp; description</a:t>
            </a:r>
          </a:p>
          <a:p>
            <a:pPr marL="292100" lvl="0" indent="-2667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Raleway"/>
              <a:buChar char="❏"/>
            </a:pPr>
            <a:r>
              <a:rPr lang="en-US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Integration with B2Share</a:t>
            </a:r>
            <a:endParaRPr lang="en-US"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/>
              <a:t>Contents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603325" y="1324906"/>
            <a:ext cx="6289800" cy="308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Raleway"/>
              <a:buChar char="●"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Collaboration RDM@FEUP - EUDAT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81000" rtl="0">
              <a:spcBef>
                <a:spcPts val="0"/>
              </a:spcBef>
              <a:buSzPct val="100000"/>
              <a:buFont typeface="Raleway"/>
              <a:buChar char="○"/>
            </a:pPr>
            <a:r>
              <a:rPr lang="en-US" sz="2400" b="1" dirty="0" err="1">
                <a:latin typeface="Raleway"/>
                <a:ea typeface="Raleway"/>
                <a:cs typeface="Raleway"/>
                <a:sym typeface="Raleway"/>
              </a:rPr>
              <a:t>DataPublication@UPorto</a:t>
            </a: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2400" i="1" dirty="0">
                <a:latin typeface="Raleway"/>
                <a:ea typeface="Raleway"/>
                <a:cs typeface="Raleway"/>
                <a:sym typeface="Raleway"/>
              </a:rPr>
              <a:t>multi-disciplinary data description and deposit linking the </a:t>
            </a:r>
            <a:r>
              <a:rPr lang="en-US" sz="2400" i="1" dirty="0" err="1">
                <a:latin typeface="Raleway"/>
                <a:ea typeface="Raleway"/>
                <a:cs typeface="Raleway"/>
                <a:sym typeface="Raleway"/>
              </a:rPr>
              <a:t>Dendro</a:t>
            </a:r>
            <a:r>
              <a:rPr lang="en-US" sz="2400" i="1" dirty="0">
                <a:latin typeface="Raleway"/>
                <a:ea typeface="Raleway"/>
                <a:cs typeface="Raleway"/>
                <a:sym typeface="Raleway"/>
              </a:rPr>
              <a:t> staging platform with the EUDAT European Infrastructure</a:t>
            </a:r>
          </a:p>
        </p:txBody>
      </p:sp>
      <p:pic>
        <p:nvPicPr>
          <p:cNvPr id="412" name="Shape 412" descr="b2drop_1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550" y="855657"/>
            <a:ext cx="613024" cy="9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 descr="b2share_1_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550" y="1898438"/>
            <a:ext cx="613024" cy="93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 descr="b2safe_1_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5550" y="2941216"/>
            <a:ext cx="613024" cy="93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 descr="b2find_1_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5550" y="3983993"/>
            <a:ext cx="613024" cy="93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 descr="EUDAT-logo_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325" y="200613"/>
            <a:ext cx="1291229" cy="7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988100" y="4617111"/>
            <a:ext cx="5904900" cy="4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https://eudat.eu/communities/datapublication-uporto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676" y="138061"/>
            <a:ext cx="6254250" cy="543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32116" y="985292"/>
            <a:ext cx="8226000" cy="39588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marL="25400" lvl="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PT" sz="2000" b="1" dirty="0" err="1" smtClean="0">
                <a:latin typeface="Raleway"/>
                <a:ea typeface="Raleway"/>
                <a:cs typeface="Raleway"/>
                <a:sym typeface="Raleway"/>
              </a:rPr>
              <a:t>Challenges</a:t>
            </a:r>
            <a:endParaRPr lang="en-US"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3683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 </a:t>
            </a:r>
            <a:r>
              <a:rPr lang="en-US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management required by funding </a:t>
            </a:r>
            <a:r>
              <a:rPr lang="en-US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agencies</a:t>
            </a:r>
          </a:p>
          <a:p>
            <a:pPr marL="3683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Institutions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compelled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implement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RDM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infrastructures</a:t>
            </a:r>
            <a:endParaRPr lang="pt-PT"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5400" lvl="0" rtl="0">
              <a:lnSpc>
                <a:spcPct val="150000"/>
              </a:lnSpc>
              <a:spcBef>
                <a:spcPts val="0"/>
              </a:spcBef>
              <a:buSzPct val="100000"/>
            </a:pPr>
            <a:endParaRPr lang="pt-PT" sz="2000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7500" lvl="1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PT" sz="200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Issue</a:t>
            </a:r>
            <a:r>
              <a:rPr lang="pt-PT" sz="20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(1)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traditional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publication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workflow</a:t>
            </a:r>
            <a:endParaRPr lang="pt-PT" sz="2000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7500" lvl="1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PT" sz="200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Issue</a:t>
            </a:r>
            <a:r>
              <a:rPr lang="pt-PT" sz="20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(2)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One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curator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too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many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domains</a:t>
            </a:r>
            <a:r>
              <a:rPr lang="pt-PT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(too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many</a:t>
            </a:r>
            <a:r>
              <a:rPr lang="pt-PT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requirements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marL="317500" lvl="1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PT" sz="200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Issue</a:t>
            </a:r>
            <a:r>
              <a:rPr lang="pt-PT" sz="2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(3)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Researchers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usually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unfamiliar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data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description</a:t>
            </a:r>
            <a:endParaRPr lang="en-US"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5400" lvl="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Raleway"/>
                <a:ea typeface="Raleway"/>
                <a:cs typeface="Raleway"/>
                <a:sym typeface="Raleway"/>
              </a:rPr>
              <a:t>	</a:t>
            </a:r>
            <a:endParaRPr lang="en-US" sz="2000" dirty="0" smtClea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 idx="4294967295"/>
          </p:nvPr>
        </p:nvSpPr>
        <p:spPr>
          <a:xfrm>
            <a:off x="11502" y="337220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Raleway" panose="020B0604020202020204" charset="0"/>
              </a:rPr>
              <a:t>Research Data Management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297799" y="1315561"/>
            <a:ext cx="8226000" cy="395880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>
            <a:noAutofit/>
          </a:bodyPr>
          <a:lstStyle/>
          <a:p>
            <a:pPr marL="25400" lvl="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PT" sz="2000" b="1" dirty="0" err="1" smtClean="0"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 lang="pt-PT" sz="20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3683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Institutions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benefit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from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timely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disclosure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of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data</a:t>
            </a:r>
          </a:p>
          <a:p>
            <a:pPr marL="3683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Credit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researchers</a:t>
            </a:r>
            <a:endParaRPr lang="pt-PT" sz="2000" dirty="0">
              <a:latin typeface="Raleway"/>
              <a:ea typeface="Raleway"/>
              <a:cs typeface="Raleway"/>
              <a:sym typeface="Raleway"/>
            </a:endParaRPr>
          </a:p>
          <a:p>
            <a:pPr marL="3683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Promote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latin typeface="Raleway"/>
                <a:ea typeface="Raleway"/>
                <a:cs typeface="Raleway"/>
                <a:sym typeface="Raleway"/>
              </a:rPr>
              <a:t>interoperability</a:t>
            </a:r>
            <a:r>
              <a:rPr lang="pt-PT" sz="2000" dirty="0" smtClean="0"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RDM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platforms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compliant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metadata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exchange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protocols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3683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Promote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reuse: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domain-specific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metadata</a:t>
            </a:r>
            <a:r>
              <a:rPr lang="pt-PT" sz="20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PT" sz="2000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models</a:t>
            </a:r>
            <a:endParaRPr lang="pt-PT" sz="2000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 idx="4294967295"/>
          </p:nvPr>
        </p:nvSpPr>
        <p:spPr>
          <a:xfrm>
            <a:off x="0" y="493713"/>
            <a:ext cx="8521700" cy="636587"/>
          </a:xfrm>
          <a:prstGeom prst="rect">
            <a:avLst/>
          </a:prstGeom>
        </p:spPr>
        <p:txBody>
          <a:bodyPr lIns="93125" tIns="93125" rIns="93125" bIns="931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Raleway" panose="020B0604020202020204" charset="0"/>
              </a:rPr>
              <a:t>Research Data Management</a:t>
            </a:r>
            <a:endParaRPr lang="en-US" dirty="0">
              <a:latin typeface="Raleway" panose="020B060402020202020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118299" y="927694"/>
            <a:ext cx="1153800" cy="6771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i="1"/>
              <a:t>Collection</a:t>
            </a:r>
          </a:p>
        </p:txBody>
      </p:sp>
      <p:sp>
        <p:nvSpPr>
          <p:cNvPr id="168" name="Shape 168"/>
          <p:cNvSpPr/>
          <p:nvPr/>
        </p:nvSpPr>
        <p:spPr>
          <a:xfrm>
            <a:off x="2502175" y="1391611"/>
            <a:ext cx="1904400" cy="599700"/>
          </a:xfrm>
          <a:prstGeom prst="chevron">
            <a:avLst>
              <a:gd name="adj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i="1"/>
              <a:t>Processing</a:t>
            </a:r>
          </a:p>
        </p:txBody>
      </p:sp>
      <p:sp>
        <p:nvSpPr>
          <p:cNvPr id="169" name="Shape 169"/>
          <p:cNvSpPr/>
          <p:nvPr/>
        </p:nvSpPr>
        <p:spPr>
          <a:xfrm>
            <a:off x="4619749" y="905527"/>
            <a:ext cx="1723200" cy="721200"/>
          </a:xfrm>
          <a:prstGeom prst="chevron">
            <a:avLst>
              <a:gd name="adj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i="1"/>
              <a:t>Description</a:t>
            </a:r>
          </a:p>
        </p:txBody>
      </p:sp>
      <p:sp>
        <p:nvSpPr>
          <p:cNvPr id="170" name="Shape 170"/>
          <p:cNvSpPr/>
          <p:nvPr/>
        </p:nvSpPr>
        <p:spPr>
          <a:xfrm>
            <a:off x="6573825" y="1330777"/>
            <a:ext cx="1801800" cy="721200"/>
          </a:xfrm>
          <a:prstGeom prst="chevron">
            <a:avLst>
              <a:gd name="adj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i="1"/>
              <a:t>Publication</a:t>
            </a:r>
          </a:p>
        </p:txBody>
      </p:sp>
      <p:sp>
        <p:nvSpPr>
          <p:cNvPr id="171" name="Shape 171"/>
          <p:cNvSpPr/>
          <p:nvPr/>
        </p:nvSpPr>
        <p:spPr>
          <a:xfrm>
            <a:off x="236522" y="333833"/>
            <a:ext cx="22062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Researchers</a:t>
            </a:r>
          </a:p>
        </p:txBody>
      </p:sp>
      <p:sp>
        <p:nvSpPr>
          <p:cNvPr id="172" name="Shape 172"/>
          <p:cNvSpPr/>
          <p:nvPr/>
        </p:nvSpPr>
        <p:spPr>
          <a:xfrm>
            <a:off x="3516675" y="223944"/>
            <a:ext cx="33693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Curators</a:t>
            </a:r>
          </a:p>
        </p:txBody>
      </p:sp>
      <p:sp>
        <p:nvSpPr>
          <p:cNvPr id="173" name="Shape 173"/>
          <p:cNvSpPr/>
          <p:nvPr/>
        </p:nvSpPr>
        <p:spPr>
          <a:xfrm>
            <a:off x="7051950" y="5130750"/>
            <a:ext cx="14112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Institutions</a:t>
            </a:r>
          </a:p>
        </p:txBody>
      </p:sp>
      <p:sp>
        <p:nvSpPr>
          <p:cNvPr id="174" name="Shape 174"/>
          <p:cNvSpPr/>
          <p:nvPr/>
        </p:nvSpPr>
        <p:spPr>
          <a:xfrm>
            <a:off x="322250" y="4932694"/>
            <a:ext cx="18018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Developers</a:t>
            </a:r>
          </a:p>
        </p:txBody>
      </p:sp>
      <p:sp>
        <p:nvSpPr>
          <p:cNvPr id="175" name="Shape 175"/>
          <p:cNvSpPr/>
          <p:nvPr/>
        </p:nvSpPr>
        <p:spPr>
          <a:xfrm>
            <a:off x="2769600" y="417944"/>
            <a:ext cx="1306500" cy="53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Science Managers</a:t>
            </a:r>
          </a:p>
        </p:txBody>
      </p:sp>
      <p:sp>
        <p:nvSpPr>
          <p:cNvPr id="176" name="Shape 176"/>
          <p:cNvSpPr/>
          <p:nvPr/>
        </p:nvSpPr>
        <p:spPr>
          <a:xfrm>
            <a:off x="176925" y="1919361"/>
            <a:ext cx="14730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Funders</a:t>
            </a:r>
          </a:p>
        </p:txBody>
      </p:sp>
      <p:sp>
        <p:nvSpPr>
          <p:cNvPr id="177" name="Shape 177"/>
          <p:cNvSpPr/>
          <p:nvPr/>
        </p:nvSpPr>
        <p:spPr>
          <a:xfrm>
            <a:off x="6627825" y="502611"/>
            <a:ext cx="15399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Data Providers</a:t>
            </a:r>
          </a:p>
        </p:txBody>
      </p:sp>
      <p:pic>
        <p:nvPicPr>
          <p:cNvPr id="178" name="Shape 178" descr="07.Wallet-5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76" y="1800541"/>
            <a:ext cx="209749" cy="2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lab-5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750" y="192194"/>
            <a:ext cx="209749" cy="2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File:Office ic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187" y="5084045"/>
            <a:ext cx="373500" cy="37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Shape 181"/>
          <p:cNvGrpSpPr/>
          <p:nvPr/>
        </p:nvGrpSpPr>
        <p:grpSpPr>
          <a:xfrm>
            <a:off x="1118305" y="4688081"/>
            <a:ext cx="209695" cy="233045"/>
            <a:chOff x="1165000" y="3885275"/>
            <a:chExt cx="264300" cy="283200"/>
          </a:xfrm>
        </p:grpSpPr>
        <p:sp>
          <p:nvSpPr>
            <p:cNvPr id="182" name="Shape 182"/>
            <p:cNvSpPr/>
            <p:nvPr/>
          </p:nvSpPr>
          <p:spPr>
            <a:xfrm>
              <a:off x="1216150" y="3885275"/>
              <a:ext cx="162000" cy="2832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65000" y="3949250"/>
              <a:ext cx="264300" cy="17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333153" y="3995010"/>
              <a:ext cx="69000" cy="804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10800000">
              <a:off x="1192146" y="3995010"/>
              <a:ext cx="69000" cy="804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6" name="Shape 186" descr="device-2015-06-17-215058_frame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4894" y="2803391"/>
            <a:ext cx="1187314" cy="179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device-2015-06-17-211558_framed (1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6245" y="3509899"/>
            <a:ext cx="693140" cy="1183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Shape 188"/>
          <p:cNvCxnSpPr>
            <a:stCxn id="189" idx="3"/>
          </p:cNvCxnSpPr>
          <p:nvPr/>
        </p:nvCxnSpPr>
        <p:spPr>
          <a:xfrm>
            <a:off x="5872320" y="3738435"/>
            <a:ext cx="1015200" cy="15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0" name="Shape 190"/>
          <p:cNvSpPr/>
          <p:nvPr/>
        </p:nvSpPr>
        <p:spPr>
          <a:xfrm>
            <a:off x="6159651" y="3603250"/>
            <a:ext cx="469799" cy="459900"/>
          </a:xfrm>
          <a:prstGeom prst="cube">
            <a:avLst>
              <a:gd name="adj" fmla="val 25000"/>
            </a:avLst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1" name="Shape 191"/>
          <p:cNvCxnSpPr>
            <a:stCxn id="190" idx="0"/>
            <a:endCxn id="190" idx="1"/>
          </p:cNvCxnSpPr>
          <p:nvPr/>
        </p:nvCxnSpPr>
        <p:spPr>
          <a:xfrm flipH="1">
            <a:off x="6337138" y="3603250"/>
            <a:ext cx="114900" cy="114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2" name="Shape 192" descr="user-51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1983" y="98527"/>
            <a:ext cx="250449" cy="25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87475" y="2622277"/>
            <a:ext cx="1212917" cy="204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Apple Thunderbolt Display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92881" y="2867035"/>
            <a:ext cx="2279439" cy="174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folder-512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20932" y="3040555"/>
            <a:ext cx="202274" cy="23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file-512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39550" y="3430400"/>
            <a:ext cx="250425" cy="25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519904-098_Spreadsheet-512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39651" y="3829026"/>
            <a:ext cx="250425" cy="26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folder-512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97132" y="3125222"/>
            <a:ext cx="202274" cy="23247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 rot="1088130">
            <a:off x="5538089" y="3829302"/>
            <a:ext cx="108910" cy="108146"/>
          </a:xfrm>
          <a:prstGeom prst="pie">
            <a:avLst>
              <a:gd name="adj1" fmla="val 19356526"/>
              <a:gd name="adj2" fmla="val 2221286"/>
            </a:avLst>
          </a:prstGeom>
          <a:solidFill>
            <a:srgbClr val="B45F0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 rot="3252471">
            <a:off x="5526635" y="3828218"/>
            <a:ext cx="102078" cy="107428"/>
          </a:xfrm>
          <a:prstGeom prst="pie">
            <a:avLst>
              <a:gd name="adj1" fmla="val 0"/>
              <a:gd name="adj2" fmla="val 16895409"/>
            </a:avLst>
          </a:prstGeom>
          <a:solidFill>
            <a:srgbClr val="76A5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0" name="Shape 200"/>
          <p:cNvCxnSpPr/>
          <p:nvPr/>
        </p:nvCxnSpPr>
        <p:spPr>
          <a:xfrm>
            <a:off x="2930781" y="3835257"/>
            <a:ext cx="585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pic>
        <p:nvPicPr>
          <p:cNvPr id="201" name="Shape 20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33626" y="2975929"/>
            <a:ext cx="1645502" cy="120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Original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05051" y="136326"/>
            <a:ext cx="373500" cy="15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This image rendered as PNG in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51850" y="223944"/>
            <a:ext cx="291850" cy="2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3072925" y="5177805"/>
            <a:ext cx="25035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dendro.fe.up.pt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32524" y="2348302"/>
            <a:ext cx="922186" cy="4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840874" y="2465277"/>
            <a:ext cx="922200" cy="3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LabTablet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5" y="1993404"/>
            <a:ext cx="7919563" cy="1985342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539552" y="6972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Raleway"/>
                <a:sym typeface="Raleway"/>
              </a:rPr>
              <a:t>Curator workflow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4553" y="5327403"/>
            <a:ext cx="91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err="1" smtClean="0">
                <a:latin typeface="Raleway" panose="020B0604020202020204" charset="0"/>
              </a:rPr>
              <a:t>Infolab</a:t>
            </a:r>
            <a:r>
              <a:rPr lang="pt-PT" sz="1000" dirty="0" smtClean="0">
                <a:latin typeface="Raleway" panose="020B0604020202020204" charset="0"/>
              </a:rPr>
              <a:t> – </a:t>
            </a:r>
            <a:r>
              <a:rPr lang="pt-PT" sz="1000" dirty="0" err="1" smtClean="0">
                <a:latin typeface="Raleway" panose="020B0604020202020204" charset="0"/>
              </a:rPr>
              <a:t>Information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Systems</a:t>
            </a:r>
            <a:r>
              <a:rPr lang="pt-PT" sz="1000" dirty="0" smtClean="0">
                <a:latin typeface="Raleway" panose="020B0604020202020204" charset="0"/>
              </a:rPr>
              <a:t> Research </a:t>
            </a:r>
            <a:r>
              <a:rPr lang="pt-PT" sz="1000" dirty="0" err="1" smtClean="0">
                <a:latin typeface="Raleway" panose="020B0604020202020204" charset="0"/>
              </a:rPr>
              <a:t>Group</a:t>
            </a:r>
            <a:r>
              <a:rPr lang="pt-PT" sz="1000" dirty="0">
                <a:latin typeface="Raleway" panose="020B0604020202020204" charset="0"/>
              </a:rPr>
              <a:t> </a:t>
            </a:r>
            <a:r>
              <a:rPr lang="pt-PT" sz="1000" dirty="0" smtClean="0">
                <a:latin typeface="Raleway" panose="020B0604020202020204" charset="0"/>
              </a:rPr>
              <a:t>- FEUP/INESC TEC              </a:t>
            </a:r>
          </a:p>
          <a:p>
            <a:pPr algn="r"/>
            <a:r>
              <a:rPr lang="pt-PT" sz="1000" dirty="0" smtClean="0">
                <a:latin typeface="Raleway" panose="020B0604020202020204" charset="0"/>
              </a:rPr>
              <a:t>“</a:t>
            </a:r>
            <a:r>
              <a:rPr lang="pt-PT" sz="1000" dirty="0" err="1" smtClean="0">
                <a:latin typeface="Raleway" panose="020B0604020202020204" charset="0"/>
              </a:rPr>
              <a:t>How</a:t>
            </a:r>
            <a:r>
              <a:rPr lang="pt-PT" sz="1000" dirty="0" smtClean="0">
                <a:latin typeface="Raleway" panose="020B0604020202020204" charset="0"/>
              </a:rPr>
              <a:t> EUDAT </a:t>
            </a:r>
            <a:r>
              <a:rPr lang="pt-PT" sz="1000" dirty="0" err="1" smtClean="0">
                <a:latin typeface="Raleway" panose="020B0604020202020204" charset="0"/>
              </a:rPr>
              <a:t>services</a:t>
            </a:r>
            <a:r>
              <a:rPr lang="pt-PT" sz="1000" dirty="0" smtClean="0">
                <a:latin typeface="Raleway" panose="020B0604020202020204" charset="0"/>
              </a:rPr>
              <a:t> </a:t>
            </a:r>
            <a:r>
              <a:rPr lang="pt-PT" sz="1000" dirty="0" err="1" smtClean="0">
                <a:latin typeface="Raleway" panose="020B0604020202020204" charset="0"/>
              </a:rPr>
              <a:t>support</a:t>
            </a:r>
            <a:r>
              <a:rPr lang="pt-PT" sz="1000" dirty="0" smtClean="0">
                <a:latin typeface="Raleway" panose="020B0604020202020204" charset="0"/>
              </a:rPr>
              <a:t> FAIR data” - Edinburgh, 20/02/2017</a:t>
            </a:r>
            <a:endParaRPr lang="en-US" sz="1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792</Words>
  <Application>Microsoft Office PowerPoint</Application>
  <PresentationFormat>On-screen Show (16:10)</PresentationFormat>
  <Paragraphs>173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Raleway</vt:lpstr>
      <vt:lpstr>Courier New</vt:lpstr>
      <vt:lpstr>Helvetica Neue</vt:lpstr>
      <vt:lpstr>Calibri</vt:lpstr>
      <vt:lpstr>simple-light-2</vt:lpstr>
      <vt:lpstr>simple-dark-2</vt:lpstr>
      <vt:lpstr>PowerPoint Presentation</vt:lpstr>
      <vt:lpstr>TAIL Team</vt:lpstr>
      <vt:lpstr>Contents</vt:lpstr>
      <vt:lpstr>PowerPoint Presentation</vt:lpstr>
      <vt:lpstr>PowerPoint Presentation</vt:lpstr>
      <vt:lpstr>Research Data Management</vt:lpstr>
      <vt:lpstr>Research Data Management</vt:lpstr>
      <vt:lpstr>PowerPoint Presentation</vt:lpstr>
      <vt:lpstr>PowerPoint Presentation</vt:lpstr>
      <vt:lpstr>PowerPoint Presentation</vt:lpstr>
      <vt:lpstr>Dendro platform</vt:lpstr>
      <vt:lpstr>PowerPoint Presentation</vt:lpstr>
      <vt:lpstr>          Dendro                    &amp;                   EUDAT</vt:lpstr>
      <vt:lpstr>PowerPoint Presentation</vt:lpstr>
      <vt:lpstr>PowerPoint Presentation</vt:lpstr>
      <vt:lpstr>Dendro</vt:lpstr>
      <vt:lpstr>PowerPoint Presentation</vt:lpstr>
      <vt:lpstr>Related publications</vt:lpstr>
      <vt:lpstr>Repositories and long-term preservation</vt:lpstr>
      <vt:lpstr>Dendro &amp; EUDAT: exporting data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Caterina Piagentini</dc:creator>
  <cp:lastModifiedBy>Caterina Piagentini</cp:lastModifiedBy>
  <cp:revision>31</cp:revision>
  <dcterms:modified xsi:type="dcterms:W3CDTF">2017-02-23T15:57:35Z</dcterms:modified>
</cp:coreProperties>
</file>