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Lst>
  <p:notesMasterIdLst>
    <p:notesMasterId r:id="rId35"/>
  </p:notesMasterIdLst>
  <p:sldIdLst>
    <p:sldId id="256" r:id="rId4"/>
    <p:sldId id="257" r:id="rId5"/>
    <p:sldId id="258" r:id="rId6"/>
    <p:sldId id="260" r:id="rId7"/>
    <p:sldId id="261" r:id="rId8"/>
    <p:sldId id="262" r:id="rId9"/>
    <p:sldId id="263" r:id="rId10"/>
    <p:sldId id="285" r:id="rId11"/>
    <p:sldId id="264" r:id="rId12"/>
    <p:sldId id="286" r:id="rId13"/>
    <p:sldId id="287" r:id="rId14"/>
    <p:sldId id="288"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F13223-35C7-8649-9F62-D8A74F8A4EFD}">
          <p14:sldIdLst>
            <p14:sldId id="256"/>
            <p14:sldId id="257"/>
            <p14:sldId id="258"/>
            <p14:sldId id="260"/>
            <p14:sldId id="261"/>
            <p14:sldId id="262"/>
            <p14:sldId id="263"/>
            <p14:sldId id="285"/>
            <p14:sldId id="264"/>
            <p14:sldId id="286"/>
            <p14:sldId id="287"/>
            <p14:sldId id="288"/>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3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3" autoAdjust="0"/>
    <p:restoredTop sz="94737" autoAdjust="0"/>
  </p:normalViewPr>
  <p:slideViewPr>
    <p:cSldViewPr>
      <p:cViewPr varScale="1">
        <p:scale>
          <a:sx n="70" d="100"/>
          <a:sy n="70" d="100"/>
        </p:scale>
        <p:origin x="972" y="54"/>
      </p:cViewPr>
      <p:guideLst>
        <p:guide orient="horz" pos="2160"/>
        <p:guide pos="2880"/>
      </p:guideLst>
    </p:cSldViewPr>
  </p:slideViewPr>
  <p:outlineViewPr>
    <p:cViewPr>
      <p:scale>
        <a:sx n="33" d="100"/>
        <a:sy n="33" d="100"/>
      </p:scale>
      <p:origin x="0" y="223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263314-488A-42A5-BA13-0D412268D73C}" type="datetimeFigureOut">
              <a:rPr lang="en-GB" smtClean="0"/>
              <a:t>12/02/2016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9AF8D-8778-4022-9B36-D2290BE2F82C}" type="slidenum">
              <a:rPr lang="en-GB" smtClean="0"/>
              <a:t>‹N›</a:t>
            </a:fld>
            <a:endParaRPr lang="en-GB"/>
          </a:p>
        </p:txBody>
      </p:sp>
    </p:spTree>
    <p:extLst>
      <p:ext uri="{BB962C8B-B14F-4D97-AF65-F5344CB8AC3E}">
        <p14:creationId xmlns:p14="http://schemas.microsoft.com/office/powerpoint/2010/main" val="130374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49AF8D-8778-4022-9B36-D2290BE2F82C}" type="slidenum">
              <a:rPr lang="en-GB" smtClean="0"/>
              <a:t>3</a:t>
            </a:fld>
            <a:endParaRPr lang="en-GB"/>
          </a:p>
        </p:txBody>
      </p:sp>
    </p:spTree>
    <p:extLst>
      <p:ext uri="{BB962C8B-B14F-4D97-AF65-F5344CB8AC3E}">
        <p14:creationId xmlns:p14="http://schemas.microsoft.com/office/powerpoint/2010/main" val="245307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it-IT" smtClean="0">
              <a:ea typeface="ＭＳ Ｐゴシック" pitchFamily="34" charset="-128"/>
            </a:endParaRPr>
          </a:p>
        </p:txBody>
      </p:sp>
      <p:sp>
        <p:nvSpPr>
          <p:cNvPr id="25604" name="Segnaposto numero diapositiva 3"/>
          <p:cNvSpPr>
            <a:spLocks noGrp="1"/>
          </p:cNvSpPr>
          <p:nvPr>
            <p:ph type="sldNum" sz="quarter" idx="5"/>
          </p:nvPr>
        </p:nvSpPr>
        <p:spPr bwMode="auto">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A18D38ED-F157-4C44-B541-7153B4A4A3B0}" type="slidenum">
              <a:rPr lang="en-US" altLang="it-IT" smtClean="0">
                <a:latin typeface="Calibri" pitchFamily="34" charset="0"/>
              </a:rPr>
              <a:pPr eaLnBrk="1" hangingPunct="1">
                <a:defRPr/>
              </a:pPr>
              <a:t>7</a:t>
            </a:fld>
            <a:endParaRPr lang="en-US" altLang="it-IT" smtClean="0">
              <a:latin typeface="Calibri" pitchFamily="34" charset="0"/>
            </a:endParaRPr>
          </a:p>
        </p:txBody>
      </p:sp>
    </p:spTree>
    <p:extLst>
      <p:ext uri="{BB962C8B-B14F-4D97-AF65-F5344CB8AC3E}">
        <p14:creationId xmlns:p14="http://schemas.microsoft.com/office/powerpoint/2010/main" val="202217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49AF8D-8778-4022-9B36-D2290BE2F82C}" type="slidenum">
              <a:rPr lang="en-GB" smtClean="0"/>
              <a:t>15</a:t>
            </a:fld>
            <a:endParaRPr lang="en-GB"/>
          </a:p>
        </p:txBody>
      </p:sp>
    </p:spTree>
    <p:extLst>
      <p:ext uri="{BB962C8B-B14F-4D97-AF65-F5344CB8AC3E}">
        <p14:creationId xmlns:p14="http://schemas.microsoft.com/office/powerpoint/2010/main" val="3015591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49AF8D-8778-4022-9B36-D2290BE2F82C}" type="slidenum">
              <a:rPr lang="en-GB" smtClean="0"/>
              <a:t>22</a:t>
            </a:fld>
            <a:endParaRPr lang="en-GB"/>
          </a:p>
        </p:txBody>
      </p:sp>
    </p:spTree>
    <p:extLst>
      <p:ext uri="{BB962C8B-B14F-4D97-AF65-F5344CB8AC3E}">
        <p14:creationId xmlns:p14="http://schemas.microsoft.com/office/powerpoint/2010/main" val="2619949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eudat.eu/"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21" Type="http://schemas.openxmlformats.org/officeDocument/2006/relationships/image" Target="../media/image32.png"/><Relationship Id="rId34" Type="http://schemas.openxmlformats.org/officeDocument/2006/relationships/image" Target="../media/image45.jpeg"/><Relationship Id="rId7" Type="http://schemas.openxmlformats.org/officeDocument/2006/relationships/image" Target="../media/image18.jp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png"/><Relationship Id="rId33" Type="http://schemas.openxmlformats.org/officeDocument/2006/relationships/image" Target="../media/image44.gif"/><Relationship Id="rId38" Type="http://schemas.openxmlformats.org/officeDocument/2006/relationships/image" Target="../media/image49.jpeg"/><Relationship Id="rId2" Type="http://schemas.openxmlformats.org/officeDocument/2006/relationships/image" Target="../media/image14.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jpeg"/><Relationship Id="rId1" Type="http://schemas.openxmlformats.org/officeDocument/2006/relationships/slideMaster" Target="../slideMasters/slideMaster1.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35.jpeg"/><Relationship Id="rId32" Type="http://schemas.openxmlformats.org/officeDocument/2006/relationships/image" Target="../media/image43.png"/><Relationship Id="rId37" Type="http://schemas.openxmlformats.org/officeDocument/2006/relationships/image" Target="../media/image48.jpeg"/><Relationship Id="rId5" Type="http://schemas.openxmlformats.org/officeDocument/2006/relationships/image" Target="../media/image16.png"/><Relationship Id="rId15" Type="http://schemas.openxmlformats.org/officeDocument/2006/relationships/image" Target="../media/image26.jpeg"/><Relationship Id="rId23" Type="http://schemas.openxmlformats.org/officeDocument/2006/relationships/image" Target="../media/image34.gif"/><Relationship Id="rId28" Type="http://schemas.openxmlformats.org/officeDocument/2006/relationships/image" Target="../media/image39.png"/><Relationship Id="rId36" Type="http://schemas.openxmlformats.org/officeDocument/2006/relationships/image" Target="../media/image47.jpeg"/><Relationship Id="rId10" Type="http://schemas.openxmlformats.org/officeDocument/2006/relationships/image" Target="../media/image21.jpe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jpe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8" Type="http://schemas.openxmlformats.org/officeDocument/2006/relationships/image" Target="../media/image19.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http://www.eudat.eu/"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ttangolo 8"/>
          <p:cNvSpPr/>
          <p:nvPr/>
        </p:nvSpPr>
        <p:spPr>
          <a:xfrm>
            <a:off x="7358189" y="6389792"/>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3"/>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8" name="CasellaDiTesto 10"/>
          <p:cNvSpPr txBox="1"/>
          <p:nvPr/>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4600" y="304800"/>
            <a:ext cx="2386076" cy="1421492"/>
          </a:xfrm>
          <a:prstGeom prst="rect">
            <a:avLst/>
          </a:prstGeom>
        </p:spPr>
      </p:pic>
      <p:sp>
        <p:nvSpPr>
          <p:cNvPr id="13"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www.eudat.eu | https://b2share.eudat.eu/</a:t>
            </a:r>
            <a:endParaRPr lang="en-US"/>
          </a:p>
        </p:txBody>
      </p:sp>
      <p:sp>
        <p:nvSpPr>
          <p:cNvPr id="6" name="Footer Placeholder 5"/>
          <p:cNvSpPr>
            <a:spLocks noGrp="1"/>
          </p:cNvSpPr>
          <p:nvPr>
            <p:ph type="ftr" sz="quarter" idx="11"/>
          </p:nvPr>
        </p:nvSpPr>
        <p:spPr/>
        <p:txBody>
          <a:bodyPr/>
          <a:lstStyle/>
          <a:p>
            <a:r>
              <a:rPr lang="en-US" smtClean="0"/>
              <a:t>B2SHARE Training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www.eudat.eu | https://b2share.eudat.eu/</a:t>
            </a:r>
            <a:endParaRPr lang="en-US"/>
          </a:p>
        </p:txBody>
      </p:sp>
      <p:sp>
        <p:nvSpPr>
          <p:cNvPr id="5" name="Footer Placeholder 4"/>
          <p:cNvSpPr>
            <a:spLocks noGrp="1"/>
          </p:cNvSpPr>
          <p:nvPr>
            <p:ph type="ftr" sz="quarter" idx="11"/>
          </p:nvPr>
        </p:nvSpPr>
        <p:spPr/>
        <p:txBody>
          <a:bodyPr/>
          <a:lstStyle/>
          <a:p>
            <a:r>
              <a:rPr lang="en-US" smtClean="0"/>
              <a:t>B2SHARE Training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www.eudat.eu | https://b2share.eudat.eu/</a:t>
            </a:r>
            <a:endParaRPr lang="en-US"/>
          </a:p>
        </p:txBody>
      </p:sp>
      <p:sp>
        <p:nvSpPr>
          <p:cNvPr id="5" name="Footer Placeholder 4"/>
          <p:cNvSpPr>
            <a:spLocks noGrp="1"/>
          </p:cNvSpPr>
          <p:nvPr>
            <p:ph type="ftr" sz="quarter" idx="11"/>
          </p:nvPr>
        </p:nvSpPr>
        <p:spPr/>
        <p:txBody>
          <a:bodyPr/>
          <a:lstStyle/>
          <a:p>
            <a:r>
              <a:rPr lang="en-US" smtClean="0"/>
              <a:t>B2SHARE Training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2_SERVICE_SUITE">
    <p:bg>
      <p:bgPr>
        <a:solidFill>
          <a:schemeClr val="bg1"/>
        </a:solidFill>
        <a:effectLst/>
      </p:bgPr>
    </p:bg>
    <p:spTree>
      <p:nvGrpSpPr>
        <p:cNvPr id="1" name=""/>
        <p:cNvGrpSpPr/>
        <p:nvPr/>
      </p:nvGrpSpPr>
      <p:grpSpPr>
        <a:xfrm>
          <a:off x="0" y="0"/>
          <a:ext cx="0" cy="0"/>
          <a:chOff x="0" y="0"/>
          <a:chExt cx="0" cy="0"/>
        </a:xfrm>
      </p:grpSpPr>
      <p:sp>
        <p:nvSpPr>
          <p:cNvPr id="12" name="Titolo 6"/>
          <p:cNvSpPr txBox="1">
            <a:spLocks/>
          </p:cNvSpPr>
          <p:nvPr/>
        </p:nvSpPr>
        <p:spPr>
          <a:xfrm>
            <a:off x="1710267" y="418571"/>
            <a:ext cx="5884334" cy="631295"/>
          </a:xfrm>
          <a:prstGeom prst="rect">
            <a:avLst/>
          </a:prstGeom>
          <a:ln>
            <a:noFill/>
          </a:ln>
        </p:spPr>
        <p:txBody>
          <a:bodyPr vert="horz"/>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en-US" dirty="0" smtClean="0">
                <a:latin typeface="Century Gothic" pitchFamily="34" charset="0"/>
              </a:rPr>
              <a:t>B2 SERVICE SUITE</a:t>
            </a:r>
            <a:endParaRPr lang="it-IT" dirty="0">
              <a:latin typeface="Century Gothic" pitchFamily="34" charset="0"/>
            </a:endParaRPr>
          </a:p>
        </p:txBody>
      </p:sp>
      <p:pic>
        <p:nvPicPr>
          <p:cNvPr id="11"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pic>
        <p:nvPicPr>
          <p:cNvPr id="1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33963" y="1661443"/>
            <a:ext cx="3846512" cy="3559175"/>
          </a:xfrm>
          <a:prstGeom prst="rect">
            <a:avLst/>
          </a:prstGeom>
          <a:noFill/>
          <a:ln w="9525">
            <a:noFill/>
            <a:miter lim="800000"/>
            <a:headEnd/>
            <a:tailEnd/>
          </a:ln>
        </p:spPr>
      </p:pic>
      <p:pic>
        <p:nvPicPr>
          <p:cNvPr id="1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7013" y="1340768"/>
            <a:ext cx="4344987" cy="674688"/>
          </a:xfrm>
          <a:prstGeom prst="rect">
            <a:avLst/>
          </a:prstGeom>
          <a:noFill/>
          <a:ln w="9525">
            <a:noFill/>
            <a:miter lim="800000"/>
            <a:headEnd/>
            <a:tailEnd/>
          </a:ln>
        </p:spPr>
      </p:pic>
      <p:pic>
        <p:nvPicPr>
          <p:cNvPr id="19"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8125" y="2258343"/>
            <a:ext cx="4343400" cy="673100"/>
          </a:xfrm>
          <a:prstGeom prst="rect">
            <a:avLst/>
          </a:prstGeom>
          <a:noFill/>
          <a:ln w="9525">
            <a:noFill/>
            <a:miter lim="800000"/>
            <a:headEnd/>
            <a:tailEnd/>
          </a:ln>
        </p:spPr>
      </p:pic>
      <p:pic>
        <p:nvPicPr>
          <p:cNvPr id="20" name="Picture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7013" y="3209256"/>
            <a:ext cx="4343400" cy="674687"/>
          </a:xfrm>
          <a:prstGeom prst="rect">
            <a:avLst/>
          </a:prstGeom>
          <a:noFill/>
          <a:ln w="9525">
            <a:noFill/>
            <a:miter lim="800000"/>
            <a:headEnd/>
            <a:tailEnd/>
          </a:ln>
        </p:spPr>
      </p:pic>
      <p:pic>
        <p:nvPicPr>
          <p:cNvPr id="21" name="Picture 6" descr="C:\Users\lbermude\Documents\Laura\eudat\conference\3rd-conference\poster-services\b2stage\presentacion\B2STAGE_payoff.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7013" y="4144293"/>
            <a:ext cx="4343400" cy="674688"/>
          </a:xfrm>
          <a:prstGeom prst="rect">
            <a:avLst/>
          </a:prstGeom>
          <a:noFill/>
          <a:ln w="9525">
            <a:noFill/>
            <a:miter lim="800000"/>
            <a:headEnd/>
            <a:tailEnd/>
          </a:ln>
        </p:spPr>
      </p:pic>
      <p:pic>
        <p:nvPicPr>
          <p:cNvPr id="22" name="Picture 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8125" y="5074568"/>
            <a:ext cx="4344988" cy="674688"/>
          </a:xfrm>
          <a:prstGeom prst="rect">
            <a:avLst/>
          </a:prstGeom>
          <a:noFill/>
          <a:ln w="9525">
            <a:noFill/>
            <a:miter lim="800000"/>
            <a:headEnd/>
            <a:tailEnd/>
          </a:ln>
        </p:spPr>
      </p:pic>
      <p:sp>
        <p:nvSpPr>
          <p:cNvPr id="14" name="Rectangle 13"/>
          <p:cNvSpPr/>
          <p:nvPr/>
        </p:nvSpPr>
        <p:spPr>
          <a:xfrm>
            <a:off x="2760163" y="6011996"/>
            <a:ext cx="3523722" cy="369332"/>
          </a:xfrm>
          <a:prstGeom prst="rect">
            <a:avLst/>
          </a:prstGeom>
        </p:spPr>
        <p:txBody>
          <a:bodyPr wrap="none">
            <a:spAutoFit/>
          </a:bodyPr>
          <a:lstStyle/>
          <a:p>
            <a:pPr algn="ctr" eaLnBrk="1" hangingPunct="1"/>
            <a:r>
              <a:rPr lang="en-US" altLang="en-US" sz="1800" b="1" kern="1200" dirty="0" smtClean="0">
                <a:solidFill>
                  <a:srgbClr val="2D4E77"/>
                </a:solidFill>
                <a:latin typeface="Century Gothic" panose="020B0502020202020204" pitchFamily="34" charset="0"/>
                <a:ea typeface="+mn-ea"/>
                <a:cs typeface="+mn-cs"/>
              </a:rPr>
              <a:t>http://www.eudat.eu/services</a:t>
            </a:r>
            <a:endParaRPr lang="en-US" altLang="en-US" sz="1800" b="1" kern="1200" dirty="0">
              <a:solidFill>
                <a:srgbClr val="2D4E77"/>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315105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UDATpartners_Colour_NOtext_Polit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6324600" cy="792162"/>
          </a:xfrm>
        </p:spPr>
        <p:txBody>
          <a:bodyPr/>
          <a:lstStyle/>
          <a:p>
            <a:r>
              <a:rPr lang="en-US" smtClean="0"/>
              <a:t>Click to edit Master title style</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7800" y="1085850"/>
            <a:ext cx="7696199" cy="5772150"/>
          </a:xfrm>
          <a:prstGeom prst="rect">
            <a:avLst/>
          </a:prstGeom>
        </p:spPr>
      </p:pic>
      <p:sp>
        <p:nvSpPr>
          <p:cNvPr id="3" name="Content Placeholder 2"/>
          <p:cNvSpPr>
            <a:spLocks noGrp="1"/>
          </p:cNvSpPr>
          <p:nvPr>
            <p:ph sz="quarter" idx="10"/>
          </p:nvPr>
        </p:nvSpPr>
        <p:spPr>
          <a:xfrm>
            <a:off x="457200" y="1219200"/>
            <a:ext cx="5486400" cy="53340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860181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UDATPartnerLogos_GeographicalMap">
    <p:bg>
      <p:bgPr>
        <a:solidFill>
          <a:schemeClr val="bg1"/>
        </a:solidFill>
        <a:effectLst/>
      </p:bgPr>
    </p:bg>
    <p:spTree>
      <p:nvGrpSpPr>
        <p:cNvPr id="1" name=""/>
        <p:cNvGrpSpPr/>
        <p:nvPr/>
      </p:nvGrpSpPr>
      <p:grpSpPr>
        <a:xfrm>
          <a:off x="0" y="0"/>
          <a:ext cx="0" cy="0"/>
          <a:chOff x="0" y="0"/>
          <a:chExt cx="0" cy="0"/>
        </a:xfrm>
      </p:grpSpPr>
      <p:pic>
        <p:nvPicPr>
          <p:cNvPr id="42" name="Picture 4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1" y="1143001"/>
            <a:ext cx="7619998" cy="5714999"/>
          </a:xfrm>
          <a:prstGeom prst="rect">
            <a:avLst/>
          </a:prstGeom>
        </p:spPr>
      </p:pic>
      <p:pic>
        <p:nvPicPr>
          <p:cNvPr id="11" name="Immagine 14" descr="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grpSp>
        <p:nvGrpSpPr>
          <p:cNvPr id="32" name="Group 31"/>
          <p:cNvGrpSpPr/>
          <p:nvPr/>
        </p:nvGrpSpPr>
        <p:grpSpPr>
          <a:xfrm>
            <a:off x="228600" y="1340768"/>
            <a:ext cx="3338155" cy="5581113"/>
            <a:chOff x="27894" y="1340768"/>
            <a:chExt cx="3338155" cy="5581113"/>
          </a:xfrm>
        </p:grpSpPr>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94" y="4697526"/>
              <a:ext cx="454154" cy="454154"/>
            </a:xfrm>
            <a:prstGeom prst="rect">
              <a:avLst/>
            </a:prstGeom>
          </p:spPr>
        </p:pic>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9512" y="1340768"/>
              <a:ext cx="599144" cy="380082"/>
            </a:xfrm>
            <a:prstGeom prst="rect">
              <a:avLst/>
            </a:prstGeom>
          </p:spPr>
        </p:pic>
        <p:pic>
          <p:nvPicPr>
            <p:cNvPr id="3" name="Picture 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206" y="1844824"/>
              <a:ext cx="1072851" cy="288032"/>
            </a:xfrm>
            <a:prstGeom prst="rect">
              <a:avLst/>
            </a:prstGeom>
          </p:spPr>
        </p:pic>
        <p:pic>
          <p:nvPicPr>
            <p:cNvPr id="4" name="Picture 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12318" y="2241360"/>
              <a:ext cx="353494" cy="432048"/>
            </a:xfrm>
            <a:prstGeom prst="rect">
              <a:avLst/>
            </a:prstGeom>
          </p:spPr>
        </p:pic>
        <p:pic>
          <p:nvPicPr>
            <p:cNvPr id="5" name="Picture 4"/>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80890" y="2733887"/>
              <a:ext cx="423588" cy="458761"/>
            </a:xfrm>
            <a:prstGeom prst="rect">
              <a:avLst/>
            </a:prstGeom>
          </p:spPr>
        </p:pic>
        <p:pic>
          <p:nvPicPr>
            <p:cNvPr id="6" name="Picture 5"/>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41837" y="3789040"/>
              <a:ext cx="701694" cy="248224"/>
            </a:xfrm>
            <a:prstGeom prst="rect">
              <a:avLst/>
            </a:prstGeom>
          </p:spPr>
        </p:pic>
        <p:pic>
          <p:nvPicPr>
            <p:cNvPr id="8" name="Picture 7"/>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23528" y="5130324"/>
              <a:ext cx="320268" cy="404664"/>
            </a:xfrm>
            <a:prstGeom prst="rect">
              <a:avLst/>
            </a:prstGeom>
          </p:spPr>
        </p:pic>
        <p:pic>
          <p:nvPicPr>
            <p:cNvPr id="10" name="Picture 9"/>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56320" y="5733256"/>
              <a:ext cx="571264" cy="184587"/>
            </a:xfrm>
            <a:prstGeom prst="rect">
              <a:avLst/>
            </a:prstGeom>
          </p:spPr>
        </p:pic>
        <p:pic>
          <p:nvPicPr>
            <p:cNvPr id="15" name="Picture 14"/>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348692" y="1556792"/>
              <a:ext cx="699349" cy="258302"/>
            </a:xfrm>
            <a:prstGeom prst="rect">
              <a:avLst/>
            </a:prstGeom>
          </p:spPr>
        </p:pic>
        <p:pic>
          <p:nvPicPr>
            <p:cNvPr id="17" name="Picture 1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348693" y="2428890"/>
              <a:ext cx="631019" cy="186677"/>
            </a:xfrm>
            <a:prstGeom prst="rect">
              <a:avLst/>
            </a:prstGeom>
          </p:spPr>
        </p:pic>
        <p:pic>
          <p:nvPicPr>
            <p:cNvPr id="18" name="Picture 1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86916" y="2788930"/>
              <a:ext cx="934467" cy="204415"/>
            </a:xfrm>
            <a:prstGeom prst="rect">
              <a:avLst/>
            </a:prstGeom>
          </p:spPr>
        </p:pic>
        <p:pic>
          <p:nvPicPr>
            <p:cNvPr id="19" name="Picture 1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403648" y="3107681"/>
              <a:ext cx="544263" cy="257313"/>
            </a:xfrm>
            <a:prstGeom prst="rect">
              <a:avLst/>
            </a:prstGeom>
          </p:spPr>
        </p:pic>
        <p:pic>
          <p:nvPicPr>
            <p:cNvPr id="20" name="Picture 1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478011" y="3495066"/>
              <a:ext cx="395536" cy="197768"/>
            </a:xfrm>
            <a:prstGeom prst="rect">
              <a:avLst/>
            </a:prstGeom>
          </p:spPr>
        </p:pic>
        <p:pic>
          <p:nvPicPr>
            <p:cNvPr id="21" name="Picture 2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478011" y="3845992"/>
              <a:ext cx="358025" cy="349969"/>
            </a:xfrm>
            <a:prstGeom prst="rect">
              <a:avLst/>
            </a:prstGeom>
          </p:spPr>
        </p:pic>
        <p:pic>
          <p:nvPicPr>
            <p:cNvPr id="22" name="Picture 2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331640" y="4363639"/>
              <a:ext cx="644394" cy="187447"/>
            </a:xfrm>
            <a:prstGeom prst="rect">
              <a:avLst/>
            </a:prstGeom>
          </p:spPr>
        </p:pic>
        <p:pic>
          <p:nvPicPr>
            <p:cNvPr id="23" name="Picture 22"/>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403648" y="4877162"/>
              <a:ext cx="423490" cy="423490"/>
            </a:xfrm>
            <a:prstGeom prst="rect">
              <a:avLst/>
            </a:prstGeom>
          </p:spPr>
        </p:pic>
        <p:sp>
          <p:nvSpPr>
            <p:cNvPr id="24" name="TextBox 23"/>
            <p:cNvSpPr txBox="1"/>
            <p:nvPr userDrawn="1"/>
          </p:nvSpPr>
          <p:spPr>
            <a:xfrm>
              <a:off x="1043948" y="4646330"/>
              <a:ext cx="1584176" cy="230832"/>
            </a:xfrm>
            <a:prstGeom prst="rect">
              <a:avLst/>
            </a:prstGeom>
            <a:noFill/>
          </p:spPr>
          <p:txBody>
            <a:bodyPr wrap="square" rtlCol="0">
              <a:spAutoFit/>
            </a:bodyPr>
            <a:lstStyle/>
            <a:p>
              <a:r>
                <a:rPr lang="it-IT" sz="900" b="1" dirty="0" smtClean="0"/>
                <a:t>e-Science Data Factory</a:t>
              </a:r>
              <a:endParaRPr lang="it-IT" sz="900" b="1" dirty="0"/>
            </a:p>
          </p:txBody>
        </p:sp>
        <p:pic>
          <p:nvPicPr>
            <p:cNvPr id="1026" name="Picture 2"/>
            <p:cNvPicPr>
              <a:picLocks noChangeAspect="1" noChangeArrowheads="1"/>
            </p:cNvPicPr>
            <p:nvPr userDrawn="1"/>
          </p:nvPicPr>
          <p:blipFill>
            <a:blip r:embed="rId20">
              <a:extLst>
                <a:ext uri="{28A0092B-C50C-407E-A947-70E740481C1C}">
                  <a14:useLocalDpi xmlns:a14="http://schemas.microsoft.com/office/drawing/2010/main"/>
                </a:ext>
              </a:extLst>
            </a:blip>
            <a:srcRect/>
            <a:stretch>
              <a:fillRect/>
            </a:stretch>
          </p:blipFill>
          <p:spPr bwMode="auto">
            <a:xfrm>
              <a:off x="1043948" y="5410875"/>
              <a:ext cx="1439820" cy="366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2483768" y="5102230"/>
              <a:ext cx="753216" cy="114866"/>
            </a:xfrm>
            <a:prstGeom prst="rect">
              <a:avLst/>
            </a:prstGeom>
          </p:spPr>
        </p:pic>
        <p:pic>
          <p:nvPicPr>
            <p:cNvPr id="27" name="Picture 2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2532601" y="4619743"/>
              <a:ext cx="683568" cy="294208"/>
            </a:xfrm>
            <a:prstGeom prst="rect">
              <a:avLst/>
            </a:prstGeom>
          </p:spPr>
        </p:pic>
        <p:pic>
          <p:nvPicPr>
            <p:cNvPr id="28" name="Picture 2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408312" y="4217994"/>
              <a:ext cx="867544" cy="346415"/>
            </a:xfrm>
            <a:prstGeom prst="rect">
              <a:avLst/>
            </a:prstGeom>
          </p:spPr>
        </p:pic>
        <p:pic>
          <p:nvPicPr>
            <p:cNvPr id="29" name="Picture 28"/>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2617515" y="3656982"/>
              <a:ext cx="413714" cy="404664"/>
            </a:xfrm>
            <a:prstGeom prst="rect">
              <a:avLst/>
            </a:prstGeom>
          </p:spPr>
        </p:pic>
        <p:pic>
          <p:nvPicPr>
            <p:cNvPr id="30" name="Picture 29"/>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628124" y="3115251"/>
              <a:ext cx="403105" cy="407081"/>
            </a:xfrm>
            <a:prstGeom prst="rect">
              <a:avLst/>
            </a:prstGeom>
          </p:spPr>
        </p:pic>
        <p:pic>
          <p:nvPicPr>
            <p:cNvPr id="31" name="Picture 3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17515" y="2792393"/>
              <a:ext cx="405011" cy="224132"/>
            </a:xfrm>
            <a:prstGeom prst="rect">
              <a:avLst/>
            </a:prstGeom>
          </p:spPr>
        </p:pic>
        <p:pic>
          <p:nvPicPr>
            <p:cNvPr id="33" name="Picture 32"/>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46221" y="6131198"/>
              <a:ext cx="1121603" cy="790683"/>
            </a:xfrm>
            <a:prstGeom prst="rect">
              <a:avLst/>
            </a:prstGeom>
          </p:spPr>
        </p:pic>
        <p:pic>
          <p:nvPicPr>
            <p:cNvPr id="34" name="Picture 33"/>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399050" y="5841632"/>
              <a:ext cx="415943" cy="359312"/>
            </a:xfrm>
            <a:prstGeom prst="rect">
              <a:avLst/>
            </a:prstGeom>
          </p:spPr>
        </p:pic>
        <p:pic>
          <p:nvPicPr>
            <p:cNvPr id="35" name="Picture 34"/>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418013" y="4857809"/>
              <a:ext cx="446067" cy="128748"/>
            </a:xfrm>
            <a:prstGeom prst="rect">
              <a:avLst/>
            </a:prstGeom>
          </p:spPr>
        </p:pic>
        <p:pic>
          <p:nvPicPr>
            <p:cNvPr id="36" name="Picture 35"/>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08459" y="4392960"/>
              <a:ext cx="806202" cy="310078"/>
            </a:xfrm>
            <a:prstGeom prst="rect">
              <a:avLst/>
            </a:prstGeom>
          </p:spPr>
        </p:pic>
        <p:pic>
          <p:nvPicPr>
            <p:cNvPr id="38" name="Picture 37"/>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82854" y="3267525"/>
              <a:ext cx="592460" cy="417684"/>
            </a:xfrm>
            <a:prstGeom prst="rect">
              <a:avLst/>
            </a:prstGeom>
          </p:spPr>
        </p:pic>
        <p:pic>
          <p:nvPicPr>
            <p:cNvPr id="39" name="Picture 38"/>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2618906" y="5337368"/>
              <a:ext cx="454871" cy="454871"/>
            </a:xfrm>
            <a:prstGeom prst="rect">
              <a:avLst/>
            </a:prstGeom>
          </p:spPr>
        </p:pic>
        <p:pic>
          <p:nvPicPr>
            <p:cNvPr id="41" name="Picture 40"/>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2291255" y="5949280"/>
              <a:ext cx="1074794" cy="266708"/>
            </a:xfrm>
            <a:prstGeom prst="rect">
              <a:avLst/>
            </a:prstGeom>
          </p:spPr>
        </p:pic>
        <p:pic>
          <p:nvPicPr>
            <p:cNvPr id="25" name="Picture 24"/>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2541942" y="2381561"/>
              <a:ext cx="556155" cy="281334"/>
            </a:xfrm>
            <a:prstGeom prst="rect">
              <a:avLst/>
            </a:prstGeom>
          </p:spPr>
        </p:pic>
        <p:pic>
          <p:nvPicPr>
            <p:cNvPr id="12" name="Picture 11"/>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232955" y="6380640"/>
              <a:ext cx="646388" cy="273966"/>
            </a:xfrm>
            <a:prstGeom prst="rect">
              <a:avLst/>
            </a:prstGeom>
          </p:spPr>
        </p:pic>
        <p:pic>
          <p:nvPicPr>
            <p:cNvPr id="48" name="Immagine 22" descr="poznan.jpg"/>
            <p:cNvPicPr>
              <a:picLocks noChangeAspect="1"/>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141836" y="6003252"/>
              <a:ext cx="685747" cy="330364"/>
            </a:xfrm>
            <a:prstGeom prst="rect">
              <a:avLst/>
            </a:prstGeom>
            <a:noFill/>
            <a:ln w="9525">
              <a:noFill/>
              <a:miter lim="800000"/>
              <a:headEnd/>
              <a:tailEnd/>
            </a:ln>
          </p:spPr>
        </p:pic>
        <p:pic>
          <p:nvPicPr>
            <p:cNvPr id="50" name="Immagine 25" descr="SandT.jpg"/>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1216451" y="1988840"/>
              <a:ext cx="951373" cy="231924"/>
            </a:xfrm>
            <a:prstGeom prst="rect">
              <a:avLst/>
            </a:prstGeom>
            <a:noFill/>
            <a:ln w="9525">
              <a:noFill/>
              <a:miter lim="800000"/>
              <a:headEnd/>
              <a:tailEnd/>
            </a:ln>
          </p:spPr>
        </p:pic>
        <p:pic>
          <p:nvPicPr>
            <p:cNvPr id="53" name="Immagine 29" descr="umwelt.jpg"/>
            <p:cNvPicPr>
              <a:picLocks noChangeAspect="1"/>
            </p:cNvPicPr>
            <p:nvPr userDrawn="1"/>
          </p:nvPicPr>
          <p:blipFill>
            <a:blip r:embed="rId38" cstate="screen">
              <a:extLst>
                <a:ext uri="{28A0092B-C50C-407E-A947-70E740481C1C}">
                  <a14:useLocalDpi xmlns:a14="http://schemas.microsoft.com/office/drawing/2010/main"/>
                </a:ext>
              </a:extLst>
            </a:blip>
            <a:srcRect/>
            <a:stretch>
              <a:fillRect/>
            </a:stretch>
          </p:blipFill>
          <p:spPr bwMode="auto">
            <a:xfrm>
              <a:off x="139534" y="4157004"/>
              <a:ext cx="832066" cy="203368"/>
            </a:xfrm>
            <a:prstGeom prst="rect">
              <a:avLst/>
            </a:prstGeom>
            <a:noFill/>
            <a:ln w="9525">
              <a:noFill/>
              <a:miter lim="800000"/>
              <a:headEnd/>
              <a:tailEnd/>
            </a:ln>
          </p:spPr>
        </p:pic>
      </p:grpSp>
    </p:spTree>
    <p:extLst>
      <p:ext uri="{BB962C8B-B14F-4D97-AF65-F5344CB8AC3E}">
        <p14:creationId xmlns:p14="http://schemas.microsoft.com/office/powerpoint/2010/main" val="2554437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82551"/>
          </a:xfrm>
        </p:spPr>
        <p:txBody>
          <a:bodyPr/>
          <a:lstStyle>
            <a:lvl1pPr>
              <a:defRPr>
                <a:solidFill>
                  <a:srgbClr val="25408F"/>
                </a:solidFill>
              </a:defRPr>
            </a:lvl1pPr>
          </a:lstStyle>
          <a:p>
            <a:r>
              <a:rPr lang="en-US" smtClean="0"/>
              <a:t>Click to edit Master title style</a:t>
            </a:r>
            <a:endParaRPr lang="es-ES" dirty="0"/>
          </a:p>
        </p:txBody>
      </p:sp>
      <p:sp>
        <p:nvSpPr>
          <p:cNvPr id="3" name="Subtitle 2"/>
          <p:cNvSpPr>
            <a:spLocks noGrp="1"/>
          </p:cNvSpPr>
          <p:nvPr>
            <p:ph type="subTitle" idx="1"/>
          </p:nvPr>
        </p:nvSpPr>
        <p:spPr>
          <a:xfrm>
            <a:off x="1371600" y="3212976"/>
            <a:ext cx="6400800" cy="648072"/>
          </a:xfrm>
        </p:spPr>
        <p:txBody>
          <a:bodyPr/>
          <a:lstStyle>
            <a:lvl1pPr marL="0" indent="0" algn="ctr">
              <a:buNone/>
              <a:defRPr>
                <a:solidFill>
                  <a:srgbClr val="C134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dirty="0"/>
          </a:p>
        </p:txBody>
      </p:sp>
      <p:sp>
        <p:nvSpPr>
          <p:cNvPr id="5" name="Footer Placeholder 4"/>
          <p:cNvSpPr>
            <a:spLocks noGrp="1"/>
          </p:cNvSpPr>
          <p:nvPr>
            <p:ph type="ftr" sz="quarter" idx="11"/>
          </p:nvPr>
        </p:nvSpPr>
        <p:spPr>
          <a:xfrm>
            <a:off x="1331640" y="6356350"/>
            <a:ext cx="4896544" cy="365125"/>
          </a:xfrm>
        </p:spPr>
        <p:txBody>
          <a:bodyPr/>
          <a:lstStyle/>
          <a:p>
            <a:r>
              <a:rPr lang="en-US" smtClean="0"/>
              <a:t>B2SHARE Training</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‹N›</a:t>
            </a:fld>
            <a:endParaRPr lang="en-US"/>
          </a:p>
        </p:txBody>
      </p:sp>
      <p:pic>
        <p:nvPicPr>
          <p:cNvPr id="8" name="Immagine 7" descr="EU_Fla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2204" y="5482194"/>
            <a:ext cx="899592" cy="611102"/>
          </a:xfrm>
          <a:prstGeom prst="rect">
            <a:avLst/>
          </a:prstGeom>
        </p:spPr>
      </p:pic>
    </p:spTree>
    <p:extLst>
      <p:ext uri="{BB962C8B-B14F-4D97-AF65-F5344CB8AC3E}">
        <p14:creationId xmlns:p14="http://schemas.microsoft.com/office/powerpoint/2010/main" val="590321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82551"/>
          </a:xfrm>
        </p:spPr>
        <p:txBody>
          <a:bodyPr/>
          <a:lstStyle>
            <a:lvl1pPr>
              <a:defRPr>
                <a:solidFill>
                  <a:srgbClr val="25408F"/>
                </a:solidFill>
              </a:defRPr>
            </a:lvl1pPr>
          </a:lstStyle>
          <a:p>
            <a:r>
              <a:rPr lang="en-US" smtClean="0"/>
              <a:t>Click to edit Master title style</a:t>
            </a:r>
            <a:endParaRPr lang="es-ES" dirty="0"/>
          </a:p>
        </p:txBody>
      </p:sp>
      <p:sp>
        <p:nvSpPr>
          <p:cNvPr id="3" name="Subtitle 2"/>
          <p:cNvSpPr>
            <a:spLocks noGrp="1"/>
          </p:cNvSpPr>
          <p:nvPr>
            <p:ph type="subTitle" idx="1"/>
          </p:nvPr>
        </p:nvSpPr>
        <p:spPr>
          <a:xfrm>
            <a:off x="1371600" y="3212976"/>
            <a:ext cx="6400800" cy="648072"/>
          </a:xfrm>
        </p:spPr>
        <p:txBody>
          <a:bodyPr/>
          <a:lstStyle>
            <a:lvl1pPr marL="0" indent="0" algn="ctr">
              <a:buNone/>
              <a:defRPr>
                <a:solidFill>
                  <a:srgbClr val="C134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dirty="0"/>
          </a:p>
        </p:txBody>
      </p:sp>
      <p:sp>
        <p:nvSpPr>
          <p:cNvPr id="5" name="Footer Placeholder 4"/>
          <p:cNvSpPr>
            <a:spLocks noGrp="1"/>
          </p:cNvSpPr>
          <p:nvPr>
            <p:ph type="ftr" sz="quarter" idx="11"/>
          </p:nvPr>
        </p:nvSpPr>
        <p:spPr>
          <a:xfrm>
            <a:off x="1331640" y="6356350"/>
            <a:ext cx="4896544" cy="365125"/>
          </a:xfrm>
        </p:spPr>
        <p:txBody>
          <a:bodyPr/>
          <a:lstStyle/>
          <a:p>
            <a:pPr algn="ctr"/>
            <a:r>
              <a:rPr lang="en-US" smtClean="0"/>
              <a:t>B2SHARE Training</a:t>
            </a:r>
            <a:endParaRPr lang="es-E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pic>
        <p:nvPicPr>
          <p:cNvPr id="8" name="Immagine 7" descr="EU_Fla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2204" y="5482194"/>
            <a:ext cx="899592" cy="611102"/>
          </a:xfrm>
          <a:prstGeom prst="rect">
            <a:avLst/>
          </a:prstGeom>
        </p:spPr>
      </p:pic>
    </p:spTree>
    <p:extLst>
      <p:ext uri="{BB962C8B-B14F-4D97-AF65-F5344CB8AC3E}">
        <p14:creationId xmlns:p14="http://schemas.microsoft.com/office/powerpoint/2010/main" val="590321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Footer Placeholder 4"/>
          <p:cNvSpPr>
            <a:spLocks noGrp="1"/>
          </p:cNvSpPr>
          <p:nvPr>
            <p:ph type="ftr" sz="quarter" idx="11"/>
          </p:nvPr>
        </p:nvSpPr>
        <p:spPr>
          <a:xfrm>
            <a:off x="1547664" y="6309320"/>
            <a:ext cx="4608512" cy="432048"/>
          </a:xfrm>
        </p:spPr>
        <p:txBody>
          <a:bodyPr/>
          <a:lstStyle/>
          <a:p>
            <a:r>
              <a:rPr lang="es-ES" smtClean="0"/>
              <a:t>B2SHARE Training</a:t>
            </a:r>
            <a:endParaRPr lang="es-E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26288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s-ES" smtClean="0"/>
              <a:t>B2SHARE Training</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305755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32460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r>
              <a:rPr lang="en-US" smtClean="0"/>
              <a:t>www.eudat.eu | https://b2share.eudat.eu/</a:t>
            </a:r>
            <a:endParaRPr lang="en-US"/>
          </a:p>
        </p:txBody>
      </p:sp>
      <p:sp>
        <p:nvSpPr>
          <p:cNvPr id="5" name="Footer Placeholder 4"/>
          <p:cNvSpPr>
            <a:spLocks noGrp="1"/>
          </p:cNvSpPr>
          <p:nvPr>
            <p:ph type="ftr" sz="quarter" idx="11"/>
          </p:nvPr>
        </p:nvSpPr>
        <p:spPr>
          <a:xfrm>
            <a:off x="3124200" y="6304235"/>
            <a:ext cx="2895600" cy="365125"/>
          </a:xfrm>
        </p:spPr>
        <p:txBody>
          <a:bodyPr/>
          <a:lstStyle/>
          <a:p>
            <a:r>
              <a:rPr lang="en-US" smtClean="0"/>
              <a:t>B2SHARE Training</a:t>
            </a:r>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‹N›</a:t>
            </a:fld>
            <a:endParaRPr lang="en-US"/>
          </a:p>
        </p:txBody>
      </p:sp>
      <p:pic>
        <p:nvPicPr>
          <p:cNvPr id="7"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11"/>
          </p:nvPr>
        </p:nvSpPr>
        <p:spPr/>
        <p:txBody>
          <a:bodyPr/>
          <a:lstStyle/>
          <a:p>
            <a:r>
              <a:rPr lang="es-ES" smtClean="0"/>
              <a:t>B2SHARE Training</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2330772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8" name="Footer Placeholder 7"/>
          <p:cNvSpPr>
            <a:spLocks noGrp="1"/>
          </p:cNvSpPr>
          <p:nvPr>
            <p:ph type="ftr" sz="quarter" idx="11"/>
          </p:nvPr>
        </p:nvSpPr>
        <p:spPr/>
        <p:txBody>
          <a:bodyPr/>
          <a:lstStyle/>
          <a:p>
            <a:r>
              <a:rPr lang="es-ES" smtClean="0"/>
              <a:t>B2SHARE Training</a:t>
            </a: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756864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olo e tes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4" name="Footer Placeholder 3"/>
          <p:cNvSpPr>
            <a:spLocks noGrp="1"/>
          </p:cNvSpPr>
          <p:nvPr>
            <p:ph type="ftr" sz="quarter" idx="11"/>
          </p:nvPr>
        </p:nvSpPr>
        <p:spPr/>
        <p:txBody>
          <a:bodyPr/>
          <a:lstStyle/>
          <a:p>
            <a:r>
              <a:rPr lang="es-ES" smtClean="0"/>
              <a:t>B2SHARE Training</a:t>
            </a: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
        <p:nvSpPr>
          <p:cNvPr id="9" name="Text Placeholder 8"/>
          <p:cNvSpPr>
            <a:spLocks noGrp="1"/>
          </p:cNvSpPr>
          <p:nvPr>
            <p:ph type="body" sz="quarter" idx="13" hasCustomPrompt="1"/>
          </p:nvPr>
        </p:nvSpPr>
        <p:spPr>
          <a:xfrm>
            <a:off x="468313" y="1628775"/>
            <a:ext cx="8207375" cy="4608513"/>
          </a:xfrm>
        </p:spPr>
        <p:txBody>
          <a:bodyPr>
            <a:normAutofit/>
          </a:bodyPr>
          <a:lstStyle>
            <a:lvl1pPr marL="0" indent="0">
              <a:buNone/>
              <a:defRPr sz="20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text</a:t>
            </a:r>
          </a:p>
        </p:txBody>
      </p:sp>
    </p:spTree>
    <p:extLst>
      <p:ext uri="{BB962C8B-B14F-4D97-AF65-F5344CB8AC3E}">
        <p14:creationId xmlns:p14="http://schemas.microsoft.com/office/powerpoint/2010/main" val="1502286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 smtClean="0"/>
              <a:t>B2SHARE Training</a:t>
            </a: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1944711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1050143"/>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886855"/>
            <a:ext cx="3008313" cy="42393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s-ES" smtClean="0"/>
              <a:t>B2SHARE Training</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chemeClr val="tx1">
                    <a:lumMod val="75000"/>
                    <a:lumOff val="25000"/>
                  </a:schemeClr>
                </a:solidFill>
                <a:latin typeface="Arial" pitchFamily="34" charset="0"/>
                <a:cs typeface="Arial" pitchFamily="34" charset="0"/>
              </a:defRPr>
            </a:lvl1pPr>
          </a:lstStyle>
          <a:p>
            <a:fld id="{7A664348-DC2E-4C46-A357-1ED243B754D0}" type="slidenum">
              <a:rPr lang="es-ES" smtClean="0"/>
              <a:pPr/>
              <a:t>‹N›</a:t>
            </a:fld>
            <a:endParaRPr lang="es-ES" dirty="0"/>
          </a:p>
        </p:txBody>
      </p:sp>
    </p:spTree>
    <p:extLst>
      <p:ext uri="{BB962C8B-B14F-4D97-AF65-F5344CB8AC3E}">
        <p14:creationId xmlns:p14="http://schemas.microsoft.com/office/powerpoint/2010/main" val="3733622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s-ES" smtClean="0"/>
              <a:t>B2SHARE Training</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3054739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Footer Placeholder 4"/>
          <p:cNvSpPr>
            <a:spLocks noGrp="1"/>
          </p:cNvSpPr>
          <p:nvPr>
            <p:ph type="ftr" sz="quarter" idx="11"/>
          </p:nvPr>
        </p:nvSpPr>
        <p:spPr/>
        <p:txBody>
          <a:bodyPr/>
          <a:lstStyle/>
          <a:p>
            <a:r>
              <a:rPr lang="es-ES" smtClean="0"/>
              <a:t>B2SHARE Training</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3327579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712"/>
            <a:ext cx="2057400" cy="5289451"/>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836712"/>
            <a:ext cx="6019800" cy="5289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Footer Placeholder 4"/>
          <p:cNvSpPr>
            <a:spLocks noGrp="1"/>
          </p:cNvSpPr>
          <p:nvPr>
            <p:ph type="ftr" sz="quarter" idx="11"/>
          </p:nvPr>
        </p:nvSpPr>
        <p:spPr/>
        <p:txBody>
          <a:bodyPr/>
          <a:lstStyle/>
          <a:p>
            <a:r>
              <a:rPr lang="es-ES" smtClean="0"/>
              <a:t>B2SHARE Training</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2823871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inal Slide">
    <p:bg>
      <p:bgPr>
        <a:solidFill>
          <a:srgbClr val="F7B14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238"/>
            <a:ext cx="8229600" cy="1143000"/>
          </a:xfrm>
          <a:prstGeom prst="rect">
            <a:avLst/>
          </a:prstGeom>
        </p:spPr>
        <p:txBody>
          <a:bodyPr vert="horz"/>
          <a:lstStyle>
            <a:lvl1pPr>
              <a:defRPr>
                <a:solidFill>
                  <a:schemeClr val="bg1"/>
                </a:solidFill>
              </a:defRPr>
            </a:lvl1pPr>
          </a:lstStyle>
          <a:p>
            <a:r>
              <a:rPr lang="en-US" smtClean="0"/>
              <a:t>Click to edit Master title style</a:t>
            </a:r>
            <a:endParaRPr lang="it-IT" dirty="0"/>
          </a:p>
        </p:txBody>
      </p:sp>
      <p:sp>
        <p:nvSpPr>
          <p:cNvPr id="3" name="Rettangolo 2"/>
          <p:cNvSpPr/>
          <p:nvPr userDrawn="1"/>
        </p:nvSpPr>
        <p:spPr>
          <a:xfrm>
            <a:off x="3291932" y="6137094"/>
            <a:ext cx="2792235" cy="523220"/>
          </a:xfrm>
          <a:prstGeom prst="rect">
            <a:avLst/>
          </a:prstGeom>
        </p:spPr>
        <p:txBody>
          <a:bodyPr wrap="square">
            <a:spAutoFit/>
          </a:bodyPr>
          <a:lstStyle/>
          <a:p>
            <a:pPr algn="ctr"/>
            <a:r>
              <a:rPr lang="en-GB" sz="2800" b="0" kern="1200" noProof="0" dirty="0" smtClean="0">
                <a:solidFill>
                  <a:schemeClr val="tx1"/>
                </a:solidFill>
                <a:latin typeface="+mn-lt"/>
                <a:ea typeface="+mn-ea"/>
                <a:cs typeface="+mn-cs"/>
                <a:hlinkClick r:id="rId2"/>
              </a:rPr>
              <a:t>www.eudat.eu</a:t>
            </a:r>
            <a:endParaRPr lang="en-GB" sz="2800" b="0" kern="1200" noProof="0" dirty="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380029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Black&amp;White">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40080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r>
              <a:rPr lang="en-US" smtClean="0"/>
              <a:t>www.eudat.eu | https://b2share.eudat.eu/</a:t>
            </a:r>
            <a:endParaRPr lang="en-US"/>
          </a:p>
        </p:txBody>
      </p:sp>
      <p:sp>
        <p:nvSpPr>
          <p:cNvPr id="5" name="Footer Placeholder 4"/>
          <p:cNvSpPr>
            <a:spLocks noGrp="1"/>
          </p:cNvSpPr>
          <p:nvPr>
            <p:ph type="ftr" sz="quarter" idx="11"/>
          </p:nvPr>
        </p:nvSpPr>
        <p:spPr>
          <a:xfrm>
            <a:off x="3124200" y="6304235"/>
            <a:ext cx="2895600" cy="365125"/>
          </a:xfrm>
        </p:spPr>
        <p:txBody>
          <a:bodyPr/>
          <a:lstStyle/>
          <a:p>
            <a:r>
              <a:rPr lang="en-US" smtClean="0"/>
              <a:t>B2SHARE Training</a:t>
            </a:r>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‹N›</a:t>
            </a:fld>
            <a:endParaRPr lang="en-US"/>
          </a:p>
        </p:txBody>
      </p:sp>
      <p:pic>
        <p:nvPicPr>
          <p:cNvPr id="12" name="Immagine 12" descr="EUDAT-LogoGrigio.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295" y="-128210"/>
            <a:ext cx="1164989" cy="9092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04235"/>
            <a:ext cx="2133600" cy="365125"/>
          </a:xfrm>
        </p:spPr>
        <p:txBody>
          <a:bodyPr/>
          <a:lstStyle/>
          <a:p>
            <a:r>
              <a:rPr lang="en-US" smtClean="0"/>
              <a:t>www.eudat.eu | https://b2share.eudat.eu/</a:t>
            </a:r>
            <a:endParaRPr lang="en-US"/>
          </a:p>
        </p:txBody>
      </p:sp>
      <p:sp>
        <p:nvSpPr>
          <p:cNvPr id="5" name="Footer Placeholder 4"/>
          <p:cNvSpPr>
            <a:spLocks noGrp="1"/>
          </p:cNvSpPr>
          <p:nvPr>
            <p:ph type="ftr" sz="quarter" idx="11"/>
          </p:nvPr>
        </p:nvSpPr>
        <p:spPr>
          <a:xfrm>
            <a:off x="3124200" y="6304235"/>
            <a:ext cx="2895600" cy="365125"/>
          </a:xfrm>
        </p:spPr>
        <p:txBody>
          <a:bodyPr/>
          <a:lstStyle/>
          <a:p>
            <a:r>
              <a:rPr lang="en-US" smtClean="0"/>
              <a:t>B2SHARE Training</a:t>
            </a:r>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‹N›</a:t>
            </a:fld>
            <a:endParaRPr lang="en-US"/>
          </a:p>
        </p:txBody>
      </p:sp>
      <p:pic>
        <p:nvPicPr>
          <p:cNvPr id="7"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www.eudat.eu | https://b2share.eudat.eu/</a:t>
            </a:r>
            <a:endParaRPr lang="en-US"/>
          </a:p>
        </p:txBody>
      </p:sp>
      <p:sp>
        <p:nvSpPr>
          <p:cNvPr id="6" name="Footer Placeholder 5"/>
          <p:cNvSpPr>
            <a:spLocks noGrp="1"/>
          </p:cNvSpPr>
          <p:nvPr>
            <p:ph type="ftr" sz="quarter" idx="11"/>
          </p:nvPr>
        </p:nvSpPr>
        <p:spPr/>
        <p:txBody>
          <a:bodyPr/>
          <a:lstStyle/>
          <a:p>
            <a:r>
              <a:rPr lang="en-US" smtClean="0"/>
              <a:t>B2SHARE Training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www.eudat.eu | https://b2share.eudat.eu/</a:t>
            </a:r>
            <a:endParaRPr lang="en-US"/>
          </a:p>
        </p:txBody>
      </p:sp>
      <p:sp>
        <p:nvSpPr>
          <p:cNvPr id="8" name="Footer Placeholder 7"/>
          <p:cNvSpPr>
            <a:spLocks noGrp="1"/>
          </p:cNvSpPr>
          <p:nvPr>
            <p:ph type="ftr" sz="quarter" idx="11"/>
          </p:nvPr>
        </p:nvSpPr>
        <p:spPr/>
        <p:txBody>
          <a:bodyPr/>
          <a:lstStyle/>
          <a:p>
            <a:r>
              <a:rPr lang="en-US" smtClean="0"/>
              <a:t>B2SHARE Training</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www.eudat.eu | https://b2share.eudat.eu/</a:t>
            </a:r>
            <a:endParaRPr lang="en-US"/>
          </a:p>
        </p:txBody>
      </p:sp>
      <p:sp>
        <p:nvSpPr>
          <p:cNvPr id="4" name="Footer Placeholder 3"/>
          <p:cNvSpPr>
            <a:spLocks noGrp="1"/>
          </p:cNvSpPr>
          <p:nvPr>
            <p:ph type="ftr" sz="quarter" idx="11"/>
          </p:nvPr>
        </p:nvSpPr>
        <p:spPr/>
        <p:txBody>
          <a:bodyPr/>
          <a:lstStyle/>
          <a:p>
            <a:r>
              <a:rPr lang="en-US" smtClean="0"/>
              <a:t>B2SHARE Training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www.eudat.eu | https://b2share.eudat.eu/</a:t>
            </a:r>
            <a:endParaRPr lang="en-US"/>
          </a:p>
        </p:txBody>
      </p:sp>
      <p:sp>
        <p:nvSpPr>
          <p:cNvPr id="3" name="Footer Placeholder 2"/>
          <p:cNvSpPr>
            <a:spLocks noGrp="1"/>
          </p:cNvSpPr>
          <p:nvPr>
            <p:ph type="ftr" sz="quarter" idx="11"/>
          </p:nvPr>
        </p:nvSpPr>
        <p:spPr/>
        <p:txBody>
          <a:bodyPr/>
          <a:lstStyle/>
          <a:p>
            <a:r>
              <a:rPr lang="en-US" smtClean="0"/>
              <a:t>B2SHARE Training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www.eudat.eu | https://b2share.eudat.eu/</a:t>
            </a:r>
            <a:endParaRPr lang="en-US"/>
          </a:p>
        </p:txBody>
      </p:sp>
      <p:sp>
        <p:nvSpPr>
          <p:cNvPr id="6" name="Footer Placeholder 5"/>
          <p:cNvSpPr>
            <a:spLocks noGrp="1"/>
          </p:cNvSpPr>
          <p:nvPr>
            <p:ph type="ftr" sz="quarter" idx="11"/>
          </p:nvPr>
        </p:nvSpPr>
        <p:spPr/>
        <p:txBody>
          <a:bodyPr/>
          <a:lstStyle/>
          <a:p>
            <a:r>
              <a:rPr lang="en-US" smtClean="0"/>
              <a:t>B2SHARE Training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b2drop.eudat.e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6400800" cy="7921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r>
              <a:rPr lang="en-US" smtClean="0"/>
              <a:t>www.eudat.eu | https://b2share.eudat.eu/</a:t>
            </a:r>
            <a:endParaRPr lang="en-US"/>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US" smtClean="0"/>
              <a:t>B2SHARE Training</a:t>
            </a:r>
            <a:endParaRPr lang="en-US"/>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6F15528-21DE-4FAA-801E-634DDDAF4B2B}" type="slidenum">
              <a:rPr lang="en-US" smtClean="0"/>
              <a:pPr/>
              <a:t>‹N›</a:t>
            </a:fld>
            <a:endParaRPr lang="en-US"/>
          </a:p>
        </p:txBody>
      </p:sp>
      <p:pic>
        <p:nvPicPr>
          <p:cNvPr id="7" name="Immagine 14" descr="logo.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15"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8"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pic>
        <p:nvPicPr>
          <p:cNvPr id="12" name="Picture 11" descr="b2share.png"/>
          <p:cNvPicPr>
            <a:picLocks noChangeAspect="1"/>
          </p:cNvPicPr>
          <p:nvPr userDrawn="1"/>
        </p:nvPicPr>
        <p:blipFill>
          <a:blip r:embed="rId19" cstate="print"/>
          <a:stretch>
            <a:fillRect/>
          </a:stretch>
        </p:blipFill>
        <p:spPr>
          <a:xfrm>
            <a:off x="7956376" y="116632"/>
            <a:ext cx="906368" cy="1051200"/>
          </a:xfrm>
          <a:prstGeom prst="rect">
            <a:avLst/>
          </a:prstGeom>
        </p:spPr>
      </p:pic>
      <p:sp>
        <p:nvSpPr>
          <p:cNvPr id="13" name="Rettangolo 8"/>
          <p:cNvSpPr/>
          <p:nvPr userDrawn="1"/>
        </p:nvSpPr>
        <p:spPr>
          <a:xfrm>
            <a:off x="7620000" y="1124744"/>
            <a:ext cx="1524000" cy="461665"/>
          </a:xfrm>
          <a:prstGeom prst="rect">
            <a:avLst/>
          </a:prstGeom>
        </p:spPr>
        <p:txBody>
          <a:bodyPr wrap="square">
            <a:spAutoFit/>
          </a:bodyPr>
          <a:lstStyle/>
          <a:p>
            <a:pPr algn="r"/>
            <a:r>
              <a:rPr lang="en-GB" sz="1200" b="1" kern="1200" noProof="0" dirty="0" smtClean="0">
                <a:solidFill>
                  <a:schemeClr val="tx1"/>
                </a:solidFill>
                <a:latin typeface="Century Gothic" panose="020B0502020202020204" pitchFamily="34" charset="0"/>
                <a:ea typeface="+mn-ea"/>
                <a:cs typeface="+mn-cs"/>
                <a:hlinkClick r:id="rId20"/>
              </a:rPr>
              <a:t>b2share.eudat.eu</a:t>
            </a:r>
            <a:endParaRPr lang="en-GB" sz="1200" b="1" kern="1200" noProof="0" dirty="0" smtClean="0">
              <a:solidFill>
                <a:schemeClr val="tx1"/>
              </a:solidFill>
              <a:latin typeface="Century Gothic" panose="020B0502020202020204" pitchFamily="34" charset="0"/>
              <a:ea typeface="+mn-ea"/>
              <a:cs typeface="+mn-cs"/>
            </a:endParaRPr>
          </a:p>
          <a:p>
            <a:pPr algn="r"/>
            <a:endParaRPr lang="en-GB" sz="1200" b="1" kern="1200" noProof="0" dirty="0" smtClean="0">
              <a:solidFill>
                <a:schemeClr val="tx1"/>
              </a:solidFill>
              <a:latin typeface="Century Gothic" panose="020B0502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80" r:id="rId15"/>
    <p:sldLayoutId id="2147483686" r:id="rId16"/>
  </p:sldLayoutIdLst>
  <p:hf sldNum="0" hdr="0" dt="0"/>
  <p:txStyles>
    <p:titleStyle>
      <a:lvl1pPr algn="ctr" defTabSz="914400" rtl="0" eaLnBrk="1" latinLnBrk="0" hangingPunct="1">
        <a:spcBef>
          <a:spcPct val="0"/>
        </a:spcBef>
        <a:buNone/>
        <a:defRPr sz="28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SzPct val="100000"/>
        <a:buFontTx/>
        <a:buBlip>
          <a:blip r:embed="rId21"/>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1"/>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1"/>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1"/>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1"/>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9144000" cy="673178"/>
          </a:xfrm>
          <a:prstGeom prst="rect">
            <a:avLst/>
          </a:prstGeom>
        </p:spPr>
      </p:pic>
      <p:sp>
        <p:nvSpPr>
          <p:cNvPr id="2" name="Title Placeholder 1"/>
          <p:cNvSpPr>
            <a:spLocks noGrp="1"/>
          </p:cNvSpPr>
          <p:nvPr>
            <p:ph type="title"/>
          </p:nvPr>
        </p:nvSpPr>
        <p:spPr>
          <a:xfrm>
            <a:off x="457200" y="764704"/>
            <a:ext cx="8229600" cy="720080"/>
          </a:xfrm>
          <a:prstGeom prst="rect">
            <a:avLst/>
          </a:prstGeom>
        </p:spPr>
        <p:txBody>
          <a:bodyPr vert="horz" lIns="91440" tIns="45720" rIns="91440" bIns="45720" rtlCol="0" anchor="ctr">
            <a:normAutofit/>
          </a:bodyPr>
          <a:lstStyle/>
          <a:p>
            <a:r>
              <a:rPr lang="it-IT" smtClean="0"/>
              <a:t>Fare clic per modificare lo stile del titolo</a:t>
            </a:r>
            <a:endParaRPr lang="es-ES" dirty="0"/>
          </a:p>
        </p:txBody>
      </p:sp>
      <p:sp>
        <p:nvSpPr>
          <p:cNvPr id="3" name="Text Placeholder 2"/>
          <p:cNvSpPr>
            <a:spLocks noGrp="1"/>
          </p:cNvSpPr>
          <p:nvPr>
            <p:ph type="body" idx="1"/>
          </p:nvPr>
        </p:nvSpPr>
        <p:spPr>
          <a:xfrm>
            <a:off x="457200" y="1628800"/>
            <a:ext cx="8229600" cy="44973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dirty="0"/>
          </a:p>
        </p:txBody>
      </p:sp>
      <p:sp>
        <p:nvSpPr>
          <p:cNvPr id="5" name="Footer Placeholder 4"/>
          <p:cNvSpPr>
            <a:spLocks noGrp="1"/>
          </p:cNvSpPr>
          <p:nvPr>
            <p:ph type="ftr" sz="quarter" idx="3"/>
          </p:nvPr>
        </p:nvSpPr>
        <p:spPr>
          <a:xfrm>
            <a:off x="1403648" y="6309320"/>
            <a:ext cx="4752528" cy="432048"/>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s-ES" smtClean="0"/>
              <a:t>B2SHARE Training</a:t>
            </a:r>
            <a:endParaRPr lang="es-ES" dirty="0"/>
          </a:p>
        </p:txBody>
      </p:sp>
      <p:pic>
        <p:nvPicPr>
          <p:cNvPr id="12" name="Picture 1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79512" y="6237312"/>
            <a:ext cx="895023" cy="538547"/>
          </a:xfrm>
          <a:prstGeom prst="rect">
            <a:avLst/>
          </a:prstGeom>
        </p:spPr>
      </p:pic>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Arial" pitchFamily="34" charset="0"/>
                <a:cs typeface="Arial" pitchFamily="34" charset="0"/>
              </a:defRPr>
            </a:lvl1pPr>
          </a:lstStyle>
          <a:p>
            <a:fld id="{D29651E4-DA85-47A1-9944-35D0B5406138}" type="slidenum">
              <a:rPr lang="es-ES" smtClean="0"/>
              <a:pPr/>
              <a:t>‹N›</a:t>
            </a:fld>
            <a:endParaRPr lang="es-ES" dirty="0"/>
          </a:p>
        </p:txBody>
      </p:sp>
    </p:spTree>
    <p:extLst>
      <p:ext uri="{BB962C8B-B14F-4D97-AF65-F5344CB8AC3E}">
        <p14:creationId xmlns:p14="http://schemas.microsoft.com/office/powerpoint/2010/main" val="217129858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ctr" defTabSz="914400" rtl="0" eaLnBrk="1" latinLnBrk="0" hangingPunct="1">
        <a:spcBef>
          <a:spcPct val="0"/>
        </a:spcBef>
        <a:buNone/>
        <a:defRPr sz="3600" kern="1200">
          <a:solidFill>
            <a:srgbClr val="C1342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700"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noProof="0" dirty="0" smtClean="0"/>
              <a:t>B2SHARE</a:t>
            </a:r>
            <a:endParaRPr lang="en-GB" noProof="0" dirty="0"/>
          </a:p>
        </p:txBody>
      </p:sp>
      <p:sp>
        <p:nvSpPr>
          <p:cNvPr id="5" name="Subtitle 4"/>
          <p:cNvSpPr>
            <a:spLocks noGrp="1"/>
          </p:cNvSpPr>
          <p:nvPr>
            <p:ph type="subTitle" idx="1"/>
          </p:nvPr>
        </p:nvSpPr>
        <p:spPr/>
        <p:txBody>
          <a:bodyPr>
            <a:normAutofit fontScale="70000" lnSpcReduction="20000"/>
          </a:bodyPr>
          <a:lstStyle/>
          <a:p>
            <a:r>
              <a:rPr lang="en-GB" altLang="en-US" noProof="0" smtClean="0"/>
              <a:t>How to share and store research data using EUDAT’s B</a:t>
            </a:r>
            <a:r>
              <a:rPr lang="en-GB" altLang="en-US" i="1" noProof="0" smtClean="0"/>
              <a:t>2</a:t>
            </a:r>
            <a:r>
              <a:rPr lang="en-GB" altLang="en-US" noProof="0" smtClean="0"/>
              <a:t>SHARE</a:t>
            </a:r>
          </a:p>
          <a:p>
            <a:endParaRPr lang="en-GB" noProof="0" dirty="0"/>
          </a:p>
        </p:txBody>
      </p:sp>
      <p:sp>
        <p:nvSpPr>
          <p:cNvPr id="6" name="Text Placeholder 5"/>
          <p:cNvSpPr>
            <a:spLocks noGrp="1"/>
          </p:cNvSpPr>
          <p:nvPr>
            <p:ph type="body" sz="quarter" idx="11"/>
          </p:nvPr>
        </p:nvSpPr>
        <p:spPr/>
        <p:txBody>
          <a:bodyPr/>
          <a:lstStyle/>
          <a:p>
            <a:r>
              <a:rPr lang="en-GB" altLang="en-US" noProof="0" smtClean="0"/>
              <a:t>Version 8</a:t>
            </a:r>
          </a:p>
          <a:p>
            <a:r>
              <a:rPr lang="en-GB" altLang="en-US" noProof="0" smtClean="0"/>
              <a:t>December 2015</a:t>
            </a:r>
            <a:endParaRPr lang="en-GB" altLang="en-US" noProof="0" dirty="0"/>
          </a:p>
        </p:txBody>
      </p:sp>
      <p:sp>
        <p:nvSpPr>
          <p:cNvPr id="7" name="TextBox 4"/>
          <p:cNvSpPr txBox="1"/>
          <p:nvPr/>
        </p:nvSpPr>
        <p:spPr>
          <a:xfrm>
            <a:off x="152400" y="5786100"/>
            <a:ext cx="36004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400" dirty="0">
                <a:latin typeface="Century Gothic"/>
                <a:cs typeface="Century Gothic"/>
              </a:rPr>
              <a:t>This work is licensed under the Creative Commons CC-BY 4.0 </a:t>
            </a:r>
            <a:r>
              <a:rPr lang="en-GB" sz="1400" dirty="0" smtClean="0">
                <a:latin typeface="Century Gothic"/>
                <a:cs typeface="Century Gothic"/>
              </a:rPr>
              <a:t>licence </a:t>
            </a:r>
            <a:endParaRPr lang="en-US" sz="1400" dirty="0">
              <a:latin typeface="Century Gothic"/>
              <a:cs typeface="Century Gothic"/>
            </a:endParaRPr>
          </a:p>
        </p:txBody>
      </p:sp>
      <p:pic>
        <p:nvPicPr>
          <p:cNvPr id="8" name="Picture 4" descr="http://mirrors.creativecommons.org/presskit/buttons/88x31/png/b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696" y="6074132"/>
            <a:ext cx="648072" cy="2100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226221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pPr>
              <a:defRPr/>
            </a:pPr>
            <a:r>
              <a:rPr lang="en-GB" altLang="it-IT" dirty="0">
                <a:latin typeface="Arial" charset="0"/>
                <a:cs typeface="Arial" charset="0"/>
              </a:rPr>
              <a:t>Registration </a:t>
            </a:r>
            <a:r>
              <a:rPr lang="en-GB" altLang="it-IT" dirty="0" smtClean="0">
                <a:latin typeface="Arial" charset="0"/>
                <a:cs typeface="Arial" charset="0"/>
              </a:rPr>
              <a:t>process (3)</a:t>
            </a:r>
            <a:endParaRPr lang="en-GB" altLang="it-IT" noProof="0" dirty="0" smtClean="0">
              <a:latin typeface="Arial" charset="0"/>
              <a:cs typeface="Arial" charset="0"/>
            </a:endParaRPr>
          </a:p>
        </p:txBody>
      </p:sp>
      <p:sp>
        <p:nvSpPr>
          <p:cNvPr id="3" name="Content Placeholder 2"/>
          <p:cNvSpPr>
            <a:spLocks noGrp="1"/>
          </p:cNvSpPr>
          <p:nvPr>
            <p:ph sz="half" idx="1"/>
          </p:nvPr>
        </p:nvSpPr>
        <p:spPr>
          <a:xfrm>
            <a:off x="457200" y="1600200"/>
            <a:ext cx="4038600" cy="4800599"/>
          </a:xfrm>
        </p:spPr>
        <p:txBody>
          <a:bodyPr>
            <a:normAutofit/>
          </a:bodyPr>
          <a:lstStyle/>
          <a:p>
            <a:pPr marL="514350" indent="-514350">
              <a:buFont typeface="+mj-lt"/>
              <a:buAutoNum type="arabicPeriod" startAt="6"/>
              <a:defRPr/>
            </a:pPr>
            <a:r>
              <a:rPr lang="en-GB" sz="2200" dirty="0" smtClean="0">
                <a:solidFill>
                  <a:schemeClr val="tx2"/>
                </a:solidFill>
                <a:latin typeface="Century Gothic"/>
                <a:cs typeface="Century Gothic"/>
              </a:rPr>
              <a:t>Select your institution and click on “Authenticate”</a:t>
            </a:r>
            <a:endParaRPr lang="en-GB" sz="2200" dirty="0">
              <a:solidFill>
                <a:schemeClr val="tx2"/>
              </a:solidFill>
              <a:latin typeface="Century Gothic"/>
              <a:cs typeface="Century Gothic"/>
            </a:endParaRPr>
          </a:p>
        </p:txBody>
      </p:sp>
      <p:sp>
        <p:nvSpPr>
          <p:cNvPr id="4" name="Content Placeholder 3"/>
          <p:cNvSpPr>
            <a:spLocks noGrp="1"/>
          </p:cNvSpPr>
          <p:nvPr>
            <p:ph sz="half" idx="2"/>
          </p:nvPr>
        </p:nvSpPr>
        <p:spPr/>
        <p:txBody>
          <a:bodyPr>
            <a:normAutofit/>
          </a:bodyPr>
          <a:lstStyle/>
          <a:p>
            <a:pPr marL="514350" indent="-514350">
              <a:buFont typeface="+mj-lt"/>
              <a:buAutoNum type="arabicPeriod" startAt="7"/>
              <a:defRPr/>
            </a:pPr>
            <a:r>
              <a:rPr lang="en-GB" sz="2200" smtClean="0">
                <a:solidFill>
                  <a:schemeClr val="tx2"/>
                </a:solidFill>
                <a:latin typeface="Century Gothic"/>
                <a:cs typeface="Century Gothic"/>
              </a:rPr>
              <a:t>Await authentication…</a:t>
            </a:r>
            <a:br>
              <a:rPr lang="en-GB" sz="2200" smtClean="0">
                <a:solidFill>
                  <a:schemeClr val="tx2"/>
                </a:solidFill>
                <a:latin typeface="Century Gothic"/>
                <a:cs typeface="Century Gothic"/>
              </a:rPr>
            </a:br>
            <a:r>
              <a:rPr lang="en-GB" sz="2200" smtClean="0">
                <a:solidFill>
                  <a:schemeClr val="tx2"/>
                </a:solidFill>
                <a:latin typeface="Century Gothic"/>
                <a:cs typeface="Century Gothic"/>
              </a:rPr>
              <a:t/>
            </a:r>
            <a:br>
              <a:rPr lang="en-GB" sz="2200" smtClean="0">
                <a:solidFill>
                  <a:schemeClr val="tx2"/>
                </a:solidFill>
                <a:latin typeface="Century Gothic"/>
                <a:cs typeface="Century Gothic"/>
              </a:rPr>
            </a:br>
            <a:r>
              <a:rPr lang="en-GB" sz="2200" smtClean="0">
                <a:solidFill>
                  <a:schemeClr val="tx2"/>
                </a:solidFill>
                <a:latin typeface="Century Gothic"/>
                <a:cs typeface="Century Gothic"/>
              </a:rPr>
              <a:t/>
            </a:r>
            <a:br>
              <a:rPr lang="en-GB" sz="2200" smtClean="0">
                <a:solidFill>
                  <a:schemeClr val="tx2"/>
                </a:solidFill>
                <a:latin typeface="Century Gothic"/>
                <a:cs typeface="Century Gothic"/>
              </a:rPr>
            </a:br>
            <a:r>
              <a:rPr lang="en-GB" sz="2200" smtClean="0">
                <a:solidFill>
                  <a:schemeClr val="tx2"/>
                </a:solidFill>
                <a:latin typeface="Century Gothic"/>
                <a:cs typeface="Century Gothic"/>
              </a:rPr>
              <a:t/>
            </a:r>
            <a:br>
              <a:rPr lang="en-GB" sz="2200" smtClean="0">
                <a:solidFill>
                  <a:schemeClr val="tx2"/>
                </a:solidFill>
                <a:latin typeface="Century Gothic"/>
                <a:cs typeface="Century Gothic"/>
              </a:rPr>
            </a:br>
            <a:r>
              <a:rPr lang="en-GB" sz="2200" smtClean="0">
                <a:solidFill>
                  <a:schemeClr val="tx2"/>
                </a:solidFill>
                <a:latin typeface="Century Gothic"/>
                <a:cs typeface="Century Gothic"/>
              </a:rPr>
              <a:t/>
            </a:r>
            <a:br>
              <a:rPr lang="en-GB" sz="2200" smtClean="0">
                <a:solidFill>
                  <a:schemeClr val="tx2"/>
                </a:solidFill>
                <a:latin typeface="Century Gothic"/>
                <a:cs typeface="Century Gothic"/>
              </a:rPr>
            </a:br>
            <a:r>
              <a:rPr lang="en-GB" sz="2200" smtClean="0">
                <a:solidFill>
                  <a:schemeClr val="tx2"/>
                </a:solidFill>
                <a:latin typeface="Century Gothic"/>
                <a:cs typeface="Century Gothic"/>
              </a:rPr>
              <a:t/>
            </a:r>
            <a:br>
              <a:rPr lang="en-GB" sz="2200" smtClean="0">
                <a:solidFill>
                  <a:schemeClr val="tx2"/>
                </a:solidFill>
                <a:latin typeface="Century Gothic"/>
                <a:cs typeface="Century Gothic"/>
              </a:rPr>
            </a:br>
            <a:r>
              <a:rPr lang="en-GB" sz="2200" smtClean="0">
                <a:solidFill>
                  <a:schemeClr val="tx2"/>
                </a:solidFill>
                <a:latin typeface="Century Gothic"/>
                <a:cs typeface="Century Gothic"/>
              </a:rPr>
              <a:t/>
            </a:r>
            <a:br>
              <a:rPr lang="en-GB" sz="2200" smtClean="0">
                <a:solidFill>
                  <a:schemeClr val="tx2"/>
                </a:solidFill>
                <a:latin typeface="Century Gothic"/>
                <a:cs typeface="Century Gothic"/>
              </a:rPr>
            </a:br>
            <a:endParaRPr lang="en-GB" sz="2200" smtClean="0">
              <a:solidFill>
                <a:schemeClr val="tx2"/>
              </a:solidFill>
              <a:latin typeface="Century Gothic"/>
              <a:cs typeface="Century Gothic"/>
            </a:endParaRPr>
          </a:p>
          <a:p>
            <a:pPr marL="0" indent="0">
              <a:buNone/>
              <a:defRPr/>
            </a:pPr>
            <a:endParaRPr lang="en-GB" sz="2200" smtClean="0">
              <a:solidFill>
                <a:schemeClr val="tx2"/>
              </a:solidFill>
              <a:latin typeface="Century Gothic"/>
              <a:cs typeface="Century Gothic"/>
            </a:endParaRPr>
          </a:p>
          <a:p>
            <a:pPr marL="514350" indent="-514350">
              <a:buFont typeface="+mj-lt"/>
              <a:buAutoNum type="arabicPeriod" startAt="7"/>
              <a:defRPr/>
            </a:pPr>
            <a:r>
              <a:rPr lang="en-GB" sz="2200" smtClean="0">
                <a:solidFill>
                  <a:schemeClr val="tx2"/>
                </a:solidFill>
                <a:latin typeface="Century Gothic"/>
                <a:cs typeface="Century Gothic"/>
              </a:rPr>
              <a:t>Enter your credentials and confirm sharing of personal data</a:t>
            </a:r>
            <a:endParaRPr lang="en-GB" sz="2200" dirty="0">
              <a:solidFill>
                <a:schemeClr val="tx2"/>
              </a:solidFill>
              <a:latin typeface="Century Gothic"/>
              <a:cs typeface="Century Gothic"/>
            </a:endParaRPr>
          </a:p>
        </p:txBody>
      </p:sp>
      <p:sp>
        <p:nvSpPr>
          <p:cNvPr id="14"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smtClean="0"/>
              <a:t>B2SHARE Training</a:t>
            </a:r>
            <a:endParaRPr lang="it-IT"/>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971" y="2819400"/>
            <a:ext cx="3534392" cy="2667000"/>
          </a:xfrm>
          <a:prstGeom prst="rect">
            <a:avLst/>
          </a:prstGeom>
          <a:noFill/>
          <a:ln w="9525">
            <a:solidFill>
              <a:schemeClr val="accent1"/>
            </a:solidFill>
            <a:miter lim="800000"/>
            <a:headEnd/>
            <a:tailEnd/>
          </a:ln>
        </p:spPr>
      </p:pic>
      <p:sp>
        <p:nvSpPr>
          <p:cNvPr id="16" name="Rettangolo 12"/>
          <p:cNvSpPr/>
          <p:nvPr/>
        </p:nvSpPr>
        <p:spPr>
          <a:xfrm>
            <a:off x="2286000" y="4191000"/>
            <a:ext cx="609600" cy="228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057400"/>
            <a:ext cx="3504493" cy="2667000"/>
          </a:xfrm>
          <a:prstGeom prst="rect">
            <a:avLst/>
          </a:prstGeom>
          <a:noFill/>
          <a:ln w="9525">
            <a:solidFill>
              <a:schemeClr val="accent1"/>
            </a:solidFill>
            <a:miter lim="800000"/>
            <a:headEnd/>
            <a:tailEnd/>
          </a:ln>
        </p:spPr>
      </p:pic>
      <p:sp>
        <p:nvSpPr>
          <p:cNvPr id="13" name="Rettangolo 12"/>
          <p:cNvSpPr/>
          <p:nvPr/>
        </p:nvSpPr>
        <p:spPr>
          <a:xfrm>
            <a:off x="2667000" y="4768036"/>
            <a:ext cx="1219200" cy="228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160781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pPr>
              <a:defRPr/>
            </a:pPr>
            <a:r>
              <a:rPr lang="en-GB" altLang="it-IT" dirty="0">
                <a:latin typeface="Arial" charset="0"/>
                <a:cs typeface="Arial" charset="0"/>
              </a:rPr>
              <a:t>Registration </a:t>
            </a:r>
            <a:r>
              <a:rPr lang="en-GB" altLang="it-IT" dirty="0" smtClean="0">
                <a:latin typeface="Arial" charset="0"/>
                <a:cs typeface="Arial" charset="0"/>
              </a:rPr>
              <a:t>process (4)</a:t>
            </a:r>
            <a:endParaRPr lang="en-GB" altLang="it-IT" noProof="0" dirty="0" smtClean="0">
              <a:latin typeface="Arial" charset="0"/>
              <a:cs typeface="Arial" charset="0"/>
            </a:endParaRPr>
          </a:p>
        </p:txBody>
      </p:sp>
      <p:sp>
        <p:nvSpPr>
          <p:cNvPr id="3" name="Content Placeholder 2"/>
          <p:cNvSpPr>
            <a:spLocks noGrp="1"/>
          </p:cNvSpPr>
          <p:nvPr>
            <p:ph sz="half" idx="1"/>
          </p:nvPr>
        </p:nvSpPr>
        <p:spPr>
          <a:xfrm>
            <a:off x="457200" y="1600200"/>
            <a:ext cx="4038600" cy="4800599"/>
          </a:xfrm>
        </p:spPr>
        <p:txBody>
          <a:bodyPr>
            <a:normAutofit/>
          </a:bodyPr>
          <a:lstStyle/>
          <a:p>
            <a:pPr marL="514350" indent="-514350">
              <a:buFont typeface="+mj-lt"/>
              <a:buAutoNum type="arabicPeriod" startAt="9"/>
              <a:defRPr/>
            </a:pPr>
            <a:r>
              <a:rPr lang="en-GB" sz="2200" dirty="0" smtClean="0">
                <a:solidFill>
                  <a:schemeClr val="tx2"/>
                </a:solidFill>
                <a:latin typeface="Century Gothic"/>
                <a:cs typeface="Century Gothic"/>
              </a:rPr>
              <a:t>Select “Register” to create a new profile to associate with your institutional account</a:t>
            </a:r>
            <a:endParaRPr lang="en-GB" sz="2200" dirty="0">
              <a:solidFill>
                <a:schemeClr val="tx2"/>
              </a:solidFill>
              <a:latin typeface="Century Gothic"/>
              <a:cs typeface="Century Gothic"/>
            </a:endParaRPr>
          </a:p>
        </p:txBody>
      </p:sp>
      <p:sp>
        <p:nvSpPr>
          <p:cNvPr id="4" name="Content Placeholder 3"/>
          <p:cNvSpPr>
            <a:spLocks noGrp="1"/>
          </p:cNvSpPr>
          <p:nvPr>
            <p:ph sz="half" idx="2"/>
          </p:nvPr>
        </p:nvSpPr>
        <p:spPr/>
        <p:txBody>
          <a:bodyPr>
            <a:normAutofit/>
          </a:bodyPr>
          <a:lstStyle/>
          <a:p>
            <a:pPr marL="514350" indent="-514350">
              <a:buFont typeface="+mj-lt"/>
              <a:buAutoNum type="arabicPeriod" startAt="10"/>
              <a:defRPr/>
            </a:pPr>
            <a:r>
              <a:rPr lang="en-GB" sz="2200" dirty="0" smtClean="0">
                <a:solidFill>
                  <a:schemeClr val="tx2"/>
                </a:solidFill>
                <a:latin typeface="Century Gothic"/>
                <a:cs typeface="Century Gothic"/>
              </a:rPr>
              <a:t>Optionally apply for memberships, accept agreements</a:t>
            </a:r>
          </a:p>
          <a:p>
            <a:pPr marL="514350" indent="-514350">
              <a:buFont typeface="+mj-lt"/>
              <a:buAutoNum type="arabicPeriod" startAt="10"/>
              <a:defRPr/>
            </a:pPr>
            <a:r>
              <a:rPr lang="en-GB" sz="2200" dirty="0" smtClean="0">
                <a:solidFill>
                  <a:schemeClr val="tx2"/>
                </a:solidFill>
                <a:latin typeface="Century Gothic"/>
                <a:cs typeface="Century Gothic"/>
              </a:rPr>
              <a:t>Submit registration form</a:t>
            </a:r>
          </a:p>
        </p:txBody>
      </p:sp>
      <p:sp>
        <p:nvSpPr>
          <p:cNvPr id="14"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smtClean="0"/>
              <a:t>B2SHARE Training</a:t>
            </a:r>
            <a:endParaRPr lang="it-IT"/>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200400"/>
            <a:ext cx="3591652" cy="3124200"/>
          </a:xfrm>
          <a:prstGeom prst="rect">
            <a:avLst/>
          </a:prstGeom>
        </p:spPr>
      </p:pic>
      <p:sp>
        <p:nvSpPr>
          <p:cNvPr id="16" name="Rettangolo 12"/>
          <p:cNvSpPr/>
          <p:nvPr/>
        </p:nvSpPr>
        <p:spPr>
          <a:xfrm>
            <a:off x="7620000" y="6019800"/>
            <a:ext cx="381000" cy="228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200400"/>
            <a:ext cx="3425412" cy="2667000"/>
          </a:xfrm>
          <a:prstGeom prst="rect">
            <a:avLst/>
          </a:prstGeom>
        </p:spPr>
      </p:pic>
      <p:sp>
        <p:nvSpPr>
          <p:cNvPr id="10" name="Rettangolo 12"/>
          <p:cNvSpPr/>
          <p:nvPr/>
        </p:nvSpPr>
        <p:spPr>
          <a:xfrm>
            <a:off x="1295400" y="3886200"/>
            <a:ext cx="7620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ttangolo 12"/>
          <p:cNvSpPr/>
          <p:nvPr/>
        </p:nvSpPr>
        <p:spPr>
          <a:xfrm>
            <a:off x="4953000" y="5334000"/>
            <a:ext cx="381000" cy="228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ttangolo 12"/>
          <p:cNvSpPr/>
          <p:nvPr/>
        </p:nvSpPr>
        <p:spPr>
          <a:xfrm>
            <a:off x="4953000" y="4724400"/>
            <a:ext cx="533400" cy="228600"/>
          </a:xfrm>
          <a:prstGeom prst="rect">
            <a:avLst/>
          </a:prstGeom>
          <a:no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6600"/>
              </a:solidFill>
            </a:endParaRPr>
          </a:p>
        </p:txBody>
      </p:sp>
    </p:spTree>
    <p:extLst>
      <p:ext uri="{BB962C8B-B14F-4D97-AF65-F5344CB8AC3E}">
        <p14:creationId xmlns:p14="http://schemas.microsoft.com/office/powerpoint/2010/main" val="2222467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pPr>
              <a:defRPr/>
            </a:pPr>
            <a:r>
              <a:rPr lang="en-GB" altLang="it-IT" dirty="0">
                <a:latin typeface="Arial" charset="0"/>
                <a:cs typeface="Arial" charset="0"/>
              </a:rPr>
              <a:t>Registration </a:t>
            </a:r>
            <a:r>
              <a:rPr lang="en-GB" altLang="it-IT" dirty="0" smtClean="0">
                <a:latin typeface="Arial" charset="0"/>
                <a:cs typeface="Arial" charset="0"/>
              </a:rPr>
              <a:t>process (5)</a:t>
            </a:r>
            <a:endParaRPr lang="en-GB" altLang="it-IT" noProof="0" dirty="0" smtClean="0">
              <a:latin typeface="Arial" charset="0"/>
              <a:cs typeface="Arial" charset="0"/>
            </a:endParaRPr>
          </a:p>
        </p:txBody>
      </p:sp>
      <p:sp>
        <p:nvSpPr>
          <p:cNvPr id="3" name="Content Placeholder 2"/>
          <p:cNvSpPr>
            <a:spLocks noGrp="1"/>
          </p:cNvSpPr>
          <p:nvPr>
            <p:ph idx="1"/>
          </p:nvPr>
        </p:nvSpPr>
        <p:spPr>
          <a:xfrm>
            <a:off x="457200" y="1600200"/>
            <a:ext cx="8229600" cy="4525963"/>
          </a:xfrm>
        </p:spPr>
        <p:txBody>
          <a:bodyPr>
            <a:normAutofit/>
          </a:bodyPr>
          <a:lstStyle/>
          <a:p>
            <a:pPr marL="514350" indent="-514350">
              <a:buFont typeface="+mj-lt"/>
              <a:buAutoNum type="arabicPeriod" startAt="12"/>
              <a:defRPr/>
            </a:pPr>
            <a:r>
              <a:rPr lang="en-GB" sz="2200" dirty="0" smtClean="0">
                <a:solidFill>
                  <a:schemeClr val="tx2"/>
                </a:solidFill>
                <a:latin typeface="Century Gothic"/>
                <a:cs typeface="Century Gothic"/>
              </a:rPr>
              <a:t>Your account details will be shown in B2ACCESS</a:t>
            </a:r>
            <a:endParaRPr lang="en-GB" sz="2200" dirty="0">
              <a:solidFill>
                <a:schemeClr val="tx2"/>
              </a:solidFill>
              <a:latin typeface="Century Gothic"/>
              <a:cs typeface="Century Gothic"/>
            </a:endParaRPr>
          </a:p>
        </p:txBody>
      </p:sp>
      <p:sp>
        <p:nvSpPr>
          <p:cNvPr id="14"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smtClean="0"/>
              <a:t>B2SHARE Training</a:t>
            </a:r>
            <a:endParaRPr lang="it-IT"/>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0"/>
            <a:ext cx="6781799" cy="350476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564313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bwMode="auto">
          <a:xfrm>
            <a:off x="595313" y="1493838"/>
            <a:ext cx="7827962" cy="4906962"/>
          </a:xfrm>
          <a:prstGeom prst="rect">
            <a:avLst/>
          </a:prstGeom>
          <a:noFill/>
          <a:ln w="9525">
            <a:noFill/>
            <a:miter lim="800000"/>
            <a:headEnd/>
            <a:tailEnd/>
          </a:ln>
        </p:spPr>
        <p:txBody>
          <a:bodyPr>
            <a:normAutofit/>
          </a:bodyPr>
          <a:lstStyle/>
          <a:p>
            <a:pPr marL="457200" indent="-457200" fontAlgn="auto">
              <a:spcBef>
                <a:spcPct val="20000"/>
              </a:spcBef>
              <a:spcAft>
                <a:spcPts val="0"/>
              </a:spcAft>
              <a:buFont typeface="+mj-lt"/>
              <a:buAutoNum type="arabicPeriod" startAt="13"/>
              <a:defRPr/>
            </a:pPr>
            <a:r>
              <a:rPr lang="en-GB" sz="2000" dirty="0" smtClean="0">
                <a:solidFill>
                  <a:schemeClr val="tx2"/>
                </a:solidFill>
                <a:latin typeface="Century Gothic"/>
                <a:cs typeface="Century Gothic"/>
              </a:rPr>
              <a:t>You will receive a confirmation email</a:t>
            </a:r>
          </a:p>
          <a:p>
            <a:pPr fontAlgn="auto">
              <a:spcBef>
                <a:spcPct val="20000"/>
              </a:spcBef>
              <a:spcAft>
                <a:spcPts val="0"/>
              </a:spcAft>
              <a:defRPr/>
            </a:pPr>
            <a:r>
              <a:rPr lang="en-GB" sz="2000" dirty="0" smtClean="0">
                <a:solidFill>
                  <a:schemeClr val="tx2"/>
                </a:solidFill>
                <a:latin typeface="Century Gothic"/>
                <a:cs typeface="Century Gothic"/>
              </a:rPr>
              <a:t>	No additional action required</a:t>
            </a:r>
          </a:p>
          <a:p>
            <a:pPr fontAlgn="auto">
              <a:spcBef>
                <a:spcPct val="20000"/>
              </a:spcBef>
              <a:spcAft>
                <a:spcPts val="0"/>
              </a:spcAft>
              <a:defRPr/>
            </a:pPr>
            <a:endParaRPr lang="en-GB" sz="2000" dirty="0">
              <a:solidFill>
                <a:schemeClr val="tx2"/>
              </a:solidFill>
              <a:latin typeface="Century Gothic"/>
              <a:cs typeface="Century Gothic"/>
            </a:endParaRPr>
          </a:p>
          <a:p>
            <a:pPr fontAlgn="auto">
              <a:spcBef>
                <a:spcPct val="20000"/>
              </a:spcBef>
              <a:spcAft>
                <a:spcPts val="0"/>
              </a:spcAft>
              <a:defRPr/>
            </a:pPr>
            <a:endParaRPr lang="en-GB" sz="2000" dirty="0" smtClean="0">
              <a:solidFill>
                <a:schemeClr val="tx2"/>
              </a:solidFill>
              <a:latin typeface="Century Gothic"/>
              <a:cs typeface="Century Gothic"/>
            </a:endParaRPr>
          </a:p>
          <a:p>
            <a:pPr fontAlgn="auto">
              <a:spcBef>
                <a:spcPct val="20000"/>
              </a:spcBef>
              <a:spcAft>
                <a:spcPts val="0"/>
              </a:spcAft>
              <a:defRPr/>
            </a:pPr>
            <a:endParaRPr lang="en-GB" sz="2000" dirty="0">
              <a:solidFill>
                <a:schemeClr val="tx2"/>
              </a:solidFill>
              <a:latin typeface="Century Gothic"/>
              <a:cs typeface="Century Gothic"/>
            </a:endParaRPr>
          </a:p>
          <a:p>
            <a:pPr fontAlgn="auto">
              <a:spcBef>
                <a:spcPct val="20000"/>
              </a:spcBef>
              <a:spcAft>
                <a:spcPts val="0"/>
              </a:spcAft>
              <a:defRPr/>
            </a:pPr>
            <a:endParaRPr lang="en-GB" sz="2000" dirty="0" smtClean="0">
              <a:solidFill>
                <a:schemeClr val="tx2"/>
              </a:solidFill>
              <a:latin typeface="Century Gothic"/>
              <a:cs typeface="Century Gothic"/>
            </a:endParaRPr>
          </a:p>
          <a:p>
            <a:pPr fontAlgn="auto">
              <a:spcBef>
                <a:spcPct val="20000"/>
              </a:spcBef>
              <a:spcAft>
                <a:spcPts val="0"/>
              </a:spcAft>
              <a:defRPr/>
            </a:pPr>
            <a:endParaRPr lang="en-GB" sz="2000" dirty="0">
              <a:solidFill>
                <a:schemeClr val="tx2"/>
              </a:solidFill>
              <a:latin typeface="Century Gothic"/>
              <a:cs typeface="Century Gothic"/>
            </a:endParaRPr>
          </a:p>
          <a:p>
            <a:pPr fontAlgn="auto">
              <a:spcBef>
                <a:spcPct val="20000"/>
              </a:spcBef>
              <a:spcAft>
                <a:spcPts val="0"/>
              </a:spcAft>
              <a:defRPr/>
            </a:pPr>
            <a:endParaRPr lang="en-GB" sz="2000" dirty="0" smtClean="0">
              <a:solidFill>
                <a:schemeClr val="tx2"/>
              </a:solidFill>
              <a:latin typeface="Century Gothic"/>
              <a:cs typeface="Century Gothic"/>
            </a:endParaRPr>
          </a:p>
          <a:p>
            <a:pPr fontAlgn="auto">
              <a:spcBef>
                <a:spcPct val="20000"/>
              </a:spcBef>
              <a:spcAft>
                <a:spcPts val="0"/>
              </a:spcAft>
              <a:defRPr/>
            </a:pPr>
            <a:endParaRPr lang="en-GB" sz="2000" dirty="0">
              <a:solidFill>
                <a:schemeClr val="tx2"/>
              </a:solidFill>
              <a:latin typeface="Century Gothic"/>
              <a:cs typeface="Century Gothic"/>
            </a:endParaRPr>
          </a:p>
          <a:p>
            <a:pPr fontAlgn="auto">
              <a:spcBef>
                <a:spcPct val="20000"/>
              </a:spcBef>
              <a:spcAft>
                <a:spcPts val="0"/>
              </a:spcAft>
              <a:defRPr/>
            </a:pPr>
            <a:endParaRPr lang="en-GB" sz="2000" dirty="0" smtClean="0">
              <a:solidFill>
                <a:schemeClr val="tx2"/>
              </a:solidFill>
              <a:latin typeface="Century Gothic"/>
              <a:cs typeface="Century Gothic"/>
            </a:endParaRPr>
          </a:p>
          <a:p>
            <a:pPr marL="457200" indent="-457200" fontAlgn="auto">
              <a:spcBef>
                <a:spcPct val="20000"/>
              </a:spcBef>
              <a:spcAft>
                <a:spcPts val="0"/>
              </a:spcAft>
              <a:buFont typeface="+mj-lt"/>
              <a:buAutoNum type="arabicPeriod" startAt="14"/>
              <a:defRPr/>
            </a:pPr>
            <a:r>
              <a:rPr lang="en-GB" sz="2000" dirty="0" smtClean="0">
                <a:solidFill>
                  <a:schemeClr val="tx2"/>
                </a:solidFill>
                <a:latin typeface="Century Gothic"/>
                <a:cs typeface="Century Gothic"/>
              </a:rPr>
              <a:t>Click on your name on the B2SHARE </a:t>
            </a:r>
            <a:r>
              <a:rPr lang="en-GB" sz="2000" dirty="0" err="1" smtClean="0">
                <a:solidFill>
                  <a:schemeClr val="tx2"/>
                </a:solidFill>
                <a:latin typeface="Century Gothic"/>
                <a:cs typeface="Century Gothic"/>
              </a:rPr>
              <a:t>frontpage</a:t>
            </a:r>
            <a:r>
              <a:rPr lang="en-GB" sz="2000" dirty="0" smtClean="0">
                <a:solidFill>
                  <a:schemeClr val="tx2"/>
                </a:solidFill>
                <a:latin typeface="Century Gothic"/>
                <a:cs typeface="Century Gothic"/>
              </a:rPr>
              <a:t> to go to your profile page</a:t>
            </a:r>
          </a:p>
        </p:txBody>
      </p:sp>
      <p:pic>
        <p:nvPicPr>
          <p:cNvPr id="1536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7800" y="2362200"/>
            <a:ext cx="4756708" cy="2590800"/>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6" name="Titolo 1"/>
          <p:cNvSpPr>
            <a:spLocks noGrp="1"/>
          </p:cNvSpPr>
          <p:nvPr>
            <p:ph type="title"/>
          </p:nvPr>
        </p:nvSpPr>
        <p:spPr/>
        <p:txBody>
          <a:bodyPr/>
          <a:lstStyle/>
          <a:p>
            <a:pPr>
              <a:defRPr/>
            </a:pPr>
            <a:r>
              <a:rPr lang="en-GB" altLang="it-IT" dirty="0">
                <a:latin typeface="Arial" charset="0"/>
                <a:cs typeface="Arial" charset="0"/>
              </a:rPr>
              <a:t>Registration process </a:t>
            </a:r>
            <a:r>
              <a:rPr lang="en-GB" altLang="it-IT" dirty="0" smtClean="0">
                <a:latin typeface="Arial" charset="0"/>
                <a:cs typeface="Arial" charset="0"/>
              </a:rPr>
              <a:t>(5)</a:t>
            </a:r>
            <a:endParaRPr lang="en-GB" altLang="it-IT" noProof="0" dirty="0" smtClean="0">
              <a:latin typeface="Arial" charset="0"/>
              <a:cs typeface="Arial" charset="0"/>
            </a:endParaRPr>
          </a:p>
        </p:txBody>
      </p:sp>
      <p:sp>
        <p:nvSpPr>
          <p:cNvPr id="9"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smtClean="0"/>
              <a:t>B2SHARE Training</a:t>
            </a:r>
            <a:endParaRPr lang="it-IT"/>
          </a:p>
        </p:txBody>
      </p:sp>
    </p:spTree>
    <p:extLst>
      <p:ext uri="{BB962C8B-B14F-4D97-AF65-F5344CB8AC3E}">
        <p14:creationId xmlns:p14="http://schemas.microsoft.com/office/powerpoint/2010/main" val="1459207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pPr>
              <a:defRPr/>
            </a:pPr>
            <a:r>
              <a:rPr lang="en-GB" altLang="it-IT" noProof="0" dirty="0" err="1" smtClean="0">
                <a:latin typeface="Arial" charset="0"/>
                <a:cs typeface="Arial" charset="0"/>
              </a:rPr>
              <a:t>Accoun</a:t>
            </a:r>
            <a:r>
              <a:rPr lang="en-GB" altLang="it-IT" dirty="0" smtClean="0">
                <a:latin typeface="Arial" charset="0"/>
                <a:cs typeface="Arial" charset="0"/>
              </a:rPr>
              <a:t>t details page</a:t>
            </a:r>
            <a:endParaRPr lang="en-GB" altLang="it-IT" noProof="0" dirty="0" smtClean="0">
              <a:latin typeface="Arial" charset="0"/>
              <a:cs typeface="Arial" charset="0"/>
            </a:endParaRPr>
          </a:p>
        </p:txBody>
      </p:sp>
      <p:sp>
        <p:nvSpPr>
          <p:cNvPr id="2" name="Content Placeholder 1"/>
          <p:cNvSpPr>
            <a:spLocks noGrp="1"/>
          </p:cNvSpPr>
          <p:nvPr>
            <p:ph sz="half" idx="2"/>
          </p:nvPr>
        </p:nvSpPr>
        <p:spPr>
          <a:xfrm>
            <a:off x="6705600" y="1981200"/>
            <a:ext cx="1981200" cy="4144963"/>
          </a:xfrm>
        </p:spPr>
        <p:txBody>
          <a:bodyPr>
            <a:normAutofit/>
          </a:bodyPr>
          <a:lstStyle/>
          <a:p>
            <a:pPr>
              <a:defRPr/>
            </a:pPr>
            <a:r>
              <a:rPr lang="en-GB" sz="2200" dirty="0" smtClean="0">
                <a:solidFill>
                  <a:schemeClr val="tx2"/>
                </a:solidFill>
              </a:rPr>
              <a:t>Alerts</a:t>
            </a:r>
          </a:p>
          <a:p>
            <a:pPr>
              <a:defRPr/>
            </a:pPr>
            <a:r>
              <a:rPr lang="en-GB" sz="2200" dirty="0" smtClean="0">
                <a:solidFill>
                  <a:schemeClr val="tx2"/>
                </a:solidFill>
              </a:rPr>
              <a:t>Account</a:t>
            </a:r>
          </a:p>
          <a:p>
            <a:pPr>
              <a:defRPr/>
            </a:pPr>
            <a:r>
              <a:rPr lang="en-GB" sz="2200" dirty="0" smtClean="0">
                <a:solidFill>
                  <a:schemeClr val="tx2"/>
                </a:solidFill>
              </a:rPr>
              <a:t>Groups</a:t>
            </a:r>
          </a:p>
          <a:p>
            <a:pPr>
              <a:defRPr/>
            </a:pPr>
            <a:r>
              <a:rPr lang="en-GB" sz="2200" dirty="0" smtClean="0">
                <a:solidFill>
                  <a:schemeClr val="tx2"/>
                </a:solidFill>
              </a:rPr>
              <a:t>Data deposits</a:t>
            </a:r>
          </a:p>
          <a:p>
            <a:pPr>
              <a:defRPr/>
            </a:pPr>
            <a:r>
              <a:rPr lang="en-GB" sz="2200" dirty="0" smtClean="0">
                <a:solidFill>
                  <a:schemeClr val="tx2"/>
                </a:solidFill>
              </a:rPr>
              <a:t>Searches</a:t>
            </a:r>
          </a:p>
          <a:p>
            <a:pPr>
              <a:defRPr/>
            </a:pPr>
            <a:r>
              <a:rPr lang="en-GB" sz="2200" dirty="0" smtClean="0">
                <a:solidFill>
                  <a:schemeClr val="tx2"/>
                </a:solidFill>
              </a:rPr>
              <a:t>Tags</a:t>
            </a:r>
          </a:p>
          <a:p>
            <a:pPr>
              <a:defRPr/>
            </a:pPr>
            <a:r>
              <a:rPr lang="en-GB" sz="2200" dirty="0" smtClean="0">
                <a:solidFill>
                  <a:schemeClr val="tx2"/>
                </a:solidFill>
              </a:rPr>
              <a:t>Messages</a:t>
            </a:r>
          </a:p>
          <a:p>
            <a:pPr>
              <a:defRPr/>
            </a:pPr>
            <a:r>
              <a:rPr lang="en-GB" sz="2200" dirty="0" smtClean="0">
                <a:solidFill>
                  <a:schemeClr val="tx2"/>
                </a:solidFill>
              </a:rPr>
              <a:t>Basket</a:t>
            </a:r>
          </a:p>
          <a:p>
            <a:pPr>
              <a:defRPr/>
            </a:pPr>
            <a:r>
              <a:rPr lang="en-GB" sz="2200" dirty="0" smtClean="0">
                <a:solidFill>
                  <a:schemeClr val="tx2"/>
                </a:solidFill>
              </a:rPr>
              <a:t>Logout</a:t>
            </a:r>
            <a:endParaRPr lang="en-GB" sz="2200" dirty="0">
              <a:solidFill>
                <a:schemeClr val="tx2"/>
              </a:solidFill>
            </a:endParaRPr>
          </a:p>
        </p:txBody>
      </p:sp>
      <p:sp>
        <p:nvSpPr>
          <p:cNvPr id="17"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smtClean="0"/>
              <a:t>B2SHARE Training</a:t>
            </a:r>
            <a:endParaRPr lang="it-IT"/>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311" y="1752600"/>
            <a:ext cx="6129089" cy="4648200"/>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ttangolo 5"/>
          <p:cNvSpPr/>
          <p:nvPr/>
        </p:nvSpPr>
        <p:spPr>
          <a:xfrm>
            <a:off x="571749" y="2521425"/>
            <a:ext cx="719137" cy="20907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ttangolo 8"/>
          <p:cNvSpPr/>
          <p:nvPr/>
        </p:nvSpPr>
        <p:spPr>
          <a:xfrm>
            <a:off x="2618036" y="2529362"/>
            <a:ext cx="719138" cy="20907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ttangolo 9"/>
          <p:cNvSpPr/>
          <p:nvPr/>
        </p:nvSpPr>
        <p:spPr>
          <a:xfrm>
            <a:off x="4657973" y="2551587"/>
            <a:ext cx="719138" cy="20907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ttangolo 10"/>
          <p:cNvSpPr/>
          <p:nvPr/>
        </p:nvSpPr>
        <p:spPr>
          <a:xfrm>
            <a:off x="571749" y="3278188"/>
            <a:ext cx="995362" cy="23802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ttangolo 11"/>
          <p:cNvSpPr/>
          <p:nvPr/>
        </p:nvSpPr>
        <p:spPr>
          <a:xfrm>
            <a:off x="2632324" y="3275013"/>
            <a:ext cx="717550" cy="23802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ttangolo 12"/>
          <p:cNvSpPr/>
          <p:nvPr/>
        </p:nvSpPr>
        <p:spPr>
          <a:xfrm>
            <a:off x="4645273" y="3268044"/>
            <a:ext cx="719138" cy="23802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ttangolo 13"/>
          <p:cNvSpPr/>
          <p:nvPr/>
        </p:nvSpPr>
        <p:spPr>
          <a:xfrm>
            <a:off x="576511" y="4038600"/>
            <a:ext cx="717550" cy="22734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ttangolo 14"/>
          <p:cNvSpPr/>
          <p:nvPr/>
        </p:nvSpPr>
        <p:spPr>
          <a:xfrm>
            <a:off x="2633911" y="4038601"/>
            <a:ext cx="717550" cy="228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TextBox 3"/>
          <p:cNvSpPr txBox="1"/>
          <p:nvPr/>
        </p:nvSpPr>
        <p:spPr>
          <a:xfrm>
            <a:off x="990600" y="1226403"/>
            <a:ext cx="5508088" cy="461665"/>
          </a:xfrm>
          <a:prstGeom prst="rect">
            <a:avLst/>
          </a:prstGeom>
          <a:noFill/>
        </p:spPr>
        <p:txBody>
          <a:bodyPr wrap="none" rtlCol="0">
            <a:spAutoFit/>
          </a:bodyPr>
          <a:lstStyle/>
          <a:p>
            <a:r>
              <a:rPr lang="en-US" sz="2400" dirty="0">
                <a:solidFill>
                  <a:schemeClr val="tx2"/>
                </a:solidFill>
                <a:latin typeface="Century Gothic"/>
                <a:cs typeface="Century Gothic"/>
              </a:rPr>
              <a:t>Including all your tools and services</a:t>
            </a:r>
            <a:r>
              <a:rPr lang="en-US" sz="2400" dirty="0" smtClean="0">
                <a:solidFill>
                  <a:schemeClr val="tx2"/>
                </a:solidFill>
                <a:latin typeface="Century Gothic"/>
                <a:cs typeface="Century Gothic"/>
              </a:rPr>
              <a:t>:</a:t>
            </a:r>
            <a:endParaRPr lang="en-US" sz="2400" dirty="0">
              <a:solidFill>
                <a:schemeClr val="tx2"/>
              </a:solidFill>
              <a:latin typeface="Century Gothic"/>
              <a:cs typeface="Century Gothic"/>
            </a:endParaRPr>
          </a:p>
        </p:txBody>
      </p:sp>
      <p:sp>
        <p:nvSpPr>
          <p:cNvPr id="16" name="Rettangolo 14"/>
          <p:cNvSpPr/>
          <p:nvPr/>
        </p:nvSpPr>
        <p:spPr>
          <a:xfrm>
            <a:off x="533399" y="4876800"/>
            <a:ext cx="457201" cy="228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414619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pPr>
              <a:defRPr/>
            </a:pPr>
            <a:r>
              <a:rPr lang="en-GB" altLang="it-IT" noProof="0" dirty="0" smtClean="0">
                <a:latin typeface="Arial" charset="0"/>
                <a:cs typeface="Arial" charset="0"/>
              </a:rPr>
              <a:t>How do I deposit data? – step 1</a:t>
            </a:r>
            <a:endParaRPr lang="en-GB" noProof="0" dirty="0" smtClean="0">
              <a:latin typeface="Arial" charset="0"/>
              <a:cs typeface="Arial" charset="0"/>
            </a:endParaRPr>
          </a:p>
        </p:txBody>
      </p:sp>
      <p:sp>
        <p:nvSpPr>
          <p:cNvPr id="4" name="Content Placeholder 3"/>
          <p:cNvSpPr>
            <a:spLocks noGrp="1"/>
          </p:cNvSpPr>
          <p:nvPr>
            <p:ph idx="1"/>
          </p:nvPr>
        </p:nvSpPr>
        <p:spPr/>
        <p:txBody>
          <a:bodyPr/>
          <a:lstStyle/>
          <a:p>
            <a:pPr marL="0" indent="0">
              <a:buNone/>
            </a:pPr>
            <a:r>
              <a:rPr lang="en-GB" noProof="0" smtClean="0"/>
              <a:t>Go to the homepage and click on “Deposit”</a:t>
            </a:r>
          </a:p>
          <a:p>
            <a:pPr marL="0" indent="0">
              <a:buNone/>
            </a:pPr>
            <a:endParaRPr lang="en-GB" noProof="0" dirty="0"/>
          </a:p>
        </p:txBody>
      </p:sp>
      <p:sp>
        <p:nvSpPr>
          <p:cNvPr id="7"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smtClean="0"/>
              <a:t>B2SHARE Training</a:t>
            </a:r>
            <a:endParaRPr lang="it-IT"/>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0" y="1905000"/>
            <a:ext cx="5638799" cy="4291131"/>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ttangolo 4"/>
          <p:cNvSpPr/>
          <p:nvPr/>
        </p:nvSpPr>
        <p:spPr>
          <a:xfrm>
            <a:off x="5791200" y="3810000"/>
            <a:ext cx="717550" cy="28892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93513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7800" y="1752600"/>
            <a:ext cx="4419600" cy="2422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Titolo 1"/>
          <p:cNvSpPr>
            <a:spLocks noGrp="1"/>
          </p:cNvSpPr>
          <p:nvPr>
            <p:ph type="title"/>
          </p:nvPr>
        </p:nvSpPr>
        <p:spPr/>
        <p:txBody>
          <a:bodyPr/>
          <a:lstStyle/>
          <a:p>
            <a:pPr eaLnBrk="1" hangingPunct="1">
              <a:defRPr/>
            </a:pPr>
            <a:r>
              <a:rPr lang="en-GB" altLang="it-IT" noProof="0" smtClean="0">
                <a:latin typeface="Arial" charset="0"/>
                <a:cs typeface="Arial" charset="0"/>
              </a:rPr>
              <a:t>How do I deposit data? – step 2 </a:t>
            </a:r>
            <a:endParaRPr lang="en-GB" altLang="it-IT" noProof="0" dirty="0" smtClean="0">
              <a:latin typeface="Arial" charset="0"/>
              <a:cs typeface="Arial" charset="0"/>
            </a:endParaRPr>
          </a:p>
        </p:txBody>
      </p:sp>
      <p:sp>
        <p:nvSpPr>
          <p:cNvPr id="18438" name="Segnaposto contenuto 2"/>
          <p:cNvSpPr>
            <a:spLocks noGrp="1"/>
          </p:cNvSpPr>
          <p:nvPr>
            <p:ph idx="1"/>
          </p:nvPr>
        </p:nvSpPr>
        <p:spPr/>
        <p:txBody>
          <a:bodyPr/>
          <a:lstStyle/>
          <a:p>
            <a:pPr eaLnBrk="1" hangingPunct="1">
              <a:lnSpc>
                <a:spcPct val="90000"/>
              </a:lnSpc>
              <a:buFont typeface="Arial" charset="0"/>
              <a:buNone/>
            </a:pPr>
            <a:r>
              <a:rPr lang="en-GB" altLang="en-US" sz="2400" noProof="0" smtClean="0">
                <a:solidFill>
                  <a:srgbClr val="C00000"/>
                </a:solidFill>
                <a:latin typeface="Century Gothic"/>
                <a:cs typeface="Century Gothic"/>
              </a:rPr>
              <a:t>Select and upload one or several data resources</a:t>
            </a:r>
          </a:p>
          <a:p>
            <a:pPr eaLnBrk="1" hangingPunct="1">
              <a:lnSpc>
                <a:spcPct val="90000"/>
              </a:lnSpc>
              <a:buFont typeface="Arial" charset="0"/>
              <a:buNone/>
            </a:pPr>
            <a:endParaRPr lang="en-GB" altLang="en-US" sz="1500" noProof="0" dirty="0">
              <a:solidFill>
                <a:schemeClr val="tx2"/>
              </a:solidFill>
              <a:latin typeface="Arial" charset="0"/>
              <a:cs typeface="Arial" charset="0"/>
            </a:endParaRPr>
          </a:p>
        </p:txBody>
      </p:sp>
      <p:sp>
        <p:nvSpPr>
          <p:cNvPr id="6"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cxnSp>
        <p:nvCxnSpPr>
          <p:cNvPr id="10" name="Connettore 2 9"/>
          <p:cNvCxnSpPr/>
          <p:nvPr/>
        </p:nvCxnSpPr>
        <p:spPr>
          <a:xfrm flipH="1">
            <a:off x="12404725" y="4789488"/>
            <a:ext cx="319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2261100" y="2488200"/>
            <a:ext cx="2362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441"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1000" y="4495800"/>
            <a:ext cx="4316029" cy="160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8601" y="4538663"/>
            <a:ext cx="3484692" cy="1961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ttangolo 15"/>
          <p:cNvSpPr/>
          <p:nvPr/>
        </p:nvSpPr>
        <p:spPr>
          <a:xfrm>
            <a:off x="7232650" y="4910000"/>
            <a:ext cx="719138" cy="23018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ttangolo 16"/>
          <p:cNvSpPr/>
          <p:nvPr/>
        </p:nvSpPr>
        <p:spPr>
          <a:xfrm>
            <a:off x="2971800" y="5181601"/>
            <a:ext cx="719138" cy="228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ttangolo 18"/>
          <p:cNvSpPr/>
          <p:nvPr/>
        </p:nvSpPr>
        <p:spPr>
          <a:xfrm>
            <a:off x="7215188" y="5192575"/>
            <a:ext cx="719137" cy="22225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48" name="Segnaposto contenuto 2"/>
          <p:cNvSpPr txBox="1">
            <a:spLocks/>
          </p:cNvSpPr>
          <p:nvPr/>
        </p:nvSpPr>
        <p:spPr bwMode="auto">
          <a:xfrm>
            <a:off x="381000" y="1981200"/>
            <a:ext cx="20574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pPr>
            <a:r>
              <a:rPr lang="en-US" altLang="en-US" sz="1600" dirty="0">
                <a:solidFill>
                  <a:schemeClr val="tx2"/>
                </a:solidFill>
                <a:latin typeface="Century Gothic"/>
                <a:cs typeface="Century Gothic"/>
              </a:rPr>
              <a:t>Drag </a:t>
            </a:r>
            <a:r>
              <a:rPr lang="en-US" altLang="en-US" sz="1600" dirty="0" smtClean="0">
                <a:solidFill>
                  <a:schemeClr val="tx2"/>
                </a:solidFill>
                <a:latin typeface="Century Gothic"/>
                <a:cs typeface="Century Gothic"/>
              </a:rPr>
              <a:t>and drop </a:t>
            </a:r>
            <a:r>
              <a:rPr lang="en-US" altLang="en-US" sz="1600" dirty="0">
                <a:solidFill>
                  <a:schemeClr val="tx2"/>
                </a:solidFill>
                <a:latin typeface="Century Gothic"/>
                <a:cs typeface="Century Gothic"/>
              </a:rPr>
              <a:t>to "Drag and drop files here”</a:t>
            </a:r>
            <a:endParaRPr lang="en-GB" altLang="en-US" sz="1600" dirty="0">
              <a:solidFill>
                <a:schemeClr val="tx2"/>
              </a:solidFill>
              <a:latin typeface="Century Gothic"/>
              <a:cs typeface="Century Gothic"/>
            </a:endParaRPr>
          </a:p>
        </p:txBody>
      </p:sp>
      <p:sp>
        <p:nvSpPr>
          <p:cNvPr id="18449" name="Segnaposto contenuto 2"/>
          <p:cNvSpPr txBox="1">
            <a:spLocks/>
          </p:cNvSpPr>
          <p:nvPr/>
        </p:nvSpPr>
        <p:spPr bwMode="auto">
          <a:xfrm>
            <a:off x="381000" y="4164012"/>
            <a:ext cx="5656262" cy="33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1600" dirty="0">
                <a:solidFill>
                  <a:schemeClr val="tx2"/>
                </a:solidFill>
                <a:latin typeface="Century Gothic"/>
                <a:cs typeface="Century Gothic"/>
              </a:rPr>
              <a:t>OR…..Hit “Select files” and select from your pop-up </a:t>
            </a:r>
            <a:r>
              <a:rPr lang="en-US" altLang="en-US" sz="1600" dirty="0" smtClean="0">
                <a:solidFill>
                  <a:schemeClr val="tx2"/>
                </a:solidFill>
                <a:latin typeface="Century Gothic"/>
                <a:cs typeface="Century Gothic"/>
              </a:rPr>
              <a:t>file:</a:t>
            </a:r>
            <a:endParaRPr lang="en-GB" altLang="en-US" sz="1600" dirty="0">
              <a:solidFill>
                <a:schemeClr val="tx2"/>
              </a:solidFill>
            </a:endParaRPr>
          </a:p>
        </p:txBody>
      </p:sp>
      <p:sp>
        <p:nvSpPr>
          <p:cNvPr id="23" name="Segnaposto contenuto 2"/>
          <p:cNvSpPr txBox="1">
            <a:spLocks/>
          </p:cNvSpPr>
          <p:nvPr/>
        </p:nvSpPr>
        <p:spPr bwMode="auto">
          <a:xfrm>
            <a:off x="6324600" y="2209800"/>
            <a:ext cx="2819400" cy="2201863"/>
          </a:xfrm>
          <a:prstGeom prst="rect">
            <a:avLst/>
          </a:prstGeom>
          <a:solidFill>
            <a:schemeClr val="bg1"/>
          </a:solidFill>
          <a:ln w="9525">
            <a:noFill/>
            <a:miter lim="800000"/>
            <a:headEnd/>
            <a:tailEnd/>
          </a:ln>
        </p:spPr>
        <p:txBody>
          <a:bodyPr>
            <a:normAutofit fontScale="77500" lnSpcReduction="20000"/>
          </a:bodyPr>
          <a:lstStyle/>
          <a:p>
            <a:pPr marL="342900" indent="-342900" fontAlgn="auto">
              <a:spcBef>
                <a:spcPct val="20000"/>
              </a:spcBef>
              <a:spcAft>
                <a:spcPts val="0"/>
              </a:spcAft>
              <a:defRPr/>
            </a:pPr>
            <a:r>
              <a:rPr lang="en-US" sz="2400" dirty="0">
                <a:solidFill>
                  <a:schemeClr val="tx2"/>
                </a:solidFill>
                <a:latin typeface="Century Gothic"/>
                <a:cs typeface="Century Gothic"/>
              </a:rPr>
              <a:t>When ready, click the button marked "Start upload“</a:t>
            </a:r>
          </a:p>
          <a:p>
            <a:pPr marL="342900" indent="-342900" fontAlgn="auto">
              <a:spcBef>
                <a:spcPct val="20000"/>
              </a:spcBef>
              <a:spcAft>
                <a:spcPts val="0"/>
              </a:spcAft>
              <a:defRPr/>
            </a:pPr>
            <a:r>
              <a:rPr lang="en-US" sz="2400" dirty="0">
                <a:solidFill>
                  <a:schemeClr val="tx2"/>
                </a:solidFill>
                <a:latin typeface="Century Gothic"/>
                <a:cs typeface="Century Gothic"/>
              </a:rPr>
              <a:t>Check the upload status</a:t>
            </a:r>
          </a:p>
          <a:p>
            <a:pPr marL="342900" indent="-342900" fontAlgn="auto">
              <a:spcBef>
                <a:spcPct val="20000"/>
              </a:spcBef>
              <a:spcAft>
                <a:spcPts val="0"/>
              </a:spcAft>
              <a:defRPr/>
            </a:pPr>
            <a:r>
              <a:rPr lang="en-US" sz="2400" dirty="0">
                <a:solidFill>
                  <a:schemeClr val="tx2"/>
                </a:solidFill>
                <a:latin typeface="Century Gothic"/>
                <a:cs typeface="Century Gothic"/>
              </a:rPr>
              <a:t>You can cancel uploads by clicking on the </a:t>
            </a:r>
            <a:r>
              <a:rPr lang="en-US" sz="2400" dirty="0" smtClean="0">
                <a:solidFill>
                  <a:schemeClr val="tx2"/>
                </a:solidFill>
                <a:latin typeface="Century Gothic"/>
                <a:cs typeface="Century Gothic"/>
              </a:rPr>
              <a:t>bin </a:t>
            </a:r>
            <a:r>
              <a:rPr lang="en-US" sz="2400" dirty="0">
                <a:solidFill>
                  <a:schemeClr val="tx2"/>
                </a:solidFill>
                <a:latin typeface="Century Gothic"/>
                <a:cs typeface="Century Gothic"/>
              </a:rPr>
              <a:t>icon</a:t>
            </a:r>
            <a:endParaRPr lang="en-GB" sz="2800" dirty="0">
              <a:solidFill>
                <a:schemeClr val="tx2"/>
              </a:solidFill>
              <a:latin typeface="Century Gothic"/>
              <a:cs typeface="Century Gothic"/>
            </a:endParaRPr>
          </a:p>
        </p:txBody>
      </p:sp>
      <p:sp>
        <p:nvSpPr>
          <p:cNvPr id="26" name="Rettangolo 25"/>
          <p:cNvSpPr/>
          <p:nvPr/>
        </p:nvSpPr>
        <p:spPr>
          <a:xfrm>
            <a:off x="7391400" y="5715000"/>
            <a:ext cx="228600" cy="23971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805840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pPr>
              <a:defRPr/>
            </a:pPr>
            <a:r>
              <a:rPr lang="en-GB" altLang="it-IT" noProof="0" smtClean="0">
                <a:latin typeface="Arial" charset="0"/>
                <a:cs typeface="Arial" charset="0"/>
              </a:rPr>
              <a:t>How do I deposit data?– step 3</a:t>
            </a:r>
            <a:endParaRPr lang="en-GB" altLang="it-IT" noProof="0" dirty="0" smtClean="0">
              <a:latin typeface="Arial" charset="0"/>
              <a:cs typeface="Arial" charset="0"/>
            </a:endParaRPr>
          </a:p>
        </p:txBody>
      </p:sp>
      <p:sp>
        <p:nvSpPr>
          <p:cNvPr id="19459" name="Segnaposto contenuto 2"/>
          <p:cNvSpPr>
            <a:spLocks noGrp="1"/>
          </p:cNvSpPr>
          <p:nvPr>
            <p:ph idx="1"/>
          </p:nvPr>
        </p:nvSpPr>
        <p:spPr>
          <a:xfrm>
            <a:off x="457200" y="3962400"/>
            <a:ext cx="8229600" cy="1935163"/>
          </a:xfrm>
        </p:spPr>
        <p:txBody>
          <a:bodyPr/>
          <a:lstStyle/>
          <a:p>
            <a:pPr eaLnBrk="1" hangingPunct="1">
              <a:buFont typeface="Arial" charset="0"/>
              <a:buNone/>
            </a:pPr>
            <a:r>
              <a:rPr lang="en-GB" altLang="en-US" sz="2400" noProof="0" dirty="0" smtClean="0">
                <a:solidFill>
                  <a:schemeClr val="tx2"/>
                </a:solidFill>
                <a:latin typeface="Century Gothic"/>
                <a:cs typeface="Century Gothic"/>
              </a:rPr>
              <a:t>Select an appropriate domain or project by clicking on one of the domain or project boxes.</a:t>
            </a:r>
          </a:p>
          <a:p>
            <a:pPr eaLnBrk="1" hangingPunct="1">
              <a:buFont typeface="Arial" charset="0"/>
              <a:buNone/>
            </a:pPr>
            <a:r>
              <a:rPr lang="en-GB" altLang="en-US" dirty="0" smtClean="0">
                <a:solidFill>
                  <a:schemeClr val="tx2"/>
                </a:solidFill>
                <a:latin typeface="Century Gothic"/>
                <a:cs typeface="Century Gothic"/>
              </a:rPr>
              <a:t>Datasets will be annotated with the selected domain’s metadata schema</a:t>
            </a:r>
            <a:endParaRPr lang="en-GB" altLang="en-US" sz="2400" noProof="0" dirty="0" smtClean="0">
              <a:solidFill>
                <a:schemeClr val="tx2"/>
              </a:solidFill>
              <a:latin typeface="Century Gothic"/>
              <a:cs typeface="Century Gothic"/>
            </a:endParaRPr>
          </a:p>
        </p:txBody>
      </p:sp>
      <p:sp>
        <p:nvSpPr>
          <p:cNvPr id="2" name="Footer Placeholder 1"/>
          <p:cNvSpPr>
            <a:spLocks noGrp="1"/>
          </p:cNvSpPr>
          <p:nvPr>
            <p:ph type="ftr" sz="quarter" idx="11"/>
          </p:nvPr>
        </p:nvSpPr>
        <p:spPr/>
        <p:txBody>
          <a:bodyPr/>
          <a:lstStyle/>
          <a:p>
            <a:r>
              <a:rPr lang="en-US" smtClean="0"/>
              <a:t>B2SHARE Training</a:t>
            </a:r>
            <a:endParaRPr lang="en-US"/>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3253" y="1606550"/>
            <a:ext cx="5150145" cy="206692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32795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 y="1371600"/>
            <a:ext cx="4038600" cy="4465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Titolo 1"/>
          <p:cNvSpPr>
            <a:spLocks noGrp="1"/>
          </p:cNvSpPr>
          <p:nvPr>
            <p:ph type="title"/>
          </p:nvPr>
        </p:nvSpPr>
        <p:spPr/>
        <p:txBody>
          <a:bodyPr/>
          <a:lstStyle/>
          <a:p>
            <a:pPr eaLnBrk="1" hangingPunct="1">
              <a:defRPr/>
            </a:pPr>
            <a:r>
              <a:rPr lang="en-GB" altLang="it-IT" noProof="0" smtClean="0">
                <a:latin typeface="Arial" charset="0"/>
                <a:cs typeface="Arial" charset="0"/>
              </a:rPr>
              <a:t>How do I deposit data? – step 4</a:t>
            </a:r>
          </a:p>
        </p:txBody>
      </p:sp>
      <p:sp>
        <p:nvSpPr>
          <p:cNvPr id="3" name="Segnaposto contenuto 2"/>
          <p:cNvSpPr>
            <a:spLocks noGrp="1"/>
          </p:cNvSpPr>
          <p:nvPr>
            <p:ph idx="1"/>
          </p:nvPr>
        </p:nvSpPr>
        <p:spPr>
          <a:xfrm>
            <a:off x="5181600" y="1524000"/>
            <a:ext cx="3657600" cy="4648200"/>
          </a:xfrm>
        </p:spPr>
        <p:txBody>
          <a:bodyPr>
            <a:normAutofit fontScale="85000" lnSpcReduction="20000"/>
          </a:bodyPr>
          <a:lstStyle/>
          <a:p>
            <a:pPr eaLnBrk="1" fontAlgn="auto" hangingPunct="1">
              <a:spcAft>
                <a:spcPts val="0"/>
              </a:spcAft>
              <a:buFont typeface="Arial" pitchFamily="34" charset="0"/>
              <a:buNone/>
              <a:defRPr/>
            </a:pPr>
            <a:r>
              <a:rPr lang="en-GB" b="1" noProof="0" dirty="0" smtClean="0">
                <a:solidFill>
                  <a:schemeClr val="tx2"/>
                </a:solidFill>
              </a:rPr>
              <a:t>Add basic metadata fields.</a:t>
            </a:r>
          </a:p>
          <a:p>
            <a:pPr eaLnBrk="1" fontAlgn="auto" hangingPunct="1">
              <a:spcAft>
                <a:spcPts val="0"/>
              </a:spcAft>
              <a:buFont typeface="Arial" pitchFamily="34" charset="0"/>
              <a:buNone/>
              <a:defRPr/>
            </a:pPr>
            <a:r>
              <a:rPr lang="en-GB" noProof="0" dirty="0" smtClean="0">
                <a:solidFill>
                  <a:schemeClr val="tx2"/>
                </a:solidFill>
              </a:rPr>
              <a:t>The more information you add the easier your data will be found by others</a:t>
            </a:r>
          </a:p>
          <a:p>
            <a:pPr eaLnBrk="1" fontAlgn="auto" hangingPunct="1">
              <a:spcAft>
                <a:spcPts val="0"/>
              </a:spcAft>
              <a:buFont typeface="Arial" pitchFamily="34" charset="0"/>
              <a:buNone/>
              <a:defRPr/>
            </a:pPr>
            <a:r>
              <a:rPr lang="en-GB" b="1" noProof="0" dirty="0" smtClean="0">
                <a:solidFill>
                  <a:schemeClr val="tx2"/>
                </a:solidFill>
              </a:rPr>
              <a:t>Open Access: </a:t>
            </a:r>
          </a:p>
          <a:p>
            <a:pPr eaLnBrk="1" fontAlgn="auto" hangingPunct="1">
              <a:spcAft>
                <a:spcPts val="0"/>
              </a:spcAft>
              <a:buFont typeface="Arial" pitchFamily="34" charset="0"/>
              <a:buNone/>
              <a:defRPr/>
            </a:pPr>
            <a:r>
              <a:rPr lang="en-GB" noProof="0" dirty="0" smtClean="0">
                <a:solidFill>
                  <a:schemeClr val="tx2"/>
                </a:solidFill>
              </a:rPr>
              <a:t>Select “ON” to make your data accessible to registered members only </a:t>
            </a:r>
          </a:p>
          <a:p>
            <a:pPr eaLnBrk="1" fontAlgn="auto" hangingPunct="1">
              <a:spcAft>
                <a:spcPts val="0"/>
              </a:spcAft>
              <a:buFont typeface="Arial" pitchFamily="34" charset="0"/>
              <a:buNone/>
              <a:defRPr/>
            </a:pPr>
            <a:r>
              <a:rPr lang="en-GB" noProof="0" dirty="0" smtClean="0">
                <a:solidFill>
                  <a:schemeClr val="tx2"/>
                </a:solidFill>
              </a:rPr>
              <a:t>Select “OFF” and everyone can see your data</a:t>
            </a:r>
          </a:p>
          <a:p>
            <a:pPr eaLnBrk="1" fontAlgn="auto" hangingPunct="1">
              <a:spcAft>
                <a:spcPts val="0"/>
              </a:spcAft>
              <a:buFont typeface="Arial" pitchFamily="34" charset="0"/>
              <a:buNone/>
              <a:defRPr/>
            </a:pPr>
            <a:r>
              <a:rPr lang="en-GB" b="1" dirty="0" smtClean="0">
                <a:solidFill>
                  <a:schemeClr val="tx2"/>
                </a:solidFill>
              </a:rPr>
              <a:t>License:</a:t>
            </a:r>
          </a:p>
          <a:p>
            <a:pPr eaLnBrk="1" fontAlgn="auto" hangingPunct="1">
              <a:spcAft>
                <a:spcPts val="0"/>
              </a:spcAft>
              <a:buFont typeface="Arial" pitchFamily="34" charset="0"/>
              <a:buNone/>
              <a:defRPr/>
            </a:pPr>
            <a:r>
              <a:rPr lang="en-GB" noProof="0" dirty="0">
                <a:solidFill>
                  <a:schemeClr val="tx2"/>
                </a:solidFill>
              </a:rPr>
              <a:t>	</a:t>
            </a:r>
            <a:r>
              <a:rPr lang="en-GB" noProof="0" dirty="0" smtClean="0">
                <a:solidFill>
                  <a:schemeClr val="tx2"/>
                </a:solidFill>
              </a:rPr>
              <a:t>Add a license to your data to encourage fair usage</a:t>
            </a:r>
            <a:br>
              <a:rPr lang="en-GB" noProof="0" dirty="0" smtClean="0">
                <a:solidFill>
                  <a:schemeClr val="tx2"/>
                </a:solidFill>
              </a:rPr>
            </a:br>
            <a:endParaRPr lang="en-GB" noProof="0" dirty="0" smtClean="0">
              <a:solidFill>
                <a:schemeClr val="tx2"/>
              </a:solidFill>
            </a:endParaRPr>
          </a:p>
          <a:p>
            <a:pPr eaLnBrk="1" fontAlgn="auto" hangingPunct="1">
              <a:spcAft>
                <a:spcPts val="0"/>
              </a:spcAft>
              <a:buFont typeface="Arial" pitchFamily="34" charset="0"/>
              <a:buNone/>
              <a:defRPr/>
            </a:pPr>
            <a:r>
              <a:rPr lang="en-GB" b="1" noProof="0" dirty="0" smtClean="0">
                <a:solidFill>
                  <a:schemeClr val="tx2"/>
                </a:solidFill>
              </a:rPr>
              <a:t>All metadata is visible to all!</a:t>
            </a:r>
          </a:p>
          <a:p>
            <a:pPr eaLnBrk="1" fontAlgn="auto" hangingPunct="1">
              <a:spcAft>
                <a:spcPts val="0"/>
              </a:spcAft>
              <a:buFont typeface="Arial" pitchFamily="34" charset="0"/>
              <a:buNone/>
              <a:defRPr/>
            </a:pPr>
            <a:endParaRPr lang="en-GB" noProof="0" dirty="0">
              <a:solidFill>
                <a:schemeClr val="tx2"/>
              </a:solidFill>
            </a:endParaRPr>
          </a:p>
        </p:txBody>
      </p:sp>
      <p:sp>
        <p:nvSpPr>
          <p:cNvPr id="6"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dirty="0"/>
              <a:t>B2SHARE Training</a:t>
            </a:r>
          </a:p>
        </p:txBody>
      </p:sp>
      <p:sp>
        <p:nvSpPr>
          <p:cNvPr id="13" name="Rettangolo 12"/>
          <p:cNvSpPr/>
          <p:nvPr/>
        </p:nvSpPr>
        <p:spPr>
          <a:xfrm>
            <a:off x="609600" y="3537968"/>
            <a:ext cx="3810000" cy="31273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ttangolo 12"/>
          <p:cNvSpPr/>
          <p:nvPr/>
        </p:nvSpPr>
        <p:spPr>
          <a:xfrm>
            <a:off x="609600" y="4098518"/>
            <a:ext cx="3810000" cy="31273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837460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Titolo 1"/>
          <p:cNvSpPr>
            <a:spLocks noGrp="1"/>
          </p:cNvSpPr>
          <p:nvPr>
            <p:ph type="title"/>
          </p:nvPr>
        </p:nvSpPr>
        <p:spPr/>
        <p:txBody>
          <a:bodyPr/>
          <a:lstStyle/>
          <a:p>
            <a:pPr eaLnBrk="1" hangingPunct="1">
              <a:defRPr/>
            </a:pPr>
            <a:r>
              <a:rPr lang="en-GB" altLang="it-IT" noProof="0" smtClean="0">
                <a:latin typeface="Arial" charset="0"/>
                <a:cs typeface="Arial" charset="0"/>
              </a:rPr>
              <a:t>How do I deposit data? – step 6</a:t>
            </a:r>
          </a:p>
        </p:txBody>
      </p:sp>
      <p:sp>
        <p:nvSpPr>
          <p:cNvPr id="21506" name="Segnaposto contenuto 2"/>
          <p:cNvSpPr>
            <a:spLocks noGrp="1"/>
          </p:cNvSpPr>
          <p:nvPr>
            <p:ph idx="1"/>
          </p:nvPr>
        </p:nvSpPr>
        <p:spPr>
          <a:xfrm>
            <a:off x="5029200" y="1371601"/>
            <a:ext cx="3657600" cy="1828800"/>
          </a:xfrm>
          <a:solidFill>
            <a:schemeClr val="bg1"/>
          </a:solidFill>
        </p:spPr>
        <p:txBody>
          <a:bodyPr/>
          <a:lstStyle/>
          <a:p>
            <a:pPr>
              <a:buFont typeface="Arial" charset="0"/>
              <a:buNone/>
            </a:pPr>
            <a:r>
              <a:rPr lang="en-GB" altLang="en-US" sz="1600" noProof="0" smtClean="0">
                <a:solidFill>
                  <a:schemeClr val="tx2"/>
                </a:solidFill>
                <a:latin typeface="Century Gothic"/>
                <a:cs typeface="Century Gothic"/>
              </a:rPr>
              <a:t>After completing the general information, you should also complete the community specific fields</a:t>
            </a:r>
          </a:p>
          <a:p>
            <a:pPr>
              <a:buFont typeface="Arial" charset="0"/>
              <a:buNone/>
            </a:pPr>
            <a:r>
              <a:rPr lang="en-GB" altLang="en-US" sz="1600" b="1" noProof="0" smtClean="0">
                <a:solidFill>
                  <a:schemeClr val="tx2"/>
                </a:solidFill>
                <a:latin typeface="Century Gothic"/>
                <a:cs typeface="Century Gothic"/>
              </a:rPr>
              <a:t>Each community has different fields to complete</a:t>
            </a:r>
            <a:endParaRPr lang="en-GB" altLang="en-US" sz="1600" b="1" noProof="0" dirty="0">
              <a:solidFill>
                <a:schemeClr val="tx2"/>
              </a:solidFill>
              <a:latin typeface="Century Gothic"/>
              <a:cs typeface="Century Gothic"/>
            </a:endParaRPr>
          </a:p>
        </p:txBody>
      </p:sp>
      <p:sp>
        <p:nvSpPr>
          <p:cNvPr id="2" name="Footer Placeholder 1"/>
          <p:cNvSpPr>
            <a:spLocks noGrp="1"/>
          </p:cNvSpPr>
          <p:nvPr>
            <p:ph type="ftr" sz="quarter" idx="11"/>
          </p:nvPr>
        </p:nvSpPr>
        <p:spPr>
          <a:xfrm>
            <a:off x="3124200" y="6400800"/>
            <a:ext cx="2895600" cy="365125"/>
          </a:xfrm>
        </p:spPr>
        <p:txBody>
          <a:bodyPr/>
          <a:lstStyle/>
          <a:p>
            <a:r>
              <a:rPr lang="en-US" dirty="0" smtClean="0"/>
              <a:t>B2SHARE Training</a:t>
            </a:r>
            <a:endParaRPr lang="en-US" dirty="0"/>
          </a:p>
        </p:txBody>
      </p:sp>
      <p:pic>
        <p:nvPicPr>
          <p:cNvPr id="21507"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0" y="990600"/>
            <a:ext cx="2483790" cy="2746375"/>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pic>
        <p:nvPicPr>
          <p:cNvPr id="215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463" y="3108325"/>
            <a:ext cx="1423987" cy="333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4246563"/>
            <a:ext cx="1800225" cy="187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038" y="4167188"/>
            <a:ext cx="1406525" cy="225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8" y="4316413"/>
            <a:ext cx="1685925" cy="181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3" name="Connettore 2 22"/>
          <p:cNvCxnSpPr/>
          <p:nvPr/>
        </p:nvCxnSpPr>
        <p:spPr>
          <a:xfrm flipH="1">
            <a:off x="873125" y="3865563"/>
            <a:ext cx="1425575"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V="1">
            <a:off x="4775200" y="3395663"/>
            <a:ext cx="2409825" cy="225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4140200" y="3865563"/>
            <a:ext cx="750888" cy="481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flipH="1">
            <a:off x="3082925" y="3813175"/>
            <a:ext cx="1588" cy="404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ttangolo 12"/>
          <p:cNvSpPr/>
          <p:nvPr/>
        </p:nvSpPr>
        <p:spPr>
          <a:xfrm>
            <a:off x="1905000" y="3352800"/>
            <a:ext cx="1447800" cy="31273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496973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ctrTitle"/>
          </p:nvPr>
        </p:nvSpPr>
        <p:spPr>
          <a:xfrm>
            <a:off x="685800" y="1557338"/>
            <a:ext cx="7772400" cy="1470025"/>
          </a:xfrm>
        </p:spPr>
        <p:txBody>
          <a:bodyPr/>
          <a:lstStyle/>
          <a:p>
            <a:pPr eaLnBrk="1" hangingPunct="1"/>
            <a:r>
              <a:rPr lang="en-GB" altLang="it-IT" sz="5400" noProof="0" smtClean="0">
                <a:solidFill>
                  <a:schemeClr val="tx2"/>
                </a:solidFill>
              </a:rPr>
              <a:t>B</a:t>
            </a:r>
            <a:r>
              <a:rPr lang="en-GB" altLang="it-IT" sz="5400" i="1" noProof="0" smtClean="0">
                <a:solidFill>
                  <a:schemeClr val="tx2"/>
                </a:solidFill>
              </a:rPr>
              <a:t>2</a:t>
            </a:r>
            <a:r>
              <a:rPr lang="en-GB" altLang="it-IT" sz="5400" noProof="0" smtClean="0">
                <a:solidFill>
                  <a:schemeClr val="tx2"/>
                </a:solidFill>
              </a:rPr>
              <a:t>SHARE is...</a:t>
            </a:r>
            <a:endParaRPr lang="en-GB" altLang="it-IT" sz="5400" noProof="0" dirty="0" smtClean="0">
              <a:solidFill>
                <a:schemeClr val="tx2"/>
              </a:solidFill>
            </a:endParaRPr>
          </a:p>
        </p:txBody>
      </p:sp>
      <p:sp>
        <p:nvSpPr>
          <p:cNvPr id="7171" name="Sottotitolo 2"/>
          <p:cNvSpPr>
            <a:spLocks noGrp="1"/>
          </p:cNvSpPr>
          <p:nvPr>
            <p:ph type="subTitle" idx="1"/>
          </p:nvPr>
        </p:nvSpPr>
        <p:spPr>
          <a:xfrm>
            <a:off x="889000" y="3011488"/>
            <a:ext cx="7380288" cy="1636712"/>
          </a:xfrm>
        </p:spPr>
        <p:txBody>
          <a:bodyPr/>
          <a:lstStyle/>
          <a:p>
            <a:pPr eaLnBrk="1" hangingPunct="1"/>
            <a:r>
              <a:rPr lang="en-GB" altLang="it-IT" i="1" noProof="0" dirty="0" smtClean="0">
                <a:ea typeface="ＭＳ Ｐゴシック" pitchFamily="34" charset="-128"/>
              </a:rPr>
              <a:t>a user-friendly, reliable and trustworthy way for researchers, scientific communities and citizen scientists to store and share small-scale research data coming from diverse contexts</a:t>
            </a:r>
          </a:p>
        </p:txBody>
      </p:sp>
      <p:sp>
        <p:nvSpPr>
          <p:cNvPr id="6150" name="Segnaposto piè di pagina 4"/>
          <p:cNvSpPr>
            <a:spLocks noGrp="1"/>
          </p:cNvSpPr>
          <p:nvPr>
            <p:ph type="ftr" sz="quarter" idx="11"/>
          </p:nvPr>
        </p:nvSpPr>
        <p:spPr bwMode="auto">
          <a:xfrm>
            <a:off x="3124200" y="6356350"/>
            <a:ext cx="3032125" cy="36512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dirty="0" smtClean="0"/>
              <a:t>B2SHARE Training</a:t>
            </a:r>
          </a:p>
        </p:txBody>
      </p:sp>
      <p:pic>
        <p:nvPicPr>
          <p:cNvPr id="5" name="Picture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800600"/>
            <a:ext cx="3397055" cy="526444"/>
          </a:xfrm>
          <a:prstGeom prst="rect">
            <a:avLst/>
          </a:prstGeom>
          <a:noFill/>
          <a:ln w="9525">
            <a:noFill/>
            <a:miter lim="800000"/>
            <a:headEnd/>
            <a:tailEnd/>
          </a:ln>
        </p:spPr>
      </p:pic>
    </p:spTree>
    <p:extLst>
      <p:ext uri="{BB962C8B-B14F-4D97-AF65-F5344CB8AC3E}">
        <p14:creationId xmlns:p14="http://schemas.microsoft.com/office/powerpoint/2010/main" val="3649784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
          <p:cNvSpPr>
            <a:spLocks noGrp="1"/>
          </p:cNvSpPr>
          <p:nvPr>
            <p:ph type="title"/>
          </p:nvPr>
        </p:nvSpPr>
        <p:spPr/>
        <p:txBody>
          <a:bodyPr/>
          <a:lstStyle/>
          <a:p>
            <a:pPr eaLnBrk="1" hangingPunct="1">
              <a:defRPr/>
            </a:pPr>
            <a:r>
              <a:rPr lang="en-GB" altLang="it-IT" noProof="0" smtClean="0">
                <a:latin typeface="Arial" charset="0"/>
                <a:cs typeface="Arial" charset="0"/>
              </a:rPr>
              <a:t>How do I deposit data? – step 7 </a:t>
            </a:r>
          </a:p>
        </p:txBody>
      </p:sp>
      <p:sp>
        <p:nvSpPr>
          <p:cNvPr id="3" name="Segnaposto contenuto 2"/>
          <p:cNvSpPr>
            <a:spLocks noGrp="1"/>
          </p:cNvSpPr>
          <p:nvPr>
            <p:ph idx="1"/>
          </p:nvPr>
        </p:nvSpPr>
        <p:spPr>
          <a:xfrm>
            <a:off x="457200" y="2133601"/>
            <a:ext cx="8229600" cy="1371600"/>
          </a:xfrm>
        </p:spPr>
        <p:txBody>
          <a:bodyPr>
            <a:normAutofit/>
          </a:bodyPr>
          <a:lstStyle/>
          <a:p>
            <a:pPr algn="ctr">
              <a:buFont typeface="Arial" charset="0"/>
              <a:buNone/>
              <a:defRPr/>
            </a:pPr>
            <a:r>
              <a:rPr lang="en-GB" sz="2200" noProof="0" dirty="0" smtClean="0">
                <a:solidFill>
                  <a:schemeClr val="tx2"/>
                </a:solidFill>
              </a:rPr>
              <a:t>Hit the deposit button to share your data and then</a:t>
            </a:r>
            <a:r>
              <a:rPr lang="en-GB" altLang="en-US" sz="2200" dirty="0" smtClean="0">
                <a:solidFill>
                  <a:schemeClr val="tx2"/>
                </a:solidFill>
                <a:latin typeface="Century Gothic"/>
                <a:cs typeface="Century Gothic"/>
              </a:rPr>
              <a:t/>
            </a:r>
            <a:br>
              <a:rPr lang="en-GB" altLang="en-US" sz="2200" dirty="0" smtClean="0">
                <a:solidFill>
                  <a:schemeClr val="tx2"/>
                </a:solidFill>
                <a:latin typeface="Century Gothic"/>
                <a:cs typeface="Century Gothic"/>
              </a:rPr>
            </a:br>
            <a:r>
              <a:rPr lang="en-GB" altLang="en-US" sz="2200" dirty="0" smtClean="0">
                <a:solidFill>
                  <a:schemeClr val="tx2"/>
                </a:solidFill>
                <a:latin typeface="Century Gothic"/>
                <a:cs typeface="Century Gothic"/>
              </a:rPr>
              <a:t>see the records page for your data</a:t>
            </a:r>
          </a:p>
          <a:p>
            <a:pPr algn="ctr">
              <a:buFont typeface="Arial" charset="0"/>
              <a:buNone/>
              <a:defRPr/>
            </a:pPr>
            <a:endParaRPr lang="en-GB" sz="2200" noProof="0" dirty="0">
              <a:solidFill>
                <a:schemeClr val="tx2"/>
              </a:solidFill>
            </a:endParaRPr>
          </a:p>
        </p:txBody>
      </p:sp>
      <p:sp>
        <p:nvSpPr>
          <p:cNvPr id="9"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smtClean="0"/>
              <a:t>B2SHARE Training</a:t>
            </a:r>
            <a:endParaRPr lang="it-IT"/>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1588" y="1355192"/>
            <a:ext cx="6296025" cy="613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0014"/>
          <a:stretch/>
        </p:blipFill>
        <p:spPr bwMode="auto">
          <a:xfrm>
            <a:off x="1922083" y="2884534"/>
            <a:ext cx="5164517" cy="3440066"/>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11848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pPr eaLnBrk="1" hangingPunct="1">
              <a:defRPr/>
            </a:pPr>
            <a:r>
              <a:rPr lang="en-GB" altLang="it-IT" noProof="0" dirty="0" smtClean="0">
                <a:latin typeface="Arial" charset="0"/>
                <a:cs typeface="Arial" charset="0"/>
              </a:rPr>
              <a:t>What data can you upload?</a:t>
            </a:r>
          </a:p>
        </p:txBody>
      </p:sp>
      <p:sp>
        <p:nvSpPr>
          <p:cNvPr id="2" name="Content Placeholder 1"/>
          <p:cNvSpPr>
            <a:spLocks noGrp="1"/>
          </p:cNvSpPr>
          <p:nvPr>
            <p:ph sz="half" idx="2"/>
          </p:nvPr>
        </p:nvSpPr>
        <p:spPr/>
        <p:txBody>
          <a:bodyPr>
            <a:normAutofit/>
          </a:bodyPr>
          <a:lstStyle/>
          <a:p>
            <a:r>
              <a:rPr lang="en-GB" altLang="it-IT" sz="2000" noProof="0" dirty="0" smtClean="0">
                <a:solidFill>
                  <a:schemeClr val="tx2"/>
                </a:solidFill>
              </a:rPr>
              <a:t>In virtually any kind of format….</a:t>
            </a:r>
          </a:p>
          <a:p>
            <a:r>
              <a:rPr lang="en-GB" altLang="it-IT" sz="2000" noProof="0" dirty="0" smtClean="0">
                <a:solidFill>
                  <a:schemeClr val="tx2"/>
                </a:solidFill>
              </a:rPr>
              <a:t>Papers</a:t>
            </a:r>
          </a:p>
          <a:p>
            <a:r>
              <a:rPr lang="en-GB" altLang="it-IT" sz="2000" noProof="0" dirty="0" err="1" smtClean="0">
                <a:solidFill>
                  <a:schemeClr val="tx2"/>
                </a:solidFill>
              </a:rPr>
              <a:t>Spreadsheets</a:t>
            </a:r>
            <a:endParaRPr lang="en-GB" altLang="it-IT" sz="2000" noProof="0" dirty="0" smtClean="0">
              <a:solidFill>
                <a:schemeClr val="tx2"/>
              </a:solidFill>
            </a:endParaRPr>
          </a:p>
          <a:p>
            <a:r>
              <a:rPr lang="en-GB" altLang="it-IT" sz="2000" noProof="0" dirty="0" smtClean="0">
                <a:solidFill>
                  <a:schemeClr val="tx2"/>
                </a:solidFill>
              </a:rPr>
              <a:t>Audio-visual media, </a:t>
            </a:r>
          </a:p>
          <a:p>
            <a:r>
              <a:rPr lang="en-GB" altLang="it-IT" sz="2000" noProof="0" dirty="0" smtClean="0">
                <a:solidFill>
                  <a:schemeClr val="tx2"/>
                </a:solidFill>
              </a:rPr>
              <a:t>Data source or purpose of the data has a scientific background.</a:t>
            </a:r>
            <a:endParaRPr lang="en-GB" altLang="it-IT" sz="2000" noProof="0" dirty="0">
              <a:solidFill>
                <a:schemeClr val="tx2"/>
              </a:solidFill>
            </a:endParaRPr>
          </a:p>
        </p:txBody>
      </p:sp>
      <p:sp>
        <p:nvSpPr>
          <p:cNvPr id="11"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sp>
        <p:nvSpPr>
          <p:cNvPr id="6" name="Segnaposto contenuto 2"/>
          <p:cNvSpPr txBox="1">
            <a:spLocks/>
          </p:cNvSpPr>
          <p:nvPr/>
        </p:nvSpPr>
        <p:spPr bwMode="auto">
          <a:xfrm>
            <a:off x="593725" y="4446588"/>
            <a:ext cx="8108950" cy="425450"/>
          </a:xfrm>
          <a:prstGeom prst="rect">
            <a:avLst/>
          </a:prstGeom>
          <a:noFill/>
          <a:ln w="9525">
            <a:noFill/>
            <a:miter lim="800000"/>
            <a:headEnd/>
            <a:tailEnd/>
          </a:ln>
        </p:spPr>
        <p:txBody>
          <a:bodyPr>
            <a:normAutofit lnSpcReduction="10000"/>
          </a:bodyPr>
          <a:lstStyle/>
          <a:p>
            <a:pPr marL="342900" indent="-342900" algn="ctr">
              <a:spcBef>
                <a:spcPct val="20000"/>
              </a:spcBef>
              <a:defRPr/>
            </a:pPr>
            <a:r>
              <a:rPr lang="en-US" sz="2400" b="1" dirty="0">
                <a:solidFill>
                  <a:srgbClr val="C13424"/>
                </a:solidFill>
                <a:latin typeface="Arial" pitchFamily="34" charset="0"/>
                <a:ea typeface="+mj-ea"/>
                <a:cs typeface="Arial" pitchFamily="34" charset="0"/>
              </a:rPr>
              <a:t>Just a note….</a:t>
            </a:r>
          </a:p>
          <a:p>
            <a:pPr marL="342900" indent="-342900">
              <a:spcBef>
                <a:spcPct val="20000"/>
              </a:spcBef>
              <a:buFont typeface="Arial" charset="0"/>
              <a:buChar char="•"/>
              <a:defRPr/>
            </a:pPr>
            <a:endParaRPr lang="en-GB" sz="3600" b="1" dirty="0">
              <a:solidFill>
                <a:srgbClr val="C13424"/>
              </a:solidFill>
              <a:latin typeface="Arial" pitchFamily="34" charset="0"/>
              <a:ea typeface="+mj-ea"/>
              <a:cs typeface="Arial" pitchFamily="34" charset="0"/>
            </a:endParaRPr>
          </a:p>
        </p:txBody>
      </p:sp>
      <p:sp>
        <p:nvSpPr>
          <p:cNvPr id="23558" name="Segnaposto contenuto 2"/>
          <p:cNvSpPr txBox="1">
            <a:spLocks/>
          </p:cNvSpPr>
          <p:nvPr/>
        </p:nvSpPr>
        <p:spPr bwMode="auto">
          <a:xfrm>
            <a:off x="293688" y="4903788"/>
            <a:ext cx="8440737" cy="1182687"/>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it-IT" sz="1600" dirty="0">
                <a:solidFill>
                  <a:schemeClr val="bg1"/>
                </a:solidFill>
                <a:latin typeface="Century Gothic"/>
                <a:cs typeface="Century Gothic"/>
              </a:rPr>
              <a:t>Make sure that you are allowed to upload your data. Data protection laws exist to protect sensitive data and restrictions exist on this data is stored. Always check if your data has any such restrictions on where it can be stored.</a:t>
            </a:r>
          </a:p>
          <a:p>
            <a:pPr algn="ctr" eaLnBrk="1" hangingPunct="1">
              <a:spcBef>
                <a:spcPct val="20000"/>
              </a:spcBef>
            </a:pPr>
            <a:r>
              <a:rPr lang="en-US" altLang="it-IT" sz="1600" dirty="0">
                <a:solidFill>
                  <a:schemeClr val="bg1"/>
                </a:solidFill>
                <a:latin typeface="Century Gothic"/>
                <a:cs typeface="Century Gothic"/>
              </a:rPr>
              <a:t>Unrelated personal data should not be stored on B2SHARE</a:t>
            </a:r>
            <a:endParaRPr lang="en-GB" altLang="it-IT" sz="1600" dirty="0">
              <a:solidFill>
                <a:schemeClr val="bg1"/>
              </a:solidFill>
              <a:latin typeface="Century Gothic"/>
              <a:cs typeface="Century Gothic"/>
            </a:endParaRPr>
          </a:p>
        </p:txBody>
      </p:sp>
      <p:pic>
        <p:nvPicPr>
          <p:cNvPr id="23559" name="Immagine 7" descr="thumb u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828800"/>
            <a:ext cx="996950" cy="79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a:xfrm>
            <a:off x="457200" y="1600201"/>
            <a:ext cx="4038600" cy="2971800"/>
          </a:xfrm>
        </p:spPr>
        <p:txBody>
          <a:bodyPr>
            <a:normAutofit/>
          </a:bodyPr>
          <a:lstStyle/>
          <a:p>
            <a:r>
              <a:rPr lang="en-GB" sz="2000" noProof="0" dirty="0" smtClean="0">
                <a:solidFill>
                  <a:schemeClr val="tx2"/>
                </a:solidFill>
              </a:rPr>
              <a:t>Research data </a:t>
            </a:r>
          </a:p>
          <a:p>
            <a:r>
              <a:rPr lang="en-GB" sz="2000" noProof="0" dirty="0" smtClean="0">
                <a:solidFill>
                  <a:schemeClr val="tx2"/>
                </a:solidFill>
              </a:rPr>
              <a:t>Primary data </a:t>
            </a:r>
          </a:p>
          <a:p>
            <a:r>
              <a:rPr lang="en-GB" sz="2000" noProof="0" dirty="0" smtClean="0">
                <a:solidFill>
                  <a:schemeClr val="tx2"/>
                </a:solidFill>
              </a:rPr>
              <a:t>Processed data</a:t>
            </a:r>
          </a:p>
          <a:p>
            <a:r>
              <a:rPr lang="en-GB" sz="2000" noProof="0" dirty="0" smtClean="0">
                <a:solidFill>
                  <a:schemeClr val="tx2"/>
                </a:solidFill>
              </a:rPr>
              <a:t>Data as basis for a publication</a:t>
            </a:r>
          </a:p>
          <a:p>
            <a:r>
              <a:rPr lang="en-GB" sz="2000" noProof="0" dirty="0" smtClean="0">
                <a:solidFill>
                  <a:schemeClr val="tx2"/>
                </a:solidFill>
              </a:rPr>
              <a:t>Empirical data</a:t>
            </a:r>
          </a:p>
          <a:p>
            <a:r>
              <a:rPr lang="en-GB" sz="2000" noProof="0" dirty="0" smtClean="0">
                <a:solidFill>
                  <a:schemeClr val="tx2"/>
                </a:solidFill>
              </a:rPr>
              <a:t>Theoretical data</a:t>
            </a:r>
          </a:p>
          <a:p>
            <a:endParaRPr lang="en-GB" sz="2000" noProof="0" dirty="0"/>
          </a:p>
        </p:txBody>
      </p:sp>
    </p:spTree>
    <p:extLst>
      <p:ext uri="{BB962C8B-B14F-4D97-AF65-F5344CB8AC3E}">
        <p14:creationId xmlns:p14="http://schemas.microsoft.com/office/powerpoint/2010/main" val="1920547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en-GB" altLang="it-IT" dirty="0">
                <a:latin typeface="Arial" charset="0"/>
                <a:cs typeface="Arial" charset="0"/>
              </a:rPr>
              <a:t>What data can you upload?</a:t>
            </a:r>
            <a:endParaRPr lang="en-GB" noProof="0" dirty="0"/>
          </a:p>
        </p:txBody>
      </p:sp>
      <p:sp>
        <p:nvSpPr>
          <p:cNvPr id="3" name="Content Placeholder 2"/>
          <p:cNvSpPr>
            <a:spLocks noGrp="1"/>
          </p:cNvSpPr>
          <p:nvPr>
            <p:ph idx="1"/>
          </p:nvPr>
        </p:nvSpPr>
        <p:spPr>
          <a:xfrm>
            <a:off x="457200" y="1752600"/>
            <a:ext cx="8229600" cy="4144963"/>
          </a:xfrm>
        </p:spPr>
        <p:txBody>
          <a:bodyPr/>
          <a:lstStyle/>
          <a:p>
            <a:pPr marL="0" indent="0">
              <a:buNone/>
            </a:pPr>
            <a:r>
              <a:rPr lang="en-GB" b="1" dirty="0">
                <a:solidFill>
                  <a:schemeClr val="tx2"/>
                </a:solidFill>
              </a:rPr>
              <a:t>Are there any limits </a:t>
            </a:r>
            <a:r>
              <a:rPr lang="en-GB" b="1" dirty="0" smtClean="0">
                <a:solidFill>
                  <a:schemeClr val="tx2"/>
                </a:solidFill>
              </a:rPr>
              <a:t>on how </a:t>
            </a:r>
            <a:r>
              <a:rPr lang="en-GB" b="1" dirty="0">
                <a:solidFill>
                  <a:schemeClr val="tx2"/>
                </a:solidFill>
              </a:rPr>
              <a:t>much I can upload</a:t>
            </a:r>
            <a:r>
              <a:rPr lang="en-GB" b="1" dirty="0" smtClean="0">
                <a:solidFill>
                  <a:schemeClr val="tx2"/>
                </a:solidFill>
              </a:rPr>
              <a:t>?</a:t>
            </a:r>
          </a:p>
          <a:p>
            <a:r>
              <a:rPr lang="en-GB" dirty="0" smtClean="0">
                <a:solidFill>
                  <a:schemeClr val="tx2"/>
                </a:solidFill>
              </a:rPr>
              <a:t>The number of files you can upload is unlimited</a:t>
            </a:r>
          </a:p>
          <a:p>
            <a:r>
              <a:rPr lang="en-GB" dirty="0" smtClean="0">
                <a:solidFill>
                  <a:schemeClr val="tx2"/>
                </a:solidFill>
              </a:rPr>
              <a:t>Maximum file size is currently 2GB per file</a:t>
            </a:r>
          </a:p>
          <a:p>
            <a:r>
              <a:rPr lang="en-GB" dirty="0" smtClean="0">
                <a:solidFill>
                  <a:schemeClr val="tx2"/>
                </a:solidFill>
              </a:rPr>
              <a:t>If you want to upload larger files contact </a:t>
            </a:r>
            <a:r>
              <a:rPr lang="en-GB" u="sng" dirty="0" smtClean="0">
                <a:solidFill>
                  <a:schemeClr val="tx2"/>
                </a:solidFill>
              </a:rPr>
              <a:t>b2share@eudat.eu</a:t>
            </a:r>
            <a:endParaRPr lang="en-GB" u="sng" dirty="0">
              <a:solidFill>
                <a:schemeClr val="tx2"/>
              </a:solidFill>
            </a:endParaRPr>
          </a:p>
        </p:txBody>
      </p:sp>
      <p:sp>
        <p:nvSpPr>
          <p:cNvPr id="5"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spTree>
    <p:extLst>
      <p:ext uri="{BB962C8B-B14F-4D97-AF65-F5344CB8AC3E}">
        <p14:creationId xmlns:p14="http://schemas.microsoft.com/office/powerpoint/2010/main" val="592946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pPr eaLnBrk="1" hangingPunct="1">
              <a:defRPr/>
            </a:pPr>
            <a:r>
              <a:rPr lang="en-GB" altLang="it-IT" noProof="0" smtClean="0">
                <a:latin typeface="Arial" charset="0"/>
                <a:cs typeface="Arial" charset="0"/>
              </a:rPr>
              <a:t>Can I restrict access to my data?</a:t>
            </a:r>
          </a:p>
        </p:txBody>
      </p:sp>
      <p:sp>
        <p:nvSpPr>
          <p:cNvPr id="3" name="Segnaposto contenuto 2"/>
          <p:cNvSpPr>
            <a:spLocks noGrp="1"/>
          </p:cNvSpPr>
          <p:nvPr>
            <p:ph idx="1"/>
          </p:nvPr>
        </p:nvSpPr>
        <p:spPr>
          <a:xfrm>
            <a:off x="457200" y="1371600"/>
            <a:ext cx="4572000" cy="4525963"/>
          </a:xfrm>
        </p:spPr>
        <p:txBody>
          <a:bodyPr>
            <a:normAutofit/>
          </a:bodyPr>
          <a:lstStyle/>
          <a:p>
            <a:pPr eaLnBrk="1" hangingPunct="1">
              <a:buFont typeface="Arial" charset="0"/>
              <a:buNone/>
              <a:defRPr/>
            </a:pPr>
            <a:r>
              <a:rPr lang="en-GB" sz="2000" noProof="0" smtClean="0">
                <a:solidFill>
                  <a:schemeClr val="tx2"/>
                </a:solidFill>
              </a:rPr>
              <a:t>You can choose if you want your data to be open to anybody or be restricted. </a:t>
            </a:r>
          </a:p>
          <a:p>
            <a:pPr eaLnBrk="1" hangingPunct="1">
              <a:buFont typeface="Arial" charset="0"/>
              <a:buNone/>
              <a:defRPr/>
            </a:pPr>
            <a:r>
              <a:rPr lang="en-GB" sz="2000" noProof="0" smtClean="0">
                <a:solidFill>
                  <a:schemeClr val="tx2"/>
                </a:solidFill>
              </a:rPr>
              <a:t>All metadata stored in B2SHARE, except private information such as email addresses and phone numbers, are made publicly available. </a:t>
            </a:r>
          </a:p>
          <a:p>
            <a:pPr eaLnBrk="1" hangingPunct="1">
              <a:buFont typeface="Arial" charset="0"/>
              <a:buNone/>
              <a:defRPr/>
            </a:pPr>
            <a:r>
              <a:rPr lang="en-GB" sz="2000" noProof="0" smtClean="0">
                <a:solidFill>
                  <a:schemeClr val="tx2"/>
                </a:solidFill>
              </a:rPr>
              <a:t>As the service is dedicated to research data, the names and affiliations of the data owner and/or the data depositor are publicly available.</a:t>
            </a:r>
            <a:endParaRPr lang="en-GB" sz="2000" noProof="0" dirty="0">
              <a:solidFill>
                <a:schemeClr val="tx2"/>
              </a:solidFill>
            </a:endParaRPr>
          </a:p>
        </p:txBody>
      </p:sp>
      <p:sp>
        <p:nvSpPr>
          <p:cNvPr id="6"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pic>
        <p:nvPicPr>
          <p:cNvPr id="25604" name="Immagine 3" descr="shutterstock_12045446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3988" y="2112963"/>
            <a:ext cx="3705225" cy="277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817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pPr>
              <a:defRPr/>
            </a:pPr>
            <a:r>
              <a:rPr lang="en-GB" altLang="it-IT" noProof="0" smtClean="0">
                <a:latin typeface="Arial" charset="0"/>
                <a:cs typeface="Arial" charset="0"/>
              </a:rPr>
              <a:t>Identifying data</a:t>
            </a:r>
          </a:p>
        </p:txBody>
      </p:sp>
      <p:sp>
        <p:nvSpPr>
          <p:cNvPr id="3" name="Segnaposto contenuto 2"/>
          <p:cNvSpPr>
            <a:spLocks noGrp="1"/>
          </p:cNvSpPr>
          <p:nvPr>
            <p:ph idx="1"/>
          </p:nvPr>
        </p:nvSpPr>
        <p:spPr>
          <a:xfrm>
            <a:off x="457200" y="1371600"/>
            <a:ext cx="5181600" cy="4525963"/>
          </a:xfrm>
        </p:spPr>
        <p:txBody>
          <a:bodyPr>
            <a:normAutofit/>
          </a:bodyPr>
          <a:lstStyle/>
          <a:p>
            <a:pPr>
              <a:buFont typeface="Arial" pitchFamily="34" charset="0"/>
              <a:buNone/>
              <a:defRPr/>
            </a:pPr>
            <a:r>
              <a:rPr lang="en-GB" sz="2000" noProof="0" smtClean="0">
                <a:solidFill>
                  <a:schemeClr val="tx2"/>
                </a:solidFill>
              </a:rPr>
              <a:t>The B2SHARE service provider will respect the user’s access restrictions, assign PIDs to each object (and by this way, register them to the EUDAT domain of registered data) and store the data according to the B2SHARE service statements. </a:t>
            </a:r>
          </a:p>
          <a:p>
            <a:pPr>
              <a:buFont typeface="Arial" pitchFamily="34" charset="0"/>
              <a:buNone/>
              <a:defRPr/>
            </a:pPr>
            <a:r>
              <a:rPr lang="en-GB" sz="2000" noProof="0" smtClean="0">
                <a:solidFill>
                  <a:schemeClr val="tx2"/>
                </a:solidFill>
              </a:rPr>
              <a:t>For the most common data types – such as text, audio and video files – custom players will be available so that authorized users will be able to directly view the contents of the data files.</a:t>
            </a:r>
            <a:endParaRPr lang="en-GB" sz="2000" noProof="0" dirty="0">
              <a:solidFill>
                <a:schemeClr val="tx2"/>
              </a:solidFill>
            </a:endParaRPr>
          </a:p>
        </p:txBody>
      </p:sp>
      <p:sp>
        <p:nvSpPr>
          <p:cNvPr id="6"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pic>
        <p:nvPicPr>
          <p:cNvPr id="26628" name="Immagine 3" descr="Identific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6463" y="2017713"/>
            <a:ext cx="3141662" cy="279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85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eaLnBrk="1" hangingPunct="1">
              <a:defRPr/>
            </a:pPr>
            <a:r>
              <a:rPr lang="en-GB" noProof="0" smtClean="0"/>
              <a:t>What happens to my data once I have deposited it?</a:t>
            </a:r>
            <a:endParaRPr lang="en-GB" noProof="0"/>
          </a:p>
        </p:txBody>
      </p:sp>
      <p:sp>
        <p:nvSpPr>
          <p:cNvPr id="3" name="Segnaposto contenuto 2"/>
          <p:cNvSpPr>
            <a:spLocks noGrp="1"/>
          </p:cNvSpPr>
          <p:nvPr>
            <p:ph idx="1"/>
          </p:nvPr>
        </p:nvSpPr>
        <p:spPr>
          <a:xfrm>
            <a:off x="457200" y="1371600"/>
            <a:ext cx="5105400" cy="4525963"/>
          </a:xfrm>
        </p:spPr>
        <p:txBody>
          <a:bodyPr>
            <a:normAutofit fontScale="85000" lnSpcReduction="20000"/>
          </a:bodyPr>
          <a:lstStyle/>
          <a:p>
            <a:pPr eaLnBrk="1" hangingPunct="1">
              <a:buFont typeface="Arial" charset="0"/>
              <a:buNone/>
              <a:defRPr/>
            </a:pPr>
            <a:r>
              <a:rPr lang="en-GB" noProof="0" smtClean="0">
                <a:solidFill>
                  <a:schemeClr val="tx2"/>
                </a:solidFill>
              </a:rPr>
              <a:t>EUDAT has no claim over the data deposited in B2SHARE and depositors remain entirely responsible for the data they deposit.</a:t>
            </a:r>
          </a:p>
          <a:p>
            <a:pPr eaLnBrk="1" hangingPunct="1">
              <a:buFont typeface="Arial" charset="0"/>
              <a:buNone/>
              <a:defRPr/>
            </a:pPr>
            <a:r>
              <a:rPr lang="en-GB" noProof="0" smtClean="0">
                <a:solidFill>
                  <a:schemeClr val="tx2"/>
                </a:solidFill>
              </a:rPr>
              <a:t>Data is stored on state of the art servers at the Finnish IT Center for Science, Kajaani, Finland</a:t>
            </a:r>
          </a:p>
          <a:p>
            <a:pPr eaLnBrk="1" hangingPunct="1">
              <a:buFont typeface="Arial" charset="0"/>
              <a:buNone/>
              <a:defRPr/>
            </a:pPr>
            <a:r>
              <a:rPr lang="en-GB" noProof="0" smtClean="0">
                <a:solidFill>
                  <a:schemeClr val="tx2"/>
                </a:solidFill>
              </a:rPr>
              <a:t>EUDAT retains the right of archiving, i.e. creating replicas at trusted centers to take care of long-term persistence. </a:t>
            </a:r>
          </a:p>
          <a:p>
            <a:pPr eaLnBrk="1" hangingPunct="1">
              <a:buFont typeface="Arial" charset="0"/>
              <a:buNone/>
              <a:defRPr/>
            </a:pPr>
            <a:r>
              <a:rPr lang="en-GB" noProof="0" smtClean="0">
                <a:solidFill>
                  <a:schemeClr val="tx2"/>
                </a:solidFill>
              </a:rPr>
              <a:t>In the next few months we plan to make it possible to users to choose their preferred storage provider from a selection of EUDAT centres in various European locations.</a:t>
            </a:r>
            <a:endParaRPr lang="en-GB" noProof="0" dirty="0">
              <a:solidFill>
                <a:schemeClr val="tx2"/>
              </a:solidFill>
            </a:endParaRPr>
          </a:p>
        </p:txBody>
      </p:sp>
      <p:sp>
        <p:nvSpPr>
          <p:cNvPr id="7"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pic>
        <p:nvPicPr>
          <p:cNvPr id="27652" name="Immagine 4" descr="CSC_–_IT_Center_for_Science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05000"/>
            <a:ext cx="2751961" cy="178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5" name="Immagine 7" descr="Finnish IT Center for Scienc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38600"/>
            <a:ext cx="3259138" cy="226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985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pPr eaLnBrk="1" hangingPunct="1">
              <a:defRPr/>
            </a:pPr>
            <a:r>
              <a:rPr lang="en-GB" altLang="it-IT" noProof="0" smtClean="0">
                <a:latin typeface="Arial" charset="0"/>
                <a:cs typeface="Arial" charset="0"/>
              </a:rPr>
              <a:t>How do I search for data?</a:t>
            </a:r>
          </a:p>
        </p:txBody>
      </p:sp>
      <p:sp>
        <p:nvSpPr>
          <p:cNvPr id="28675" name="Segnaposto contenuto 2"/>
          <p:cNvSpPr>
            <a:spLocks noGrp="1"/>
          </p:cNvSpPr>
          <p:nvPr>
            <p:ph idx="1"/>
          </p:nvPr>
        </p:nvSpPr>
        <p:spPr>
          <a:xfrm>
            <a:off x="5029200" y="1600200"/>
            <a:ext cx="3657600" cy="4525963"/>
          </a:xfrm>
        </p:spPr>
        <p:txBody>
          <a:bodyPr>
            <a:normAutofit fontScale="85000" lnSpcReduction="10000"/>
          </a:bodyPr>
          <a:lstStyle/>
          <a:p>
            <a:pPr eaLnBrk="1" hangingPunct="1">
              <a:buFont typeface="Arial" charset="0"/>
              <a:buNone/>
            </a:pPr>
            <a:r>
              <a:rPr lang="en-GB" altLang="it-IT" sz="1900" b="1" noProof="0" dirty="0" smtClean="0">
                <a:solidFill>
                  <a:schemeClr val="tx2"/>
                </a:solidFill>
                <a:latin typeface="Century Gothic"/>
                <a:cs typeface="Century Gothic"/>
              </a:rPr>
              <a:t>Basic search </a:t>
            </a:r>
          </a:p>
          <a:p>
            <a:pPr eaLnBrk="1" hangingPunct="1"/>
            <a:r>
              <a:rPr lang="en-GB" altLang="it-IT" sz="1800" noProof="0" dirty="0" smtClean="0">
                <a:solidFill>
                  <a:schemeClr val="tx2"/>
                </a:solidFill>
                <a:latin typeface="Century Gothic"/>
                <a:cs typeface="Century Gothic"/>
              </a:rPr>
              <a:t>Type in part of a title, keyword, abstract or other metadata and click on “Search”</a:t>
            </a:r>
            <a:br>
              <a:rPr lang="en-GB" altLang="it-IT" sz="1800" noProof="0" dirty="0" smtClean="0">
                <a:solidFill>
                  <a:schemeClr val="tx2"/>
                </a:solidFill>
                <a:latin typeface="Century Gothic"/>
                <a:cs typeface="Century Gothic"/>
              </a:rPr>
            </a:br>
            <a:endParaRPr lang="en-GB" altLang="it-IT" sz="1800" noProof="0" dirty="0" smtClean="0">
              <a:solidFill>
                <a:schemeClr val="tx2"/>
              </a:solidFill>
              <a:latin typeface="Century Gothic"/>
              <a:cs typeface="Century Gothic"/>
            </a:endParaRPr>
          </a:p>
          <a:p>
            <a:pPr marL="0" indent="0">
              <a:buNone/>
            </a:pPr>
            <a:r>
              <a:rPr lang="en-GB" altLang="it-IT" sz="1900" b="1" noProof="0" dirty="0" smtClean="0">
                <a:solidFill>
                  <a:schemeClr val="tx2"/>
                </a:solidFill>
                <a:latin typeface="Century Gothic"/>
                <a:cs typeface="Century Gothic"/>
              </a:rPr>
              <a:t>Advanced search</a:t>
            </a:r>
          </a:p>
          <a:p>
            <a:r>
              <a:rPr lang="en-GB" altLang="it-IT" sz="1800" noProof="0" dirty="0" smtClean="0">
                <a:solidFill>
                  <a:schemeClr val="tx2"/>
                </a:solidFill>
                <a:latin typeface="Century Gothic"/>
                <a:cs typeface="Century Gothic"/>
              </a:rPr>
              <a:t>Click on the plus next to “Search”</a:t>
            </a:r>
          </a:p>
          <a:p>
            <a:r>
              <a:rPr lang="en-GB" altLang="it-IT" sz="1800" noProof="0" dirty="0" smtClean="0">
                <a:solidFill>
                  <a:schemeClr val="tx2"/>
                </a:solidFill>
                <a:latin typeface="Century Gothic"/>
                <a:cs typeface="Century Gothic"/>
              </a:rPr>
              <a:t>The Advanced search options drop down.</a:t>
            </a:r>
          </a:p>
          <a:p>
            <a:r>
              <a:rPr lang="en-GB" altLang="it-IT" sz="1800" noProof="0" dirty="0" smtClean="0">
                <a:solidFill>
                  <a:schemeClr val="tx2"/>
                </a:solidFill>
                <a:latin typeface="Century Gothic"/>
                <a:cs typeface="Century Gothic"/>
              </a:rPr>
              <a:t>Specify search fields, use </a:t>
            </a:r>
            <a:r>
              <a:rPr lang="en-GB" altLang="it-IT" sz="1800" noProof="0" dirty="0" err="1" smtClean="0">
                <a:solidFill>
                  <a:schemeClr val="tx2"/>
                </a:solidFill>
                <a:latin typeface="Century Gothic"/>
                <a:cs typeface="Century Gothic"/>
              </a:rPr>
              <a:t>boolean</a:t>
            </a:r>
            <a:r>
              <a:rPr lang="en-GB" altLang="it-IT" sz="1800" noProof="0" dirty="0" smtClean="0">
                <a:solidFill>
                  <a:schemeClr val="tx2"/>
                </a:solidFill>
                <a:latin typeface="Century Gothic"/>
                <a:cs typeface="Century Gothic"/>
              </a:rPr>
              <a:t> methods in various indices and use regular expressions and other search operators (spans, refers to, cited by). </a:t>
            </a:r>
          </a:p>
          <a:p>
            <a:r>
              <a:rPr lang="en-GB" altLang="it-IT" sz="1800" noProof="0" dirty="0" smtClean="0">
                <a:solidFill>
                  <a:schemeClr val="tx2"/>
                </a:solidFill>
                <a:latin typeface="Century Gothic"/>
                <a:cs typeface="Century Gothic"/>
              </a:rPr>
              <a:t>Click on search at the bottom of the drop down area.</a:t>
            </a:r>
            <a:endParaRPr lang="en-GB" altLang="it-IT" sz="1800" noProof="0" dirty="0">
              <a:solidFill>
                <a:schemeClr val="tx2"/>
              </a:solidFill>
              <a:latin typeface="Century Gothic"/>
              <a:cs typeface="Century Gothic"/>
            </a:endParaRPr>
          </a:p>
        </p:txBody>
      </p:sp>
      <p:sp>
        <p:nvSpPr>
          <p:cNvPr id="7"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pic>
        <p:nvPicPr>
          <p:cNvPr id="28678"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3618" y="1531938"/>
            <a:ext cx="4204189" cy="1204912"/>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ttangolo 8"/>
          <p:cNvSpPr/>
          <p:nvPr/>
        </p:nvSpPr>
        <p:spPr>
          <a:xfrm>
            <a:off x="1066799" y="2133600"/>
            <a:ext cx="1524001" cy="33813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8680"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6954" y="2925763"/>
            <a:ext cx="2891141" cy="3552825"/>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ttangolo 10"/>
          <p:cNvSpPr/>
          <p:nvPr/>
        </p:nvSpPr>
        <p:spPr>
          <a:xfrm>
            <a:off x="3377223" y="2133600"/>
            <a:ext cx="813777" cy="33496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ttangolo 13"/>
          <p:cNvSpPr/>
          <p:nvPr/>
        </p:nvSpPr>
        <p:spPr>
          <a:xfrm>
            <a:off x="2438400" y="3292882"/>
            <a:ext cx="304800" cy="228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ettangolo 15"/>
          <p:cNvSpPr/>
          <p:nvPr/>
        </p:nvSpPr>
        <p:spPr>
          <a:xfrm>
            <a:off x="3124201" y="6096000"/>
            <a:ext cx="609600" cy="228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193453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p:txBody>
          <a:bodyPr/>
          <a:lstStyle/>
          <a:p>
            <a:pPr eaLnBrk="1" hangingPunct="1">
              <a:defRPr/>
            </a:pPr>
            <a:r>
              <a:rPr lang="en-GB" altLang="it-IT" noProof="0" smtClean="0">
                <a:latin typeface="Arial" charset="0"/>
                <a:cs typeface="Arial" charset="0"/>
              </a:rPr>
              <a:t>How can I download data?</a:t>
            </a:r>
          </a:p>
        </p:txBody>
      </p:sp>
      <p:sp>
        <p:nvSpPr>
          <p:cNvPr id="29699" name="Segnaposto contenuto 2"/>
          <p:cNvSpPr>
            <a:spLocks noGrp="1"/>
          </p:cNvSpPr>
          <p:nvPr>
            <p:ph idx="1"/>
          </p:nvPr>
        </p:nvSpPr>
        <p:spPr>
          <a:xfrm>
            <a:off x="762000" y="1676401"/>
            <a:ext cx="7924800" cy="990600"/>
          </a:xfrm>
        </p:spPr>
        <p:txBody>
          <a:bodyPr>
            <a:normAutofit/>
          </a:bodyPr>
          <a:lstStyle/>
          <a:p>
            <a:pPr eaLnBrk="1" hangingPunct="1">
              <a:buFont typeface="Arial" charset="0"/>
              <a:buNone/>
            </a:pPr>
            <a:r>
              <a:rPr lang="en-GB" altLang="it-IT" sz="2200" noProof="0" dirty="0" smtClean="0">
                <a:solidFill>
                  <a:schemeClr val="tx2"/>
                </a:solidFill>
                <a:latin typeface="Century Gothic"/>
                <a:cs typeface="Century Gothic"/>
              </a:rPr>
              <a:t>Once you have found the data you want, you can download easily by clicking on the download button</a:t>
            </a:r>
            <a:endParaRPr lang="en-GB" altLang="it-IT" sz="2200" noProof="0" dirty="0">
              <a:solidFill>
                <a:schemeClr val="tx2"/>
              </a:solidFill>
              <a:latin typeface="Century Gothic"/>
              <a:cs typeface="Century Gothic"/>
            </a:endParaRPr>
          </a:p>
        </p:txBody>
      </p:sp>
      <p:sp>
        <p:nvSpPr>
          <p:cNvPr id="6"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3124200"/>
            <a:ext cx="8001006" cy="1905000"/>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ttangolo 8"/>
          <p:cNvSpPr/>
          <p:nvPr/>
        </p:nvSpPr>
        <p:spPr>
          <a:xfrm>
            <a:off x="7924801" y="3810000"/>
            <a:ext cx="381000" cy="33813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85937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p:txBody>
          <a:bodyPr/>
          <a:lstStyle/>
          <a:p>
            <a:pPr>
              <a:defRPr/>
            </a:pPr>
            <a:r>
              <a:rPr lang="en-GB" altLang="it-IT" noProof="0" smtClean="0">
                <a:latin typeface="Arial" charset="0"/>
                <a:cs typeface="Arial" charset="0"/>
              </a:rPr>
              <a:t>Data records page</a:t>
            </a:r>
          </a:p>
        </p:txBody>
      </p:sp>
      <p:sp>
        <p:nvSpPr>
          <p:cNvPr id="30723" name="Segnaposto contenuto 2"/>
          <p:cNvSpPr>
            <a:spLocks noGrp="1"/>
          </p:cNvSpPr>
          <p:nvPr>
            <p:ph idx="1"/>
          </p:nvPr>
        </p:nvSpPr>
        <p:spPr>
          <a:xfrm>
            <a:off x="1295400" y="1447800"/>
            <a:ext cx="6477000" cy="457200"/>
          </a:xfrm>
        </p:spPr>
        <p:txBody>
          <a:bodyPr anchor="ctr">
            <a:normAutofit fontScale="85000" lnSpcReduction="10000"/>
          </a:bodyPr>
          <a:lstStyle/>
          <a:p>
            <a:pPr algn="ctr">
              <a:buFont typeface="Arial" charset="0"/>
              <a:buNone/>
            </a:pPr>
            <a:r>
              <a:rPr lang="en-GB" altLang="it-IT" noProof="0" smtClean="0">
                <a:solidFill>
                  <a:schemeClr val="tx2"/>
                </a:solidFill>
                <a:latin typeface="Century Gothic"/>
                <a:cs typeface="Century Gothic"/>
              </a:rPr>
              <a:t>Each data or data set has its own records page</a:t>
            </a:r>
            <a:endParaRPr lang="en-GB" altLang="it-IT" noProof="0" dirty="0">
              <a:solidFill>
                <a:schemeClr val="tx2"/>
              </a:solidFill>
              <a:latin typeface="Century Gothic"/>
              <a:cs typeface="Century Gothic"/>
            </a:endParaRPr>
          </a:p>
        </p:txBody>
      </p:sp>
      <p:sp>
        <p:nvSpPr>
          <p:cNvPr id="2" name="Footer Placeholder 1"/>
          <p:cNvSpPr>
            <a:spLocks noGrp="1"/>
          </p:cNvSpPr>
          <p:nvPr>
            <p:ph type="ftr" sz="quarter" idx="11"/>
          </p:nvPr>
        </p:nvSpPr>
        <p:spPr/>
        <p:txBody>
          <a:bodyPr/>
          <a:lstStyle/>
          <a:p>
            <a:r>
              <a:rPr lang="en-US" smtClean="0"/>
              <a:t>B2SHARE Training</a:t>
            </a:r>
            <a:endParaRPr lang="en-US"/>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 y="1861402"/>
            <a:ext cx="5943600" cy="4539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5" name="Segnaposto contenuto 2"/>
          <p:cNvSpPr txBox="1">
            <a:spLocks/>
          </p:cNvSpPr>
          <p:nvPr/>
        </p:nvSpPr>
        <p:spPr bwMode="auto">
          <a:xfrm>
            <a:off x="7010400" y="3810000"/>
            <a:ext cx="1497013" cy="4699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Font typeface="Arial" charset="0"/>
              <a:buNone/>
            </a:pPr>
            <a:r>
              <a:rPr lang="en-GB" altLang="it-IT" sz="2000" dirty="0" smtClean="0">
                <a:solidFill>
                  <a:schemeClr val="bg1"/>
                </a:solidFill>
                <a:latin typeface="Century Gothic"/>
                <a:cs typeface="Century Gothic"/>
              </a:rPr>
              <a:t>Formats</a:t>
            </a:r>
            <a:endParaRPr lang="en-GB" altLang="it-IT" sz="2000" dirty="0">
              <a:solidFill>
                <a:schemeClr val="bg1"/>
              </a:solidFill>
              <a:latin typeface="Century Gothic"/>
              <a:cs typeface="Century Gothic"/>
            </a:endParaRPr>
          </a:p>
        </p:txBody>
      </p:sp>
      <p:sp>
        <p:nvSpPr>
          <p:cNvPr id="30726" name="Segnaposto contenuto 2"/>
          <p:cNvSpPr txBox="1">
            <a:spLocks/>
          </p:cNvSpPr>
          <p:nvPr/>
        </p:nvSpPr>
        <p:spPr bwMode="auto">
          <a:xfrm>
            <a:off x="6997700" y="4986337"/>
            <a:ext cx="1495425" cy="5000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Font typeface="Arial" charset="0"/>
              <a:buNone/>
            </a:pPr>
            <a:r>
              <a:rPr lang="en-GB" altLang="it-IT" sz="2000" dirty="0">
                <a:solidFill>
                  <a:schemeClr val="bg1"/>
                </a:solidFill>
                <a:latin typeface="Century Gothic"/>
                <a:cs typeface="Century Gothic"/>
              </a:rPr>
              <a:t>Metadata</a:t>
            </a:r>
          </a:p>
        </p:txBody>
      </p:sp>
      <p:sp>
        <p:nvSpPr>
          <p:cNvPr id="7" name="Segnaposto contenuto 2"/>
          <p:cNvSpPr txBox="1">
            <a:spLocks/>
          </p:cNvSpPr>
          <p:nvPr/>
        </p:nvSpPr>
        <p:spPr bwMode="auto">
          <a:xfrm>
            <a:off x="319088" y="1905000"/>
            <a:ext cx="1676400" cy="582613"/>
          </a:xfrm>
          <a:prstGeom prst="rect">
            <a:avLst/>
          </a:prstGeom>
          <a:solidFill>
            <a:schemeClr val="tx2"/>
          </a:solidFill>
          <a:ln w="9525">
            <a:noFill/>
            <a:miter lim="800000"/>
            <a:headEnd/>
            <a:tailEnd/>
          </a:ln>
        </p:spPr>
        <p:txBody>
          <a:bodyPr anchor="ctr">
            <a:normAutofit fontScale="55000" lnSpcReduction="20000"/>
          </a:bodyPr>
          <a:lstStyle/>
          <a:p>
            <a:pPr marL="342900" indent="-342900" algn="ctr" eaLnBrk="0" hangingPunct="0">
              <a:spcBef>
                <a:spcPct val="20000"/>
              </a:spcBef>
              <a:buFont typeface="Arial" charset="0"/>
              <a:buNone/>
              <a:defRPr/>
            </a:pPr>
            <a:r>
              <a:rPr lang="en-GB" sz="2800" dirty="0">
                <a:solidFill>
                  <a:schemeClr val="bg1"/>
                </a:solidFill>
                <a:latin typeface="Century Gothic"/>
                <a:cs typeface="Century Gothic"/>
              </a:rPr>
              <a:t>Name, date </a:t>
            </a:r>
            <a:r>
              <a:rPr lang="en-GB" sz="2800" dirty="0" smtClean="0">
                <a:solidFill>
                  <a:schemeClr val="bg1"/>
                </a:solidFill>
                <a:latin typeface="Century Gothic"/>
                <a:cs typeface="Century Gothic"/>
              </a:rPr>
              <a:t>&amp; abstract</a:t>
            </a:r>
            <a:endParaRPr lang="en-GB" sz="2800" dirty="0">
              <a:solidFill>
                <a:schemeClr val="bg1"/>
              </a:solidFill>
              <a:latin typeface="Century Gothic"/>
              <a:cs typeface="Century Gothic"/>
            </a:endParaRPr>
          </a:p>
        </p:txBody>
      </p:sp>
      <p:sp>
        <p:nvSpPr>
          <p:cNvPr id="8" name="Segnaposto contenuto 2"/>
          <p:cNvSpPr txBox="1">
            <a:spLocks/>
          </p:cNvSpPr>
          <p:nvPr/>
        </p:nvSpPr>
        <p:spPr bwMode="auto">
          <a:xfrm>
            <a:off x="1828800" y="3276600"/>
            <a:ext cx="1371600" cy="373063"/>
          </a:xfrm>
          <a:prstGeom prst="rect">
            <a:avLst/>
          </a:prstGeom>
          <a:solidFill>
            <a:schemeClr val="tx2"/>
          </a:solidFill>
          <a:ln w="9525">
            <a:noFill/>
            <a:miter lim="800000"/>
            <a:headEnd/>
            <a:tailEnd/>
          </a:ln>
        </p:spPr>
        <p:txBody>
          <a:bodyPr anchor="ctr">
            <a:normAutofit fontScale="85000" lnSpcReduction="10000"/>
          </a:bodyPr>
          <a:lstStyle/>
          <a:p>
            <a:pPr marL="342900" indent="-342900" algn="ctr" eaLnBrk="0" hangingPunct="0">
              <a:spcBef>
                <a:spcPct val="20000"/>
              </a:spcBef>
              <a:buFont typeface="Arial" charset="0"/>
              <a:buNone/>
              <a:defRPr/>
            </a:pPr>
            <a:r>
              <a:rPr lang="en-GB" sz="2000" dirty="0">
                <a:solidFill>
                  <a:schemeClr val="bg1"/>
                </a:solidFill>
                <a:latin typeface="Century Gothic"/>
                <a:cs typeface="Century Gothic"/>
              </a:rPr>
              <a:t>Download</a:t>
            </a:r>
          </a:p>
        </p:txBody>
      </p:sp>
      <p:cxnSp>
        <p:nvCxnSpPr>
          <p:cNvPr id="10" name="Connettore 2 9"/>
          <p:cNvCxnSpPr/>
          <p:nvPr/>
        </p:nvCxnSpPr>
        <p:spPr>
          <a:xfrm flipH="1">
            <a:off x="914400" y="36576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2971800" y="3657600"/>
            <a:ext cx="609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V="1">
            <a:off x="1966913" y="2135188"/>
            <a:ext cx="4016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a:off x="6415088" y="4032250"/>
            <a:ext cx="5826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6429375" y="5251450"/>
            <a:ext cx="5810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409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pPr eaLnBrk="1" hangingPunct="1">
              <a:defRPr/>
            </a:pPr>
            <a:r>
              <a:rPr lang="en-GB" altLang="it-IT" noProof="0" smtClean="0">
                <a:latin typeface="Arial" charset="0"/>
                <a:cs typeface="Arial" charset="0"/>
              </a:rPr>
              <a:t>And how much does all this cost?</a:t>
            </a:r>
          </a:p>
        </p:txBody>
      </p:sp>
      <p:sp>
        <p:nvSpPr>
          <p:cNvPr id="18435" name="Segnaposto contenuto 2"/>
          <p:cNvSpPr>
            <a:spLocks noGrp="1"/>
          </p:cNvSpPr>
          <p:nvPr>
            <p:ph idx="1"/>
          </p:nvPr>
        </p:nvSpPr>
        <p:spPr>
          <a:xfrm>
            <a:off x="457200" y="1371600"/>
            <a:ext cx="4876800" cy="4525963"/>
          </a:xfrm>
        </p:spPr>
        <p:txBody>
          <a:bodyPr>
            <a:normAutofit/>
          </a:bodyPr>
          <a:lstStyle/>
          <a:p>
            <a:pPr eaLnBrk="1" hangingPunct="1">
              <a:buFont typeface="Arial" pitchFamily="34" charset="0"/>
              <a:buNone/>
              <a:defRPr/>
            </a:pPr>
            <a:r>
              <a:rPr lang="en-GB" sz="2200" noProof="0" smtClean="0"/>
              <a:t>The B2SHARE service is free of charge for European scientists and researchers. </a:t>
            </a:r>
          </a:p>
          <a:p>
            <a:pPr eaLnBrk="1" hangingPunct="1">
              <a:buFont typeface="Arial" pitchFamily="34" charset="0"/>
              <a:buNone/>
              <a:defRPr/>
            </a:pPr>
            <a:r>
              <a:rPr lang="en-GB" sz="2200" noProof="0" smtClean="0"/>
              <a:t>No comparable service currently exists to support EU research.</a:t>
            </a:r>
            <a:endParaRPr lang="en-GB" sz="2200" noProof="0"/>
          </a:p>
        </p:txBody>
      </p:sp>
      <p:sp>
        <p:nvSpPr>
          <p:cNvPr id="8"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sp>
        <p:nvSpPr>
          <p:cNvPr id="4" name="Segnaposto contenuto 2"/>
          <p:cNvSpPr txBox="1">
            <a:spLocks/>
          </p:cNvSpPr>
          <p:nvPr/>
        </p:nvSpPr>
        <p:spPr bwMode="auto">
          <a:xfrm>
            <a:off x="361950" y="3452813"/>
            <a:ext cx="4162425" cy="2663825"/>
          </a:xfrm>
          <a:prstGeom prst="rect">
            <a:avLst/>
          </a:prstGeom>
          <a:solidFill>
            <a:schemeClr val="tx2"/>
          </a:solidFill>
          <a:ln w="9525">
            <a:noFill/>
            <a:miter lim="800000"/>
            <a:headEnd/>
            <a:tailEnd/>
          </a:ln>
        </p:spPr>
        <p:txBody>
          <a:bodyPr>
            <a:normAutofit fontScale="32500" lnSpcReduction="20000"/>
          </a:bodyPr>
          <a:lstStyle/>
          <a:p>
            <a:pPr marL="342900" indent="-342900">
              <a:spcBef>
                <a:spcPct val="20000"/>
              </a:spcBef>
              <a:defRPr/>
            </a:pPr>
            <a:r>
              <a:rPr lang="en-US" sz="5500" b="1" dirty="0">
                <a:solidFill>
                  <a:schemeClr val="bg1"/>
                </a:solidFill>
                <a:latin typeface="Century Gothic"/>
                <a:cs typeface="Century Gothic"/>
              </a:rPr>
              <a:t>Services</a:t>
            </a:r>
          </a:p>
          <a:p>
            <a:pPr marL="342900" indent="-342900">
              <a:spcBef>
                <a:spcPct val="20000"/>
              </a:spcBef>
              <a:buFont typeface="Arial" charset="0"/>
              <a:buChar char="•"/>
              <a:defRPr/>
            </a:pPr>
            <a:r>
              <a:rPr lang="en-US" sz="4000" dirty="0">
                <a:solidFill>
                  <a:schemeClr val="bg1"/>
                </a:solidFill>
                <a:latin typeface="Century Gothic"/>
                <a:cs typeface="Century Gothic"/>
              </a:rPr>
              <a:t>Self-service registration</a:t>
            </a:r>
          </a:p>
          <a:p>
            <a:pPr marL="342900" indent="-342900">
              <a:spcBef>
                <a:spcPct val="20000"/>
              </a:spcBef>
              <a:buFont typeface="Arial" charset="0"/>
              <a:buChar char="•"/>
              <a:defRPr/>
            </a:pPr>
            <a:r>
              <a:rPr lang="en-US" sz="4000" dirty="0">
                <a:solidFill>
                  <a:schemeClr val="bg1"/>
                </a:solidFill>
                <a:latin typeface="Century Gothic"/>
                <a:cs typeface="Century Gothic"/>
              </a:rPr>
              <a:t>Free upload and registration of stable research </a:t>
            </a:r>
            <a:r>
              <a:rPr lang="en-US" sz="4000" dirty="0" smtClean="0">
                <a:solidFill>
                  <a:schemeClr val="bg1"/>
                </a:solidFill>
                <a:latin typeface="Century Gothic"/>
                <a:cs typeface="Century Gothic"/>
              </a:rPr>
              <a:t>data</a:t>
            </a:r>
            <a:endParaRPr lang="en-US" sz="4000" dirty="0">
              <a:solidFill>
                <a:schemeClr val="bg1"/>
              </a:solidFill>
              <a:latin typeface="Century Gothic"/>
              <a:cs typeface="Century Gothic"/>
            </a:endParaRPr>
          </a:p>
          <a:p>
            <a:pPr marL="342900" indent="-342900">
              <a:spcBef>
                <a:spcPct val="20000"/>
              </a:spcBef>
              <a:buFont typeface="Arial" charset="0"/>
              <a:buChar char="•"/>
              <a:defRPr/>
            </a:pPr>
            <a:r>
              <a:rPr lang="en-US" sz="4000" dirty="0">
                <a:solidFill>
                  <a:schemeClr val="bg1"/>
                </a:solidFill>
                <a:latin typeface="Century Gothic"/>
                <a:cs typeface="Century Gothic"/>
              </a:rPr>
              <a:t>Data access policy defined by data owner,</a:t>
            </a:r>
          </a:p>
          <a:p>
            <a:pPr marL="342900" indent="-342900">
              <a:spcBef>
                <a:spcPct val="20000"/>
              </a:spcBef>
              <a:buFont typeface="Arial" charset="0"/>
              <a:buChar char="•"/>
              <a:defRPr/>
            </a:pPr>
            <a:r>
              <a:rPr lang="en-US" sz="4000" dirty="0">
                <a:solidFill>
                  <a:schemeClr val="bg1"/>
                </a:solidFill>
                <a:latin typeface="Century Gothic"/>
                <a:cs typeface="Century Gothic"/>
              </a:rPr>
              <a:t>Metadata openly accessible and </a:t>
            </a:r>
            <a:r>
              <a:rPr lang="en-US" sz="4000" dirty="0" smtClean="0">
                <a:solidFill>
                  <a:schemeClr val="bg1"/>
                </a:solidFill>
                <a:latin typeface="Century Gothic"/>
                <a:cs typeface="Century Gothic"/>
              </a:rPr>
              <a:t>harvestable</a:t>
            </a:r>
            <a:endParaRPr lang="en-US" sz="4000" dirty="0">
              <a:solidFill>
                <a:schemeClr val="bg1"/>
              </a:solidFill>
              <a:latin typeface="Century Gothic"/>
              <a:cs typeface="Century Gothic"/>
            </a:endParaRPr>
          </a:p>
          <a:p>
            <a:pPr marL="342900" indent="-342900">
              <a:spcBef>
                <a:spcPct val="20000"/>
              </a:spcBef>
              <a:buFont typeface="Arial" charset="0"/>
              <a:buChar char="•"/>
              <a:defRPr/>
            </a:pPr>
            <a:r>
              <a:rPr lang="en-US" sz="4000" dirty="0">
                <a:solidFill>
                  <a:schemeClr val="bg1"/>
                </a:solidFill>
                <a:latin typeface="Century Gothic"/>
                <a:cs typeface="Century Gothic"/>
              </a:rPr>
              <a:t>Customized metadata handling and customized user interfaces (e.g. for metadata acquisition</a:t>
            </a:r>
            <a:r>
              <a:rPr lang="en-US" sz="4000" dirty="0" smtClean="0">
                <a:solidFill>
                  <a:schemeClr val="bg1"/>
                </a:solidFill>
                <a:latin typeface="Century Gothic"/>
                <a:cs typeface="Century Gothic"/>
              </a:rPr>
              <a:t>)</a:t>
            </a:r>
            <a:endParaRPr lang="en-US" sz="4000" dirty="0">
              <a:solidFill>
                <a:schemeClr val="bg1"/>
              </a:solidFill>
              <a:latin typeface="Century Gothic"/>
              <a:cs typeface="Century Gothic"/>
            </a:endParaRPr>
          </a:p>
          <a:p>
            <a:pPr marL="342900" indent="-342900">
              <a:spcBef>
                <a:spcPct val="20000"/>
              </a:spcBef>
              <a:buFont typeface="Arial" charset="0"/>
              <a:buChar char="•"/>
              <a:defRPr/>
            </a:pPr>
            <a:r>
              <a:rPr lang="en-US" sz="4000" dirty="0">
                <a:solidFill>
                  <a:schemeClr val="bg1"/>
                </a:solidFill>
                <a:latin typeface="Century Gothic"/>
                <a:cs typeface="Century Gothic"/>
              </a:rPr>
              <a:t>Data integrity ensured by checksums which are calculated during data </a:t>
            </a:r>
            <a:r>
              <a:rPr lang="en-US" sz="4000" dirty="0" smtClean="0">
                <a:solidFill>
                  <a:schemeClr val="bg1"/>
                </a:solidFill>
                <a:latin typeface="Century Gothic"/>
                <a:cs typeface="Century Gothic"/>
              </a:rPr>
              <a:t>ingest</a:t>
            </a:r>
            <a:endParaRPr lang="en-US" sz="4000" dirty="0">
              <a:solidFill>
                <a:schemeClr val="bg1"/>
              </a:solidFill>
              <a:latin typeface="Century Gothic"/>
              <a:cs typeface="Century Gothic"/>
            </a:endParaRPr>
          </a:p>
          <a:p>
            <a:pPr marL="342900" indent="-342900">
              <a:spcBef>
                <a:spcPct val="20000"/>
              </a:spcBef>
              <a:buFont typeface="Arial" charset="0"/>
              <a:buChar char="•"/>
              <a:defRPr/>
            </a:pPr>
            <a:r>
              <a:rPr lang="en-US" sz="4000" dirty="0">
                <a:solidFill>
                  <a:schemeClr val="bg1"/>
                </a:solidFill>
                <a:latin typeface="Century Gothic"/>
                <a:cs typeface="Century Gothic"/>
              </a:rPr>
              <a:t>Data is kept online</a:t>
            </a:r>
          </a:p>
          <a:p>
            <a:pPr marL="800100" lvl="1" indent="-342900">
              <a:spcBef>
                <a:spcPct val="20000"/>
              </a:spcBef>
              <a:buFont typeface="Arial" charset="0"/>
              <a:buChar char="•"/>
              <a:defRPr/>
            </a:pPr>
            <a:endParaRPr lang="en-GB" sz="2000" b="1" dirty="0">
              <a:solidFill>
                <a:schemeClr val="bg1"/>
              </a:solidFill>
              <a:latin typeface="Century Gothic"/>
              <a:cs typeface="Century Gothic"/>
            </a:endParaRPr>
          </a:p>
        </p:txBody>
      </p:sp>
      <p:sp>
        <p:nvSpPr>
          <p:cNvPr id="5" name="Segnaposto contenuto 2"/>
          <p:cNvSpPr txBox="1">
            <a:spLocks/>
          </p:cNvSpPr>
          <p:nvPr/>
        </p:nvSpPr>
        <p:spPr bwMode="auto">
          <a:xfrm>
            <a:off x="4760913" y="3457575"/>
            <a:ext cx="4173537" cy="2643188"/>
          </a:xfrm>
          <a:prstGeom prst="rect">
            <a:avLst/>
          </a:prstGeom>
          <a:solidFill>
            <a:schemeClr val="tx2"/>
          </a:solidFill>
          <a:ln w="9525">
            <a:noFill/>
            <a:miter lim="800000"/>
            <a:headEnd/>
            <a:tailEnd/>
          </a:ln>
        </p:spPr>
        <p:txBody>
          <a:bodyPr>
            <a:normAutofit fontScale="62500" lnSpcReduction="20000"/>
          </a:bodyPr>
          <a:lstStyle/>
          <a:p>
            <a:pPr marL="342900" indent="-342900">
              <a:spcBef>
                <a:spcPct val="20000"/>
              </a:spcBef>
              <a:defRPr/>
            </a:pPr>
            <a:r>
              <a:rPr lang="en-US" sz="2800" b="1" dirty="0">
                <a:solidFill>
                  <a:schemeClr val="bg1"/>
                </a:solidFill>
                <a:latin typeface="Century Gothic"/>
                <a:cs typeface="Century Gothic"/>
              </a:rPr>
              <a:t>Services</a:t>
            </a:r>
          </a:p>
          <a:p>
            <a:pPr marL="342900" indent="-342900">
              <a:spcBef>
                <a:spcPct val="20000"/>
              </a:spcBef>
              <a:buFont typeface="Arial" charset="0"/>
              <a:buChar char="•"/>
              <a:defRPr/>
            </a:pPr>
            <a:r>
              <a:rPr lang="en-US" sz="2000" dirty="0">
                <a:solidFill>
                  <a:schemeClr val="bg1"/>
                </a:solidFill>
                <a:latin typeface="Century Gothic"/>
                <a:cs typeface="Century Gothic"/>
              </a:rPr>
              <a:t>Storage usage based on fair share </a:t>
            </a:r>
            <a:r>
              <a:rPr lang="en-US" sz="2000" dirty="0" smtClean="0">
                <a:solidFill>
                  <a:schemeClr val="bg1"/>
                </a:solidFill>
                <a:latin typeface="Century Gothic"/>
                <a:cs typeface="Century Gothic"/>
              </a:rPr>
              <a:t>principle </a:t>
            </a:r>
            <a:endParaRPr lang="en-US" sz="2000" dirty="0">
              <a:solidFill>
                <a:schemeClr val="bg1"/>
              </a:solidFill>
              <a:latin typeface="Century Gothic"/>
              <a:cs typeface="Century Gothic"/>
            </a:endParaRPr>
          </a:p>
          <a:p>
            <a:pPr marL="342900" indent="-342900">
              <a:spcBef>
                <a:spcPct val="20000"/>
              </a:spcBef>
              <a:buFont typeface="Arial" charset="0"/>
              <a:buChar char="•"/>
              <a:defRPr/>
            </a:pPr>
            <a:r>
              <a:rPr lang="en-US" sz="2000" dirty="0">
                <a:solidFill>
                  <a:schemeClr val="bg1"/>
                </a:solidFill>
                <a:latin typeface="Century Gothic"/>
                <a:cs typeface="Century Gothic"/>
              </a:rPr>
              <a:t>Professionally managed service: data is stored at Datacenter CSC </a:t>
            </a:r>
            <a:r>
              <a:rPr lang="en-US" sz="2000" dirty="0" err="1">
                <a:solidFill>
                  <a:schemeClr val="bg1"/>
                </a:solidFill>
                <a:latin typeface="Century Gothic"/>
                <a:cs typeface="Century Gothic"/>
              </a:rPr>
              <a:t>Kajaani</a:t>
            </a:r>
            <a:r>
              <a:rPr lang="en-US" sz="2000" dirty="0">
                <a:solidFill>
                  <a:schemeClr val="bg1"/>
                </a:solidFill>
                <a:latin typeface="Century Gothic"/>
                <a:cs typeface="Century Gothic"/>
              </a:rPr>
              <a:t>, certified by the ISO/IEC 27001:2005 standard for its information security management </a:t>
            </a:r>
            <a:r>
              <a:rPr lang="en-US" sz="2000" dirty="0" smtClean="0">
                <a:solidFill>
                  <a:schemeClr val="bg1"/>
                </a:solidFill>
                <a:latin typeface="Century Gothic"/>
                <a:cs typeface="Century Gothic"/>
              </a:rPr>
              <a:t>system</a:t>
            </a:r>
            <a:endParaRPr lang="en-US" sz="2000" dirty="0">
              <a:solidFill>
                <a:schemeClr val="bg1"/>
              </a:solidFill>
              <a:latin typeface="Century Gothic"/>
              <a:cs typeface="Century Gothic"/>
            </a:endParaRPr>
          </a:p>
          <a:p>
            <a:pPr marL="342900" indent="-342900">
              <a:spcBef>
                <a:spcPct val="20000"/>
              </a:spcBef>
              <a:buFont typeface="Arial" charset="0"/>
              <a:buChar char="•"/>
              <a:defRPr/>
            </a:pPr>
            <a:r>
              <a:rPr lang="en-US" sz="2000" dirty="0">
                <a:solidFill>
                  <a:schemeClr val="bg1"/>
                </a:solidFill>
                <a:latin typeface="Century Gothic"/>
                <a:cs typeface="Century Gothic"/>
              </a:rPr>
              <a:t>User support provided via EUDAT ticketing </a:t>
            </a:r>
            <a:r>
              <a:rPr lang="en-US" sz="2000" dirty="0" smtClean="0">
                <a:solidFill>
                  <a:schemeClr val="bg1"/>
                </a:solidFill>
                <a:latin typeface="Century Gothic"/>
                <a:cs typeface="Century Gothic"/>
              </a:rPr>
              <a:t>system</a:t>
            </a:r>
            <a:endParaRPr lang="en-US" sz="2000" dirty="0">
              <a:solidFill>
                <a:schemeClr val="bg1"/>
              </a:solidFill>
              <a:latin typeface="Century Gothic"/>
              <a:cs typeface="Century Gothic"/>
            </a:endParaRPr>
          </a:p>
          <a:p>
            <a:pPr marL="342900" indent="-342900">
              <a:spcBef>
                <a:spcPct val="20000"/>
              </a:spcBef>
              <a:buFont typeface="Arial" charset="0"/>
              <a:buChar char="•"/>
              <a:defRPr/>
            </a:pPr>
            <a:r>
              <a:rPr lang="en-US" sz="2000" dirty="0">
                <a:solidFill>
                  <a:schemeClr val="bg1"/>
                </a:solidFill>
                <a:latin typeface="Century Gothic"/>
                <a:cs typeface="Century Gothic"/>
              </a:rPr>
              <a:t>Service availability and usage of storage is </a:t>
            </a:r>
            <a:r>
              <a:rPr lang="en-US" sz="2000" dirty="0" smtClean="0">
                <a:solidFill>
                  <a:schemeClr val="bg1"/>
                </a:solidFill>
                <a:latin typeface="Century Gothic"/>
                <a:cs typeface="Century Gothic"/>
              </a:rPr>
              <a:t>monitored</a:t>
            </a:r>
            <a:endParaRPr lang="en-US" sz="2000" dirty="0">
              <a:solidFill>
                <a:schemeClr val="bg1"/>
              </a:solidFill>
              <a:latin typeface="Century Gothic"/>
              <a:cs typeface="Century Gothic"/>
            </a:endParaRPr>
          </a:p>
          <a:p>
            <a:pPr marL="342900" indent="-342900">
              <a:spcBef>
                <a:spcPct val="20000"/>
              </a:spcBef>
              <a:buFont typeface="Arial" charset="0"/>
              <a:buChar char="•"/>
              <a:defRPr/>
            </a:pPr>
            <a:r>
              <a:rPr lang="en-US" sz="2000" dirty="0">
                <a:solidFill>
                  <a:schemeClr val="bg1"/>
                </a:solidFill>
                <a:latin typeface="Century Gothic"/>
                <a:cs typeface="Century Gothic"/>
              </a:rPr>
              <a:t>Data and metadata remains accessible for two years if services is </a:t>
            </a:r>
            <a:r>
              <a:rPr lang="en-US" sz="2000" dirty="0" smtClean="0">
                <a:solidFill>
                  <a:schemeClr val="bg1"/>
                </a:solidFill>
                <a:latin typeface="Century Gothic"/>
                <a:cs typeface="Century Gothic"/>
              </a:rPr>
              <a:t>closed</a:t>
            </a:r>
            <a:endParaRPr lang="en-GB" sz="2000" dirty="0">
              <a:solidFill>
                <a:schemeClr val="bg1"/>
              </a:solidFill>
              <a:latin typeface="Century Gothic"/>
              <a:cs typeface="Century Gothic"/>
            </a:endParaRPr>
          </a:p>
        </p:txBody>
      </p:sp>
      <p:pic>
        <p:nvPicPr>
          <p:cNvPr id="31750" name="Immagine 5" descr="data_mone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4025" y="1581150"/>
            <a:ext cx="3389313" cy="172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056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noProof="0" smtClean="0">
                <a:latin typeface="Arial" charset="0"/>
                <a:cs typeface="Arial" charset="0"/>
              </a:rPr>
              <a:t>B2SHARE is part of EUDAT...</a:t>
            </a:r>
            <a:endParaRPr lang="en-GB" noProof="0" dirty="0"/>
          </a:p>
        </p:txBody>
      </p:sp>
      <p:sp>
        <p:nvSpPr>
          <p:cNvPr id="3" name="Content Placeholder 2"/>
          <p:cNvSpPr>
            <a:spLocks noGrp="1"/>
          </p:cNvSpPr>
          <p:nvPr>
            <p:ph sz="quarter" idx="10"/>
          </p:nvPr>
        </p:nvSpPr>
        <p:spPr>
          <a:xfrm>
            <a:off x="304800" y="1219200"/>
            <a:ext cx="3962400" cy="5334000"/>
          </a:xfrm>
        </p:spPr>
        <p:txBody>
          <a:bodyPr>
            <a:normAutofit/>
          </a:bodyPr>
          <a:lstStyle/>
          <a:p>
            <a:r>
              <a:rPr lang="en-GB" sz="2000" noProof="0" smtClean="0"/>
              <a:t>A pan-European initiative building a sustainable cross-disciplinary and cross-national data infrastructure providing a set of shared services for accessing and preserving research data</a:t>
            </a:r>
            <a:br>
              <a:rPr lang="en-GB" sz="2000" noProof="0" smtClean="0"/>
            </a:br>
            <a:endParaRPr lang="en-GB" sz="2000" noProof="0" smtClean="0"/>
          </a:p>
          <a:p>
            <a:r>
              <a:rPr lang="en-GB" sz="2000" noProof="0" smtClean="0"/>
              <a:t>Supporting multiple research communities by working closely with them to deliver these technical services as part of the EUDAT Collaborative Data Infrastructure (CDI)</a:t>
            </a:r>
            <a:endParaRPr lang="en-GB" sz="2000" noProof="0"/>
          </a:p>
        </p:txBody>
      </p:sp>
      <p:sp>
        <p:nvSpPr>
          <p:cNvPr id="66" name="Segnaposto piè di pagina 4"/>
          <p:cNvSpPr>
            <a:spLocks noGrp="1"/>
          </p:cNvSpPr>
          <p:nvPr>
            <p:ph type="ftr" sz="quarter" idx="4294967295"/>
          </p:nvPr>
        </p:nvSpPr>
        <p:spPr bwMode="auto">
          <a:xfrm>
            <a:off x="0" y="6303963"/>
            <a:ext cx="2895600" cy="36512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dirty="0"/>
              <a:t>B2SHARE Training</a:t>
            </a:r>
          </a:p>
        </p:txBody>
      </p:sp>
    </p:spTree>
    <p:extLst>
      <p:ext uri="{BB962C8B-B14F-4D97-AF65-F5344CB8AC3E}">
        <p14:creationId xmlns:p14="http://schemas.microsoft.com/office/powerpoint/2010/main" val="1064180740"/>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p:txBody>
          <a:bodyPr/>
          <a:lstStyle/>
          <a:p>
            <a:pPr eaLnBrk="1" hangingPunct="1">
              <a:defRPr/>
            </a:pPr>
            <a:r>
              <a:rPr lang="en-GB" altLang="it-IT" noProof="0" smtClean="0">
                <a:latin typeface="Arial" charset="0"/>
                <a:cs typeface="Arial" charset="0"/>
              </a:rPr>
              <a:t>What’s next for B2SHARE users?</a:t>
            </a:r>
          </a:p>
        </p:txBody>
      </p:sp>
      <p:sp>
        <p:nvSpPr>
          <p:cNvPr id="3" name="Segnaposto contenuto 2"/>
          <p:cNvSpPr>
            <a:spLocks noGrp="1"/>
          </p:cNvSpPr>
          <p:nvPr>
            <p:ph idx="1"/>
          </p:nvPr>
        </p:nvSpPr>
        <p:spPr>
          <a:xfrm>
            <a:off x="457200" y="1371600"/>
            <a:ext cx="5867400" cy="4525963"/>
          </a:xfrm>
        </p:spPr>
        <p:txBody>
          <a:bodyPr>
            <a:normAutofit fontScale="85000" lnSpcReduction="20000"/>
          </a:bodyPr>
          <a:lstStyle/>
          <a:p>
            <a:pPr eaLnBrk="1" hangingPunct="1">
              <a:buFont typeface="Arial" charset="0"/>
              <a:buNone/>
              <a:defRPr/>
            </a:pPr>
            <a:r>
              <a:rPr lang="en-GB" b="1" noProof="0" smtClean="0">
                <a:solidFill>
                  <a:schemeClr val="tx2"/>
                </a:solidFill>
              </a:rPr>
              <a:t>We’re always looking to improve B2SHARE and the following additions will be made:</a:t>
            </a:r>
          </a:p>
          <a:p>
            <a:pPr eaLnBrk="1" hangingPunct="1">
              <a:buFont typeface="Arial" charset="0"/>
              <a:buNone/>
              <a:defRPr/>
            </a:pPr>
            <a:endParaRPr lang="en-GB" noProof="0" smtClean="0">
              <a:solidFill>
                <a:schemeClr val="tx2"/>
              </a:solidFill>
            </a:endParaRPr>
          </a:p>
          <a:p>
            <a:pPr eaLnBrk="1" hangingPunct="1">
              <a:defRPr/>
            </a:pPr>
            <a:r>
              <a:rPr lang="en-GB" noProof="0" smtClean="0">
                <a:solidFill>
                  <a:schemeClr val="tx2"/>
                </a:solidFill>
              </a:rPr>
              <a:t>Provision of basic B2SHARE service by multiple service providers</a:t>
            </a:r>
          </a:p>
          <a:p>
            <a:pPr eaLnBrk="1" hangingPunct="1">
              <a:defRPr/>
            </a:pPr>
            <a:r>
              <a:rPr lang="en-GB" noProof="0" smtClean="0">
                <a:solidFill>
                  <a:schemeClr val="tx2"/>
                </a:solidFill>
              </a:rPr>
              <a:t>Communities will be able to request a premium service providing larger storage capacity</a:t>
            </a:r>
          </a:p>
          <a:p>
            <a:pPr eaLnBrk="1" hangingPunct="1">
              <a:defRPr/>
            </a:pPr>
            <a:r>
              <a:rPr lang="en-GB" noProof="0" smtClean="0">
                <a:solidFill>
                  <a:schemeClr val="tx2"/>
                </a:solidFill>
              </a:rPr>
              <a:t>Service provisioning based on SLAs</a:t>
            </a:r>
          </a:p>
          <a:p>
            <a:pPr eaLnBrk="1" hangingPunct="1">
              <a:defRPr/>
            </a:pPr>
            <a:r>
              <a:rPr lang="en-GB" noProof="0" smtClean="0">
                <a:solidFill>
                  <a:schemeClr val="tx2"/>
                </a:solidFill>
              </a:rPr>
              <a:t>Users will be able to choose their own trusted service provider</a:t>
            </a:r>
          </a:p>
          <a:p>
            <a:pPr eaLnBrk="1" hangingPunct="1">
              <a:defRPr/>
            </a:pPr>
            <a:r>
              <a:rPr lang="en-GB" noProof="0" smtClean="0">
                <a:solidFill>
                  <a:schemeClr val="tx2"/>
                </a:solidFill>
              </a:rPr>
              <a:t>B2SAFE repositories will be connected to the safe replication service</a:t>
            </a:r>
          </a:p>
          <a:p>
            <a:pPr eaLnBrk="1" hangingPunct="1">
              <a:defRPr/>
            </a:pPr>
            <a:r>
              <a:rPr lang="en-GB" noProof="0" smtClean="0">
                <a:solidFill>
                  <a:schemeClr val="tx2"/>
                </a:solidFill>
              </a:rPr>
              <a:t>Sharing data with user groups</a:t>
            </a:r>
          </a:p>
          <a:p>
            <a:pPr eaLnBrk="1" hangingPunct="1">
              <a:defRPr/>
            </a:pPr>
            <a:r>
              <a:rPr lang="en-GB" noProof="0" smtClean="0">
                <a:solidFill>
                  <a:schemeClr val="tx2"/>
                </a:solidFill>
              </a:rPr>
              <a:t>Introduction of social tagging</a:t>
            </a:r>
            <a:endParaRPr lang="en-GB" noProof="0" dirty="0">
              <a:solidFill>
                <a:schemeClr val="tx2"/>
              </a:solidFill>
            </a:endParaRPr>
          </a:p>
        </p:txBody>
      </p:sp>
      <p:sp>
        <p:nvSpPr>
          <p:cNvPr id="6"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pic>
        <p:nvPicPr>
          <p:cNvPr id="32772" name="Immagine 3" descr="What's nex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88113" y="3003550"/>
            <a:ext cx="2439987"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279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611188" y="5105400"/>
            <a:ext cx="8229600" cy="1143000"/>
          </a:xfrm>
        </p:spPr>
        <p:txBody>
          <a:bodyPr/>
          <a:lstStyle/>
          <a:p>
            <a:pPr eaLnBrk="1" hangingPunct="1">
              <a:defRPr/>
            </a:pPr>
            <a:r>
              <a:rPr lang="en-GB" noProof="0" dirty="0" smtClean="0">
                <a:latin typeface="Century Gothic"/>
                <a:cs typeface="Century Gothic"/>
              </a:rPr>
              <a:t>Thanks</a:t>
            </a:r>
            <a:br>
              <a:rPr lang="en-GB" noProof="0" dirty="0" smtClean="0">
                <a:latin typeface="Century Gothic"/>
                <a:cs typeface="Century Gothic"/>
              </a:rPr>
            </a:br>
            <a:r>
              <a:rPr lang="en-GB" noProof="0" dirty="0" smtClean="0">
                <a:latin typeface="Century Gothic"/>
                <a:cs typeface="Century Gothic"/>
              </a:rPr>
              <a:t>For more info: https://b2share.eudat.eu</a:t>
            </a:r>
          </a:p>
        </p:txBody>
      </p:sp>
      <p:pic>
        <p:nvPicPr>
          <p:cNvPr id="33795"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9463" y="609600"/>
            <a:ext cx="5160962" cy="466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spTree>
    <p:extLst>
      <p:ext uri="{BB962C8B-B14F-4D97-AF65-F5344CB8AC3E}">
        <p14:creationId xmlns:p14="http://schemas.microsoft.com/office/powerpoint/2010/main" val="2693288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41" t="3720" r="3894" b="6800"/>
          <a:stretch/>
        </p:blipFill>
        <p:spPr>
          <a:xfrm>
            <a:off x="1371600" y="809066"/>
            <a:ext cx="6248400" cy="5817593"/>
          </a:xfrm>
          <a:prstGeom prst="rect">
            <a:avLst/>
          </a:prstGeom>
        </p:spPr>
      </p:pic>
      <p:sp>
        <p:nvSpPr>
          <p:cNvPr id="21506" name="Titolo 1"/>
          <p:cNvSpPr>
            <a:spLocks noGrp="1"/>
          </p:cNvSpPr>
          <p:nvPr>
            <p:ph type="title"/>
          </p:nvPr>
        </p:nvSpPr>
        <p:spPr>
          <a:xfrm>
            <a:off x="1295400" y="152400"/>
            <a:ext cx="6324600" cy="868362"/>
          </a:xfrm>
        </p:spPr>
        <p:txBody>
          <a:bodyPr>
            <a:normAutofit fontScale="90000"/>
          </a:bodyPr>
          <a:lstStyle/>
          <a:p>
            <a:pPr eaLnBrk="1" hangingPunct="1">
              <a:defRPr/>
            </a:pPr>
            <a:r>
              <a:rPr lang="en-GB" noProof="0" dirty="0" smtClean="0">
                <a:latin typeface="Arial" charset="0"/>
                <a:cs typeface="Arial" charset="0"/>
              </a:rPr>
              <a:t>Where is B2SHARE in the EUDAT suite?</a:t>
            </a:r>
          </a:p>
        </p:txBody>
      </p:sp>
      <p:sp>
        <p:nvSpPr>
          <p:cNvPr id="14"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dirty="0"/>
              <a:t>B2SHARE Training</a:t>
            </a:r>
          </a:p>
        </p:txBody>
      </p:sp>
      <p:sp>
        <p:nvSpPr>
          <p:cNvPr id="51" name="Curved Up Arrow 50"/>
          <p:cNvSpPr/>
          <p:nvPr/>
        </p:nvSpPr>
        <p:spPr>
          <a:xfrm rot="16200000">
            <a:off x="5148263" y="2787650"/>
            <a:ext cx="1150938" cy="287337"/>
          </a:xfrm>
          <a:prstGeom prst="curved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3908711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pPr eaLnBrk="1" hangingPunct="1"/>
            <a:r>
              <a:rPr lang="en-GB" altLang="it-IT" noProof="0" smtClean="0">
                <a:latin typeface="Arial" charset="0"/>
                <a:cs typeface="Arial" charset="0"/>
              </a:rPr>
              <a:t>The Who, What, Why of B2SHARE</a:t>
            </a:r>
          </a:p>
        </p:txBody>
      </p:sp>
      <p:sp>
        <p:nvSpPr>
          <p:cNvPr id="3" name="Segnaposto contenuto 2"/>
          <p:cNvSpPr>
            <a:spLocks noGrp="1"/>
          </p:cNvSpPr>
          <p:nvPr>
            <p:ph idx="1"/>
          </p:nvPr>
        </p:nvSpPr>
        <p:spPr>
          <a:xfrm>
            <a:off x="4419600" y="1371600"/>
            <a:ext cx="4267200" cy="4525963"/>
          </a:xfrm>
          <a:solidFill>
            <a:schemeClr val="bg1"/>
          </a:solidFill>
        </p:spPr>
        <p:txBody>
          <a:bodyPr>
            <a:normAutofit/>
          </a:bodyPr>
          <a:lstStyle/>
          <a:p>
            <a:pPr eaLnBrk="1" fontAlgn="auto" hangingPunct="1">
              <a:spcAft>
                <a:spcPts val="0"/>
              </a:spcAft>
              <a:buFont typeface="Arial" pitchFamily="34" charset="0"/>
              <a:buNone/>
              <a:defRPr/>
            </a:pPr>
            <a:r>
              <a:rPr lang="en-GB" b="1" noProof="0" dirty="0" smtClean="0">
                <a:solidFill>
                  <a:srgbClr val="C00000"/>
                </a:solidFill>
                <a:latin typeface="Century Gothic"/>
                <a:cs typeface="Century Gothic"/>
              </a:rPr>
              <a:t>Who uses B2SHARE?</a:t>
            </a:r>
          </a:p>
          <a:p>
            <a:pPr eaLnBrk="1" fontAlgn="auto" hangingPunct="1">
              <a:spcAft>
                <a:spcPts val="0"/>
              </a:spcAft>
              <a:buFont typeface="Arial" charset="0"/>
              <a:buNone/>
              <a:defRPr/>
            </a:pPr>
            <a:r>
              <a:rPr lang="en-GB" sz="2200" noProof="0" dirty="0" smtClean="0">
                <a:solidFill>
                  <a:schemeClr val="tx2"/>
                </a:solidFill>
                <a:latin typeface="Century Gothic"/>
                <a:cs typeface="Century Gothic"/>
              </a:rPr>
              <a:t>	Researchers, students and even citizen scientists are creating small “long tail” data which is not stored safely or easily sharable.</a:t>
            </a:r>
          </a:p>
          <a:p>
            <a:pPr marL="0" indent="0">
              <a:buNone/>
            </a:pPr>
            <a:r>
              <a:rPr lang="en-GB" altLang="it-IT" b="1" noProof="0" dirty="0" smtClean="0">
                <a:solidFill>
                  <a:srgbClr val="C00000"/>
                </a:solidFill>
                <a:latin typeface="Century Gothic"/>
                <a:cs typeface="Century Gothic"/>
              </a:rPr>
              <a:t>Why use it?</a:t>
            </a:r>
          </a:p>
          <a:p>
            <a:pPr marL="400050" lvl="1" indent="0">
              <a:buNone/>
            </a:pPr>
            <a:r>
              <a:rPr lang="en-GB" altLang="it-IT" sz="2200" noProof="0" dirty="0" smtClean="0">
                <a:solidFill>
                  <a:schemeClr val="tx2"/>
                </a:solidFill>
                <a:latin typeface="Century Gothic"/>
                <a:cs typeface="Century Gothic"/>
              </a:rPr>
              <a:t>To have that peace of mind that your data is stored safe and sound while reaping the rewards of sharing data with others.</a:t>
            </a:r>
            <a:endParaRPr lang="en-GB" sz="2200" noProof="0" dirty="0" smtClean="0">
              <a:solidFill>
                <a:schemeClr val="tx2"/>
              </a:solidFill>
              <a:latin typeface="Century Gothic"/>
              <a:cs typeface="Century Gothic"/>
            </a:endParaRPr>
          </a:p>
          <a:p>
            <a:pPr lvl="1" eaLnBrk="1" fontAlgn="auto" hangingPunct="1">
              <a:spcAft>
                <a:spcPts val="0"/>
              </a:spcAft>
              <a:buFont typeface="Arial" pitchFamily="34" charset="0"/>
              <a:buChar char="–"/>
              <a:defRPr/>
            </a:pPr>
            <a:endParaRPr lang="en-GB" noProof="0" dirty="0">
              <a:solidFill>
                <a:schemeClr val="tx2"/>
              </a:solidFill>
              <a:latin typeface="Century Gothic"/>
              <a:cs typeface="Century Gothic"/>
            </a:endParaRPr>
          </a:p>
        </p:txBody>
      </p:sp>
      <p:sp>
        <p:nvSpPr>
          <p:cNvPr id="10"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sp>
        <p:nvSpPr>
          <p:cNvPr id="11268" name="Segnaposto contenuto 2"/>
          <p:cNvSpPr txBox="1">
            <a:spLocks/>
          </p:cNvSpPr>
          <p:nvPr/>
        </p:nvSpPr>
        <p:spPr bwMode="auto">
          <a:xfrm>
            <a:off x="609600" y="3581400"/>
            <a:ext cx="3779837" cy="24495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it-IT" sz="2400" b="1" dirty="0">
                <a:solidFill>
                  <a:srgbClr val="C00000"/>
                </a:solidFill>
                <a:latin typeface="Century Gothic"/>
                <a:cs typeface="Century Gothic"/>
              </a:rPr>
              <a:t>What is </a:t>
            </a:r>
            <a:r>
              <a:rPr lang="en-US" altLang="it-IT" sz="2400" b="1" dirty="0" smtClean="0">
                <a:solidFill>
                  <a:srgbClr val="C00000"/>
                </a:solidFill>
                <a:latin typeface="Century Gothic"/>
                <a:cs typeface="Century Gothic"/>
              </a:rPr>
              <a:t>B2SHARE?</a:t>
            </a:r>
            <a:endParaRPr lang="en-US" altLang="it-IT" sz="2400" b="1" dirty="0">
              <a:solidFill>
                <a:srgbClr val="C00000"/>
              </a:solidFill>
              <a:latin typeface="Century Gothic"/>
              <a:cs typeface="Century Gothic"/>
            </a:endParaRPr>
          </a:p>
          <a:p>
            <a:pPr eaLnBrk="1" hangingPunct="1">
              <a:spcBef>
                <a:spcPct val="20000"/>
              </a:spcBef>
            </a:pPr>
            <a:r>
              <a:rPr lang="en-US" altLang="it-IT" sz="2000" dirty="0" smtClean="0">
                <a:solidFill>
                  <a:schemeClr val="tx2"/>
                </a:solidFill>
                <a:latin typeface="Century Gothic"/>
                <a:cs typeface="Century Gothic"/>
              </a:rPr>
              <a:t>	</a:t>
            </a:r>
            <a:r>
              <a:rPr lang="en-US" altLang="it-IT" sz="2200" dirty="0" smtClean="0">
                <a:solidFill>
                  <a:schemeClr val="tx2"/>
                </a:solidFill>
                <a:latin typeface="Century Gothic"/>
                <a:cs typeface="Century Gothic"/>
              </a:rPr>
              <a:t>B2SHARE </a:t>
            </a:r>
            <a:r>
              <a:rPr lang="en-US" altLang="it-IT" sz="2200" dirty="0">
                <a:solidFill>
                  <a:schemeClr val="tx2"/>
                </a:solidFill>
                <a:latin typeface="Century Gothic"/>
                <a:cs typeface="Century Gothic"/>
              </a:rPr>
              <a:t>is a user-friendly data repository </a:t>
            </a:r>
          </a:p>
          <a:p>
            <a:pPr eaLnBrk="1" hangingPunct="1">
              <a:spcBef>
                <a:spcPct val="20000"/>
              </a:spcBef>
            </a:pPr>
            <a:r>
              <a:rPr lang="en-US" altLang="it-IT" sz="2200" dirty="0" smtClean="0">
                <a:solidFill>
                  <a:schemeClr val="tx2"/>
                </a:solidFill>
                <a:latin typeface="Century Gothic"/>
                <a:cs typeface="Century Gothic"/>
              </a:rPr>
              <a:t>	A </a:t>
            </a:r>
            <a:r>
              <a:rPr lang="en-US" altLang="it-IT" sz="2200" dirty="0">
                <a:solidFill>
                  <a:schemeClr val="tx2"/>
                </a:solidFill>
                <a:latin typeface="Century Gothic"/>
                <a:cs typeface="Century Gothic"/>
              </a:rPr>
              <a:t>place where small data sets can be safely stored and easily shared with others.</a:t>
            </a:r>
          </a:p>
        </p:txBody>
      </p:sp>
      <p:pic>
        <p:nvPicPr>
          <p:cNvPr id="11270" name="Immagine 7" descr="whowhatwh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219200"/>
            <a:ext cx="2720903"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504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pPr eaLnBrk="1" hangingPunct="1">
              <a:defRPr/>
            </a:pPr>
            <a:r>
              <a:rPr lang="en-GB" altLang="it-IT" noProof="0" smtClean="0">
                <a:latin typeface="Arial" charset="0"/>
                <a:cs typeface="Arial" charset="0"/>
              </a:rPr>
              <a:t>Whom is B2SHARE for?</a:t>
            </a:r>
            <a:endParaRPr lang="en-GB" altLang="it-IT" noProof="0" dirty="0" smtClean="0">
              <a:latin typeface="Arial" charset="0"/>
              <a:cs typeface="Arial" charset="0"/>
            </a:endParaRPr>
          </a:p>
        </p:txBody>
      </p:sp>
      <p:sp>
        <p:nvSpPr>
          <p:cNvPr id="12293" name="Segnaposto contenuto 1"/>
          <p:cNvSpPr>
            <a:spLocks noGrp="1"/>
          </p:cNvSpPr>
          <p:nvPr>
            <p:ph idx="1"/>
          </p:nvPr>
        </p:nvSpPr>
        <p:spPr>
          <a:xfrm>
            <a:off x="685800" y="1371600"/>
            <a:ext cx="7772400" cy="4525963"/>
          </a:xfrm>
        </p:spPr>
        <p:txBody>
          <a:bodyPr>
            <a:normAutofit fontScale="85000" lnSpcReduction="20000"/>
          </a:bodyPr>
          <a:lstStyle/>
          <a:p>
            <a:pPr marL="0" indent="0">
              <a:buNone/>
            </a:pPr>
            <a:r>
              <a:rPr lang="en-GB" altLang="it-IT" b="1" noProof="0" dirty="0" smtClean="0">
                <a:solidFill>
                  <a:schemeClr val="tx2"/>
                </a:solidFill>
                <a:latin typeface="Century Gothic"/>
                <a:ea typeface="ＭＳ Ｐゴシック" pitchFamily="34" charset="-128"/>
                <a:cs typeface="Century Gothic"/>
              </a:rPr>
              <a:t>Basically anyone!</a:t>
            </a:r>
          </a:p>
          <a:p>
            <a:pPr lvl="1"/>
            <a:r>
              <a:rPr lang="en-GB" altLang="it-IT" noProof="0" dirty="0" smtClean="0">
                <a:solidFill>
                  <a:schemeClr val="tx2"/>
                </a:solidFill>
                <a:latin typeface="Century Gothic"/>
                <a:ea typeface="ＭＳ Ｐゴシック" pitchFamily="34" charset="-128"/>
                <a:cs typeface="Century Gothic"/>
              </a:rPr>
              <a:t>From individual researchers, PhD and Postdoc students, to project coordinators and collaborators, and even schools and citizen scientists</a:t>
            </a:r>
          </a:p>
          <a:p>
            <a:pPr lvl="1"/>
            <a:r>
              <a:rPr lang="en-GB" altLang="it-IT" noProof="0" dirty="0" smtClean="0">
                <a:solidFill>
                  <a:schemeClr val="tx2"/>
                </a:solidFill>
                <a:latin typeface="Century Gothic"/>
                <a:ea typeface="ＭＳ Ｐゴシック" pitchFamily="34" charset="-128"/>
                <a:cs typeface="Century Gothic"/>
              </a:rPr>
              <a:t>Use the service as an individual user or as part of a specific research community</a:t>
            </a:r>
            <a:br>
              <a:rPr lang="en-GB" altLang="it-IT" noProof="0" dirty="0" smtClean="0">
                <a:solidFill>
                  <a:schemeClr val="tx2"/>
                </a:solidFill>
                <a:latin typeface="Century Gothic"/>
                <a:ea typeface="ＭＳ Ｐゴシック" pitchFamily="34" charset="-128"/>
                <a:cs typeface="Century Gothic"/>
              </a:rPr>
            </a:br>
            <a:endParaRPr lang="en-GB" altLang="it-IT" noProof="0" dirty="0" smtClean="0">
              <a:solidFill>
                <a:schemeClr val="tx2"/>
              </a:solidFill>
              <a:latin typeface="Century Gothic"/>
              <a:ea typeface="ＭＳ Ｐゴシック" pitchFamily="34" charset="-128"/>
              <a:cs typeface="Century Gothic"/>
            </a:endParaRPr>
          </a:p>
          <a:p>
            <a:pPr marL="0" indent="0" algn="ctr">
              <a:buNone/>
            </a:pPr>
            <a:r>
              <a:rPr lang="en-GB" altLang="it-IT" sz="2600" b="1" noProof="0" dirty="0" smtClean="0">
                <a:solidFill>
                  <a:srgbClr val="C13424"/>
                </a:solidFill>
                <a:latin typeface="Century Gothic"/>
                <a:ea typeface="ＭＳ Ｐゴシック" pitchFamily="34" charset="-128"/>
                <a:cs typeface="Century Gothic"/>
              </a:rPr>
              <a:t>B2SHARE bridges the gap between citizen scientists and researchers to enable and stimulate research data collaboration and sharing</a:t>
            </a:r>
            <a:br>
              <a:rPr lang="en-GB" altLang="it-IT" sz="2600" b="1" noProof="0" dirty="0" smtClean="0">
                <a:solidFill>
                  <a:srgbClr val="C13424"/>
                </a:solidFill>
                <a:latin typeface="Century Gothic"/>
                <a:ea typeface="ＭＳ Ｐゴシック" pitchFamily="34" charset="-128"/>
                <a:cs typeface="Century Gothic"/>
              </a:rPr>
            </a:br>
            <a:endParaRPr lang="en-GB" altLang="en-US" sz="2600" b="1" noProof="0" dirty="0" smtClean="0">
              <a:solidFill>
                <a:srgbClr val="C13424"/>
              </a:solidFill>
              <a:latin typeface="Century Gothic"/>
              <a:ea typeface="ＭＳ Ｐゴシック" pitchFamily="34" charset="-128"/>
              <a:cs typeface="Century Gothic"/>
            </a:endParaRPr>
          </a:p>
          <a:p>
            <a:pPr marL="0" indent="0">
              <a:buNone/>
            </a:pPr>
            <a:r>
              <a:rPr lang="en-GB" altLang="it-IT" b="1" noProof="0" dirty="0" smtClean="0">
                <a:solidFill>
                  <a:schemeClr val="tx2"/>
                </a:solidFill>
                <a:latin typeface="Century Gothic"/>
                <a:ea typeface="ＭＳ Ｐゴシック" pitchFamily="34" charset="-128"/>
                <a:cs typeface="Century Gothic"/>
              </a:rPr>
              <a:t>A winning solution to …</a:t>
            </a:r>
          </a:p>
          <a:p>
            <a:pPr lvl="1"/>
            <a:r>
              <a:rPr lang="en-GB" altLang="it-IT" b="1" noProof="0" dirty="0" smtClean="0">
                <a:solidFill>
                  <a:schemeClr val="tx2"/>
                </a:solidFill>
                <a:latin typeface="Century Gothic"/>
                <a:ea typeface="ＭＳ Ｐゴシック" pitchFamily="34" charset="-128"/>
                <a:cs typeface="Century Gothic"/>
              </a:rPr>
              <a:t>Store: </a:t>
            </a:r>
            <a:r>
              <a:rPr lang="en-GB" altLang="it-IT" noProof="0" dirty="0" smtClean="0">
                <a:solidFill>
                  <a:schemeClr val="tx2"/>
                </a:solidFill>
                <a:latin typeface="Century Gothic"/>
                <a:ea typeface="ＭＳ Ｐゴシック" pitchFamily="34" charset="-128"/>
                <a:cs typeface="Century Gothic"/>
              </a:rPr>
              <a:t>facilitates research data storing</a:t>
            </a:r>
          </a:p>
          <a:p>
            <a:pPr lvl="1"/>
            <a:r>
              <a:rPr lang="en-GB" altLang="it-IT" b="1" noProof="0" dirty="0" smtClean="0">
                <a:solidFill>
                  <a:schemeClr val="tx2"/>
                </a:solidFill>
                <a:latin typeface="Century Gothic"/>
                <a:ea typeface="ＭＳ Ｐゴシック" pitchFamily="34" charset="-128"/>
                <a:cs typeface="Century Gothic"/>
              </a:rPr>
              <a:t>Preserve</a:t>
            </a:r>
            <a:r>
              <a:rPr lang="en-GB" altLang="it-IT" noProof="0" dirty="0" smtClean="0">
                <a:solidFill>
                  <a:schemeClr val="tx2"/>
                </a:solidFill>
                <a:latin typeface="Century Gothic"/>
                <a:ea typeface="ＭＳ Ｐゴシック" pitchFamily="34" charset="-128"/>
                <a:cs typeface="Century Gothic"/>
              </a:rPr>
              <a:t>: guarantees long-term persistence of data</a:t>
            </a:r>
          </a:p>
          <a:p>
            <a:pPr lvl="1"/>
            <a:r>
              <a:rPr lang="en-GB" altLang="it-IT" b="1" noProof="0" dirty="0" smtClean="0">
                <a:solidFill>
                  <a:schemeClr val="tx2"/>
                </a:solidFill>
                <a:latin typeface="Century Gothic"/>
                <a:ea typeface="ＭＳ Ｐゴシック" pitchFamily="34" charset="-128"/>
                <a:cs typeface="Century Gothic"/>
              </a:rPr>
              <a:t>Share</a:t>
            </a:r>
            <a:r>
              <a:rPr lang="en-GB" altLang="it-IT" noProof="0" dirty="0" smtClean="0">
                <a:solidFill>
                  <a:schemeClr val="tx2"/>
                </a:solidFill>
                <a:latin typeface="Century Gothic"/>
                <a:ea typeface="ＭＳ Ｐゴシック" pitchFamily="34" charset="-128"/>
                <a:cs typeface="Century Gothic"/>
              </a:rPr>
              <a:t>: allows sharing of data, results or ideas worldwide</a:t>
            </a:r>
            <a:endParaRPr lang="en-GB" altLang="it-IT" noProof="0" dirty="0">
              <a:solidFill>
                <a:schemeClr val="tx2"/>
              </a:solidFill>
              <a:latin typeface="Century Gothic"/>
              <a:ea typeface="ＭＳ Ｐゴシック" pitchFamily="34" charset="-128"/>
              <a:cs typeface="Century Gothic"/>
            </a:endParaRPr>
          </a:p>
        </p:txBody>
      </p:sp>
      <p:sp>
        <p:nvSpPr>
          <p:cNvPr id="5"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a:t>B2SHARE Training</a:t>
            </a:r>
          </a:p>
        </p:txBody>
      </p:sp>
    </p:spTree>
    <p:extLst>
      <p:ext uri="{BB962C8B-B14F-4D97-AF65-F5344CB8AC3E}">
        <p14:creationId xmlns:p14="http://schemas.microsoft.com/office/powerpoint/2010/main" val="105786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pPr eaLnBrk="1" hangingPunct="1">
              <a:defRPr/>
            </a:pPr>
            <a:r>
              <a:rPr lang="en-GB" altLang="it-IT" noProof="0" smtClean="0">
                <a:latin typeface="Arial" charset="0"/>
                <a:ea typeface="ＭＳ Ｐゴシック" pitchFamily="34" charset="-128"/>
                <a:cs typeface="Arial" charset="0"/>
              </a:rPr>
              <a:t>B2SHARE added-value</a:t>
            </a:r>
          </a:p>
        </p:txBody>
      </p:sp>
      <p:sp>
        <p:nvSpPr>
          <p:cNvPr id="8195" name="Segnaposto contenuto 2"/>
          <p:cNvSpPr>
            <a:spLocks noGrp="1"/>
          </p:cNvSpPr>
          <p:nvPr>
            <p:ph idx="1"/>
          </p:nvPr>
        </p:nvSpPr>
        <p:spPr>
          <a:xfrm>
            <a:off x="609600" y="1371600"/>
            <a:ext cx="8077200" cy="4525963"/>
          </a:xfrm>
        </p:spPr>
        <p:txBody>
          <a:bodyPr>
            <a:normAutofit/>
          </a:bodyPr>
          <a:lstStyle/>
          <a:p>
            <a:pPr marL="0" indent="0" eaLnBrk="1" hangingPunct="1">
              <a:lnSpc>
                <a:spcPct val="80000"/>
              </a:lnSpc>
              <a:buFont typeface="Arial" charset="0"/>
              <a:buNone/>
              <a:defRPr/>
            </a:pPr>
            <a:r>
              <a:rPr lang="en-GB" altLang="it-IT" b="1" noProof="0" smtClean="0">
                <a:solidFill>
                  <a:schemeClr val="tx2"/>
                </a:solidFill>
                <a:latin typeface="Century Gothic"/>
                <a:ea typeface="ＭＳ Ｐゴシック" pitchFamily="34" charset="-128"/>
                <a:cs typeface="Century Gothic"/>
              </a:rPr>
              <a:t>Your data is …</a:t>
            </a:r>
            <a:br>
              <a:rPr lang="en-GB" altLang="it-IT" b="1" noProof="0" smtClean="0">
                <a:solidFill>
                  <a:schemeClr val="tx2"/>
                </a:solidFill>
                <a:latin typeface="Century Gothic"/>
                <a:ea typeface="ＭＳ Ｐゴシック" pitchFamily="34" charset="-128"/>
                <a:cs typeface="Century Gothic"/>
              </a:rPr>
            </a:br>
            <a:endParaRPr lang="en-GB" altLang="it-IT" noProof="0" smtClean="0">
              <a:solidFill>
                <a:schemeClr val="tx2"/>
              </a:solidFill>
              <a:latin typeface="Century Gothic"/>
              <a:ea typeface="ＭＳ Ｐゴシック" pitchFamily="34" charset="-128"/>
              <a:cs typeface="Century Gothic"/>
            </a:endParaRPr>
          </a:p>
          <a:p>
            <a:pPr eaLnBrk="1" hangingPunct="1">
              <a:lnSpc>
                <a:spcPct val="80000"/>
              </a:lnSpc>
              <a:defRPr/>
            </a:pPr>
            <a:r>
              <a:rPr lang="en-GB" altLang="it-IT" noProof="0" smtClean="0">
                <a:solidFill>
                  <a:schemeClr val="tx2"/>
                </a:solidFill>
                <a:latin typeface="Century Gothic"/>
                <a:ea typeface="ＭＳ Ｐゴシック" pitchFamily="34" charset="-128"/>
                <a:cs typeface="Century Gothic"/>
              </a:rPr>
              <a:t>Hosted so there are no hardware or network worries on </a:t>
            </a:r>
            <a:r>
              <a:rPr lang="en-GB" altLang="it-IT" smtClean="0">
                <a:solidFill>
                  <a:schemeClr val="tx2"/>
                </a:solidFill>
                <a:latin typeface="Century Gothic"/>
                <a:ea typeface="ＭＳ Ｐゴシック" pitchFamily="34" charset="-128"/>
                <a:cs typeface="Century Gothic"/>
              </a:rPr>
              <a:t>the </a:t>
            </a:r>
            <a:r>
              <a:rPr lang="en-GB" altLang="it-IT" noProof="0" smtClean="0">
                <a:solidFill>
                  <a:schemeClr val="tx2"/>
                </a:solidFill>
                <a:latin typeface="Century Gothic"/>
                <a:ea typeface="ＭＳ Ｐゴシック" pitchFamily="34" charset="-128"/>
                <a:cs typeface="Century Gothic"/>
              </a:rPr>
              <a:t>depositor side</a:t>
            </a:r>
          </a:p>
          <a:p>
            <a:pPr eaLnBrk="1" hangingPunct="1">
              <a:lnSpc>
                <a:spcPct val="80000"/>
              </a:lnSpc>
              <a:defRPr/>
            </a:pPr>
            <a:r>
              <a:rPr lang="en-GB" altLang="it-IT" noProof="0" smtClean="0">
                <a:solidFill>
                  <a:schemeClr val="tx2"/>
                </a:solidFill>
                <a:latin typeface="Century Gothic"/>
                <a:ea typeface="ＭＳ Ｐゴシック" pitchFamily="34" charset="-128"/>
                <a:cs typeface="Century Gothic"/>
              </a:rPr>
              <a:t>Assigned a permanent ID and therefore is always retraceable to you</a:t>
            </a:r>
          </a:p>
          <a:p>
            <a:pPr eaLnBrk="1" hangingPunct="1">
              <a:lnSpc>
                <a:spcPct val="80000"/>
              </a:lnSpc>
              <a:defRPr/>
            </a:pPr>
            <a:r>
              <a:rPr lang="en-GB" altLang="it-IT" noProof="0" smtClean="0">
                <a:solidFill>
                  <a:schemeClr val="tx2"/>
                </a:solidFill>
                <a:latin typeface="Century Gothic"/>
                <a:ea typeface="ＭＳ Ｐゴシック" pitchFamily="34" charset="-128"/>
                <a:cs typeface="Century Gothic"/>
              </a:rPr>
              <a:t>Stored alongside queryable &amp; findable metadata and automatically available via the B2FIND metadata catalogue</a:t>
            </a:r>
          </a:p>
          <a:p>
            <a:pPr eaLnBrk="1" hangingPunct="1">
              <a:lnSpc>
                <a:spcPct val="80000"/>
              </a:lnSpc>
              <a:defRPr/>
            </a:pPr>
            <a:r>
              <a:rPr lang="en-GB" altLang="it-IT" noProof="0" smtClean="0">
                <a:solidFill>
                  <a:schemeClr val="tx2"/>
                </a:solidFill>
                <a:latin typeface="Century Gothic"/>
                <a:ea typeface="ＭＳ Ｐゴシック" pitchFamily="34" charset="-128"/>
                <a:cs typeface="Century Gothic"/>
              </a:rPr>
              <a:t>Managed and stored by a trusted and certified data centre</a:t>
            </a:r>
            <a:endParaRPr lang="en-GB" altLang="it-IT" noProof="0" dirty="0">
              <a:solidFill>
                <a:schemeClr val="tx2"/>
              </a:solidFill>
              <a:latin typeface="Century Gothic"/>
              <a:ea typeface="ＭＳ Ｐゴシック" pitchFamily="34" charset="-128"/>
              <a:cs typeface="Century Gothic"/>
            </a:endParaRPr>
          </a:p>
        </p:txBody>
      </p:sp>
      <p:sp>
        <p:nvSpPr>
          <p:cNvPr id="5"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smtClean="0"/>
              <a:t>B2SHARE Training</a:t>
            </a:r>
            <a:endParaRPr lang="it-IT"/>
          </a:p>
        </p:txBody>
      </p:sp>
      <p:pic>
        <p:nvPicPr>
          <p:cNvPr id="13318"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029200"/>
            <a:ext cx="1882775" cy="1411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08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pPr eaLnBrk="1" hangingPunct="1">
              <a:defRPr/>
            </a:pPr>
            <a:r>
              <a:rPr lang="en-GB" altLang="it-IT" noProof="0" dirty="0" smtClean="0">
                <a:latin typeface="Arial" charset="0"/>
                <a:cs typeface="Arial" charset="0"/>
              </a:rPr>
              <a:t>Registration process</a:t>
            </a:r>
          </a:p>
        </p:txBody>
      </p:sp>
      <p:sp>
        <p:nvSpPr>
          <p:cNvPr id="3" name="Content Placeholder 2"/>
          <p:cNvSpPr>
            <a:spLocks noGrp="1"/>
          </p:cNvSpPr>
          <p:nvPr>
            <p:ph sz="half" idx="1"/>
          </p:nvPr>
        </p:nvSpPr>
        <p:spPr>
          <a:xfrm>
            <a:off x="457200" y="1600200"/>
            <a:ext cx="4114800" cy="4800599"/>
          </a:xfrm>
        </p:spPr>
        <p:txBody>
          <a:bodyPr>
            <a:normAutofit lnSpcReduction="10000"/>
          </a:bodyPr>
          <a:lstStyle/>
          <a:p>
            <a:pPr marL="514350" indent="-514350">
              <a:buFont typeface="Arial" pitchFamily="34" charset="0"/>
              <a:buAutoNum type="arabicPeriod"/>
              <a:defRPr/>
            </a:pPr>
            <a:r>
              <a:rPr lang="en-GB" sz="2200" dirty="0" smtClean="0">
                <a:solidFill>
                  <a:schemeClr val="tx2"/>
                </a:solidFill>
                <a:latin typeface="Century Gothic"/>
                <a:cs typeface="Century Gothic"/>
              </a:rPr>
              <a:t>Visit our homepage</a:t>
            </a:r>
            <a:br>
              <a:rPr lang="en-GB" sz="2200" dirty="0" smtClean="0">
                <a:solidFill>
                  <a:schemeClr val="tx2"/>
                </a:solidFill>
                <a:latin typeface="Century Gothic"/>
                <a:cs typeface="Century Gothic"/>
              </a:rPr>
            </a:br>
            <a:r>
              <a:rPr lang="en-GB" sz="2200" dirty="0" smtClean="0">
                <a:solidFill>
                  <a:schemeClr val="tx2"/>
                </a:solidFill>
                <a:latin typeface="Century Gothic"/>
                <a:cs typeface="Century Gothic"/>
              </a:rPr>
              <a:t>https://b2share.eudat.eu</a:t>
            </a:r>
            <a:br>
              <a:rPr lang="en-GB" sz="2200" dirty="0" smtClean="0">
                <a:solidFill>
                  <a:schemeClr val="tx2"/>
                </a:solidFill>
                <a:latin typeface="Century Gothic"/>
                <a:cs typeface="Century Gothic"/>
              </a:rPr>
            </a:br>
            <a:endParaRPr lang="en-GB" sz="2200" dirty="0" smtClean="0">
              <a:solidFill>
                <a:schemeClr val="tx2"/>
              </a:solidFill>
              <a:latin typeface="Century Gothic"/>
              <a:cs typeface="Century Gothic"/>
            </a:endParaRPr>
          </a:p>
          <a:p>
            <a:pPr marL="514350" indent="-514350">
              <a:buFont typeface="Arial" pitchFamily="34" charset="0"/>
              <a:buAutoNum type="arabicPeriod"/>
              <a:defRPr/>
            </a:pPr>
            <a:r>
              <a:rPr lang="en-GB" sz="2200" dirty="0" smtClean="0">
                <a:solidFill>
                  <a:schemeClr val="tx2"/>
                </a:solidFill>
                <a:latin typeface="Century Gothic"/>
                <a:cs typeface="Century Gothic"/>
              </a:rPr>
              <a:t>Click on “Register now”</a:t>
            </a:r>
            <a:endParaRPr lang="en-GB" sz="2200" dirty="0">
              <a:solidFill>
                <a:schemeClr val="tx2"/>
              </a:solidFill>
              <a:latin typeface="Century Gothic"/>
              <a:cs typeface="Century Gothic"/>
            </a:endParaRPr>
          </a:p>
        </p:txBody>
      </p:sp>
      <p:sp>
        <p:nvSpPr>
          <p:cNvPr id="4" name="Content Placeholder 3"/>
          <p:cNvSpPr>
            <a:spLocks noGrp="1"/>
          </p:cNvSpPr>
          <p:nvPr>
            <p:ph sz="half" idx="2"/>
          </p:nvPr>
        </p:nvSpPr>
        <p:spPr>
          <a:xfrm>
            <a:off x="4648200" y="1600200"/>
            <a:ext cx="4038600" cy="4800600"/>
          </a:xfrm>
        </p:spPr>
        <p:txBody>
          <a:bodyPr>
            <a:normAutofit lnSpcReduction="10000"/>
          </a:bodyPr>
          <a:lstStyle/>
          <a:p>
            <a:pPr marL="514350" indent="-514350">
              <a:buNone/>
              <a:defRPr/>
            </a:pPr>
            <a:r>
              <a:rPr lang="en-GB" sz="2200" dirty="0" smtClean="0">
                <a:solidFill>
                  <a:schemeClr val="tx2"/>
                </a:solidFill>
                <a:latin typeface="Century Gothic"/>
                <a:cs typeface="Century Gothic"/>
              </a:rPr>
              <a:t>3. Click on “Don't have an account? Sign up with B2ACCESS”</a:t>
            </a:r>
          </a:p>
          <a:p>
            <a:pPr marL="514350" indent="-514350">
              <a:buNone/>
              <a:defRPr/>
            </a:pPr>
            <a:endParaRPr lang="en-GB" sz="2200" dirty="0">
              <a:solidFill>
                <a:schemeClr val="tx2"/>
              </a:solidFill>
              <a:latin typeface="Century Gothic"/>
              <a:cs typeface="Century Gothic"/>
            </a:endParaRPr>
          </a:p>
          <a:p>
            <a:pPr marL="514350" indent="-514350">
              <a:buNone/>
              <a:defRPr/>
            </a:pPr>
            <a:endParaRPr lang="en-GB" sz="2200" dirty="0" smtClean="0">
              <a:solidFill>
                <a:schemeClr val="tx2"/>
              </a:solidFill>
              <a:latin typeface="Century Gothic"/>
              <a:cs typeface="Century Gothic"/>
            </a:endParaRPr>
          </a:p>
          <a:p>
            <a:pPr marL="514350" indent="-514350">
              <a:buNone/>
              <a:defRPr/>
            </a:pPr>
            <a:endParaRPr lang="en-GB" sz="2200" dirty="0">
              <a:solidFill>
                <a:schemeClr val="tx2"/>
              </a:solidFill>
              <a:latin typeface="Century Gothic"/>
              <a:cs typeface="Century Gothic"/>
            </a:endParaRPr>
          </a:p>
          <a:p>
            <a:pPr marL="514350" indent="-514350">
              <a:buNone/>
              <a:defRPr/>
            </a:pPr>
            <a:endParaRPr lang="en-GB" sz="2200" dirty="0" smtClean="0">
              <a:solidFill>
                <a:schemeClr val="tx2"/>
              </a:solidFill>
              <a:latin typeface="Century Gothic"/>
              <a:cs typeface="Century Gothic"/>
            </a:endParaRPr>
          </a:p>
          <a:p>
            <a:pPr marL="514350" indent="-514350">
              <a:buNone/>
              <a:defRPr/>
            </a:pPr>
            <a:endParaRPr lang="en-GB" sz="2200" dirty="0">
              <a:solidFill>
                <a:schemeClr val="tx2"/>
              </a:solidFill>
              <a:latin typeface="Century Gothic"/>
              <a:cs typeface="Century Gothic"/>
            </a:endParaRPr>
          </a:p>
          <a:p>
            <a:pPr marL="514350" indent="-514350">
              <a:buNone/>
              <a:defRPr/>
            </a:pPr>
            <a:endParaRPr lang="en-GB" sz="2200" dirty="0" smtClean="0">
              <a:solidFill>
                <a:schemeClr val="tx2"/>
              </a:solidFill>
              <a:latin typeface="Century Gothic"/>
              <a:cs typeface="Century Gothic"/>
            </a:endParaRPr>
          </a:p>
          <a:p>
            <a:pPr marL="514350" indent="-514350">
              <a:buNone/>
              <a:defRPr/>
            </a:pPr>
            <a:endParaRPr lang="en-GB" sz="2200" dirty="0">
              <a:solidFill>
                <a:schemeClr val="tx2"/>
              </a:solidFill>
              <a:latin typeface="Century Gothic"/>
              <a:cs typeface="Century Gothic"/>
            </a:endParaRPr>
          </a:p>
          <a:p>
            <a:pPr marL="514350" indent="-514350">
              <a:buNone/>
              <a:defRPr/>
            </a:pPr>
            <a:endParaRPr lang="en-GB" sz="2200" dirty="0" smtClean="0">
              <a:solidFill>
                <a:schemeClr val="tx2"/>
              </a:solidFill>
              <a:latin typeface="Century Gothic"/>
              <a:cs typeface="Century Gothic"/>
            </a:endParaRPr>
          </a:p>
          <a:p>
            <a:pPr marL="514350" indent="-514350">
              <a:buNone/>
              <a:defRPr/>
            </a:pPr>
            <a:r>
              <a:rPr lang="en-GB" sz="2200" dirty="0" smtClean="0">
                <a:solidFill>
                  <a:schemeClr val="tx2"/>
                </a:solidFill>
                <a:latin typeface="Century Gothic"/>
                <a:cs typeface="Century Gothic"/>
              </a:rPr>
              <a:t>This will enter the B2ACCESS domain!</a:t>
            </a:r>
            <a:endParaRPr lang="en-GB" sz="2200" dirty="0">
              <a:solidFill>
                <a:schemeClr val="tx2"/>
              </a:solidFill>
              <a:latin typeface="Century Gothic"/>
              <a:cs typeface="Century Gothic"/>
            </a:endParaRPr>
          </a:p>
        </p:txBody>
      </p:sp>
      <p:sp>
        <p:nvSpPr>
          <p:cNvPr id="14"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smtClean="0"/>
              <a:t>B2SHARE Training</a:t>
            </a:r>
            <a:endParaRPr lang="it-IT"/>
          </a:p>
        </p:txBody>
      </p:sp>
      <p:pic>
        <p:nvPicPr>
          <p:cNvPr id="1434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590800"/>
            <a:ext cx="3866283" cy="2895600"/>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 r="135"/>
          <a:stretch/>
        </p:blipFill>
        <p:spPr bwMode="auto">
          <a:xfrm>
            <a:off x="609600" y="3276600"/>
            <a:ext cx="3641030" cy="2717362"/>
          </a:xfrm>
          <a:prstGeom prst="rect">
            <a:avLst/>
          </a:prstGeom>
          <a:noFill/>
          <a:ln w="9525">
            <a:solidFill>
              <a:schemeClr val="accent1"/>
            </a:solidFill>
            <a:miter lim="800000"/>
            <a:headEnd/>
            <a:tailEnd/>
          </a:ln>
          <a:extLst/>
        </p:spPr>
      </p:pic>
      <p:sp>
        <p:nvSpPr>
          <p:cNvPr id="13" name="Rettangolo 12"/>
          <p:cNvSpPr/>
          <p:nvPr/>
        </p:nvSpPr>
        <p:spPr>
          <a:xfrm>
            <a:off x="811213" y="4273550"/>
            <a:ext cx="458755" cy="17115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ttangolo 12"/>
          <p:cNvSpPr/>
          <p:nvPr/>
        </p:nvSpPr>
        <p:spPr>
          <a:xfrm>
            <a:off x="6096000" y="4495800"/>
            <a:ext cx="1371600" cy="22225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286783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pPr>
              <a:defRPr/>
            </a:pPr>
            <a:r>
              <a:rPr lang="en-GB" altLang="it-IT" dirty="0">
                <a:latin typeface="Arial" charset="0"/>
                <a:cs typeface="Arial" charset="0"/>
              </a:rPr>
              <a:t>Registration </a:t>
            </a:r>
            <a:r>
              <a:rPr lang="en-GB" altLang="it-IT" dirty="0" smtClean="0">
                <a:latin typeface="Arial" charset="0"/>
                <a:cs typeface="Arial" charset="0"/>
              </a:rPr>
              <a:t>process (2)</a:t>
            </a:r>
            <a:endParaRPr lang="en-GB" altLang="it-IT" noProof="0" dirty="0" smtClean="0">
              <a:latin typeface="Arial" charset="0"/>
              <a:cs typeface="Arial" charset="0"/>
            </a:endParaRPr>
          </a:p>
        </p:txBody>
      </p:sp>
      <p:sp>
        <p:nvSpPr>
          <p:cNvPr id="3" name="Content Placeholder 2"/>
          <p:cNvSpPr>
            <a:spLocks noGrp="1"/>
          </p:cNvSpPr>
          <p:nvPr>
            <p:ph sz="half" idx="1"/>
          </p:nvPr>
        </p:nvSpPr>
        <p:spPr>
          <a:xfrm>
            <a:off x="457200" y="1600200"/>
            <a:ext cx="4038600" cy="4800599"/>
          </a:xfrm>
        </p:spPr>
        <p:txBody>
          <a:bodyPr>
            <a:normAutofit/>
          </a:bodyPr>
          <a:lstStyle/>
          <a:p>
            <a:pPr marL="514350" indent="-514350">
              <a:buFont typeface="+mj-lt"/>
              <a:buAutoNum type="arabicPeriod" startAt="4"/>
              <a:defRPr/>
            </a:pPr>
            <a:r>
              <a:rPr lang="en-GB" sz="2200" dirty="0" smtClean="0">
                <a:solidFill>
                  <a:schemeClr val="tx2"/>
                </a:solidFill>
                <a:latin typeface="Century Gothic"/>
                <a:cs typeface="Century Gothic"/>
              </a:rPr>
              <a:t>Register with your B2ACCESS, social or institutional account</a:t>
            </a:r>
            <a:endParaRPr lang="en-GB" sz="2200" dirty="0">
              <a:solidFill>
                <a:schemeClr val="tx2"/>
              </a:solidFill>
              <a:latin typeface="Century Gothic"/>
              <a:cs typeface="Century Gothic"/>
            </a:endParaRPr>
          </a:p>
        </p:txBody>
      </p:sp>
      <p:sp>
        <p:nvSpPr>
          <p:cNvPr id="4" name="Content Placeholder 3"/>
          <p:cNvSpPr>
            <a:spLocks noGrp="1"/>
          </p:cNvSpPr>
          <p:nvPr>
            <p:ph sz="half" idx="2"/>
          </p:nvPr>
        </p:nvSpPr>
        <p:spPr/>
        <p:txBody>
          <a:bodyPr>
            <a:normAutofit/>
          </a:bodyPr>
          <a:lstStyle/>
          <a:p>
            <a:pPr marL="514350" indent="-514350">
              <a:buFont typeface="+mj-lt"/>
              <a:buAutoNum type="arabicPeriod" startAt="5"/>
              <a:defRPr/>
            </a:pPr>
            <a:r>
              <a:rPr lang="en-GB" sz="2200" dirty="0" smtClean="0">
                <a:solidFill>
                  <a:schemeClr val="tx2"/>
                </a:solidFill>
                <a:latin typeface="Century Gothic"/>
                <a:cs typeface="Century Gothic"/>
              </a:rPr>
              <a:t>Use search to find your institution in the list</a:t>
            </a:r>
            <a:endParaRPr lang="en-GB" sz="2200" dirty="0">
              <a:solidFill>
                <a:schemeClr val="tx2"/>
              </a:solidFill>
              <a:latin typeface="Century Gothic"/>
              <a:cs typeface="Century Gothic"/>
            </a:endParaRPr>
          </a:p>
        </p:txBody>
      </p:sp>
      <p:sp>
        <p:nvSpPr>
          <p:cNvPr id="14"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smtClean="0"/>
              <a:t>B2SHARE Training</a:t>
            </a:r>
            <a:endParaRPr lang="it-IT"/>
          </a:p>
        </p:txBody>
      </p:sp>
      <p:pic>
        <p:nvPicPr>
          <p:cNvPr id="2" name="Picture 1" descr="Regis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819400"/>
            <a:ext cx="3553933" cy="2667000"/>
          </a:xfrm>
          <a:prstGeom prst="rect">
            <a:avLst/>
          </a:prstGeom>
          <a:noFill/>
          <a:ln w="9525">
            <a:solidFill>
              <a:schemeClr val="accent1"/>
            </a:solidFill>
            <a:miter lim="800000"/>
            <a:headEnd/>
            <a:tailEnd/>
          </a:ln>
        </p:spPr>
      </p:pic>
      <p:sp>
        <p:nvSpPr>
          <p:cNvPr id="12" name="Rettangolo 12"/>
          <p:cNvSpPr/>
          <p:nvPr/>
        </p:nvSpPr>
        <p:spPr>
          <a:xfrm>
            <a:off x="1066800" y="4495800"/>
            <a:ext cx="7620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ttangolo 12"/>
          <p:cNvSpPr/>
          <p:nvPr/>
        </p:nvSpPr>
        <p:spPr>
          <a:xfrm>
            <a:off x="1828800" y="4495800"/>
            <a:ext cx="6096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ettangolo 12"/>
          <p:cNvSpPr/>
          <p:nvPr/>
        </p:nvSpPr>
        <p:spPr>
          <a:xfrm>
            <a:off x="2438400" y="4495800"/>
            <a:ext cx="1981200" cy="1066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7" name="Picture 16" descr="Regis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2819400"/>
            <a:ext cx="3553933" cy="2667000"/>
          </a:xfrm>
          <a:prstGeom prst="rect">
            <a:avLst/>
          </a:prstGeom>
          <a:noFill/>
          <a:ln w="9525">
            <a:solidFill>
              <a:schemeClr val="accent1"/>
            </a:solidFill>
            <a:miter lim="800000"/>
            <a:headEnd/>
            <a:tailEnd/>
          </a:ln>
        </p:spPr>
      </p:pic>
      <p:sp>
        <p:nvSpPr>
          <p:cNvPr id="18" name="Rettangolo 12"/>
          <p:cNvSpPr/>
          <p:nvPr/>
        </p:nvSpPr>
        <p:spPr>
          <a:xfrm>
            <a:off x="7543800" y="4267200"/>
            <a:ext cx="990600" cy="304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14661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EUDATTemplatePpt_final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UDA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tx1">
                <a:lumMod val="75000"/>
                <a:lumOff val="25000"/>
              </a:schemeClr>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EUDAT2020_UserDoc-KO-2015.03.26-v1.0</Template>
  <TotalTime>2549</TotalTime>
  <Words>1288</Words>
  <Application>Microsoft Office PowerPoint</Application>
  <PresentationFormat>Presentazione su schermo (4:3)</PresentationFormat>
  <Paragraphs>220</Paragraphs>
  <Slides>31</Slides>
  <Notes>4</Notes>
  <HiddenSlides>0</HiddenSlides>
  <MMClips>0</MMClips>
  <ScaleCrop>false</ScaleCrop>
  <HeadingPairs>
    <vt:vector size="6" baseType="variant">
      <vt:variant>
        <vt:lpstr>Caratteri utilizzati</vt:lpstr>
      </vt:variant>
      <vt:variant>
        <vt:i4>4</vt:i4>
      </vt:variant>
      <vt:variant>
        <vt:lpstr>Tema</vt:lpstr>
      </vt:variant>
      <vt:variant>
        <vt:i4>3</vt:i4>
      </vt:variant>
      <vt:variant>
        <vt:lpstr>Titoli diapositive</vt:lpstr>
      </vt:variant>
      <vt:variant>
        <vt:i4>31</vt:i4>
      </vt:variant>
    </vt:vector>
  </HeadingPairs>
  <TitlesOfParts>
    <vt:vector size="38" baseType="lpstr">
      <vt:lpstr>Arial</vt:lpstr>
      <vt:lpstr>Calibri</vt:lpstr>
      <vt:lpstr>Century Gothic</vt:lpstr>
      <vt:lpstr>ＭＳ Ｐゴシック</vt:lpstr>
      <vt:lpstr>EUDATTemplatePpt_final1.0</vt:lpstr>
      <vt:lpstr>EUDAT_Template</vt:lpstr>
      <vt:lpstr>Presentation1</vt:lpstr>
      <vt:lpstr>B2SHARE</vt:lpstr>
      <vt:lpstr>B2SHARE is...</vt:lpstr>
      <vt:lpstr>B2SHARE is part of EUDAT...</vt:lpstr>
      <vt:lpstr>Where is B2SHARE in the EUDAT suite?</vt:lpstr>
      <vt:lpstr>The Who, What, Why of B2SHARE</vt:lpstr>
      <vt:lpstr>Whom is B2SHARE for?</vt:lpstr>
      <vt:lpstr>B2SHARE added-value</vt:lpstr>
      <vt:lpstr>Registration process</vt:lpstr>
      <vt:lpstr>Registration process (2)</vt:lpstr>
      <vt:lpstr>Registration process (3)</vt:lpstr>
      <vt:lpstr>Registration process (4)</vt:lpstr>
      <vt:lpstr>Registration process (5)</vt:lpstr>
      <vt:lpstr>Registration process (5)</vt:lpstr>
      <vt:lpstr>Account details page</vt:lpstr>
      <vt:lpstr>How do I deposit data? – step 1</vt:lpstr>
      <vt:lpstr>How do I deposit data? – step 2 </vt:lpstr>
      <vt:lpstr>How do I deposit data?– step 3</vt:lpstr>
      <vt:lpstr>How do I deposit data? – step 4</vt:lpstr>
      <vt:lpstr>How do I deposit data? – step 6</vt:lpstr>
      <vt:lpstr>How do I deposit data? – step 7 </vt:lpstr>
      <vt:lpstr>What data can you upload?</vt:lpstr>
      <vt:lpstr>What data can you upload?</vt:lpstr>
      <vt:lpstr>Can I restrict access to my data?</vt:lpstr>
      <vt:lpstr>Identifying data</vt:lpstr>
      <vt:lpstr>What happens to my data once I have deposited it?</vt:lpstr>
      <vt:lpstr>How do I search for data?</vt:lpstr>
      <vt:lpstr>How can I download data?</vt:lpstr>
      <vt:lpstr>Data records page</vt:lpstr>
      <vt:lpstr>And how much does all this cost?</vt:lpstr>
      <vt:lpstr>What’s next for B2SHARE users?</vt:lpstr>
      <vt:lpstr>Thanks For more info: https://b2share.eudat.eu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B2SHARE</dc:title>
  <dc:creator>Kostas</dc:creator>
  <cp:lastModifiedBy>Sara</cp:lastModifiedBy>
  <cp:revision>48</cp:revision>
  <dcterms:created xsi:type="dcterms:W3CDTF">2006-08-16T00:00:00Z</dcterms:created>
  <dcterms:modified xsi:type="dcterms:W3CDTF">2016-02-12T09:02:09Z</dcterms:modified>
</cp:coreProperties>
</file>