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11"/>
  </p:notesMasterIdLst>
  <p:sldIdLst>
    <p:sldId id="261" r:id="rId3"/>
    <p:sldId id="257" r:id="rId4"/>
    <p:sldId id="258" r:id="rId5"/>
    <p:sldId id="267" r:id="rId6"/>
    <p:sldId id="268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9B02C5-7081-406C-BDD5-CCF507B275C5}" type="datetimeFigureOut">
              <a:rPr lang="en-GB" smtClean="0"/>
              <a:t>06/04/2016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975167-1F4D-4706-A2E5-C6334BF1F1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407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en-US" dirty="0" smtClean="0">
                <a:solidFill>
                  <a:schemeClr val="tx2"/>
                </a:solidFill>
                <a:ea typeface="+mn-ea"/>
              </a:rPr>
              <a:t>B2FIND 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chemeClr val="tx2"/>
                </a:solidFill>
              </a:rPr>
              <a:t>s</a:t>
            </a:r>
            <a:r>
              <a:rPr lang="en-US" dirty="0" smtClean="0">
                <a:solidFill>
                  <a:schemeClr val="tx2"/>
                </a:solidFill>
                <a:ea typeface="+mn-ea"/>
              </a:rPr>
              <a:t>tores metadata as well through other EUDAT services such as B2SHARE to provide access to data </a:t>
            </a:r>
            <a:r>
              <a:rPr lang="en-US" dirty="0" smtClean="0">
                <a:solidFill>
                  <a:schemeClr val="tx2"/>
                </a:solidFill>
              </a:rPr>
              <a:t>object within the EUDAT CDI</a:t>
            </a:r>
            <a:endParaRPr lang="en-US" dirty="0" smtClean="0">
              <a:solidFill>
                <a:schemeClr val="tx2"/>
              </a:solidFill>
              <a:ea typeface="+mn-ea"/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chemeClr val="tx2"/>
                </a:solidFill>
              </a:rPr>
              <a:t>is used in inter-service use cases, e.g. to select links to data to be transferred to HPC platforms through B2STAGE</a:t>
            </a:r>
            <a:endParaRPr lang="en-GB" dirty="0" smtClean="0">
              <a:solidFill>
                <a:schemeClr val="tx2"/>
              </a:solidFill>
              <a:ea typeface="+mn-ea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7F8AD-33BB-4EDC-B921-541CE899FC3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677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dat.eu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05B4-41BB-468A-A95B-DC694C095998}" type="datetimeFigureOut">
              <a:rPr lang="en-GB" smtClean="0"/>
              <a:t>06/04/2016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292E-90C2-492B-A3DF-4AEE40E38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0269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05B4-41BB-468A-A95B-DC694C095998}" type="datetimeFigureOut">
              <a:rPr lang="en-GB" smtClean="0"/>
              <a:t>06/04/2016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292E-90C2-492B-A3DF-4AEE40E38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020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05B4-41BB-468A-A95B-DC694C095998}" type="datetimeFigureOut">
              <a:rPr lang="en-GB" smtClean="0"/>
              <a:t>06/04/2016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292E-90C2-492B-A3DF-4AEE40E38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793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05B4-41BB-468A-A95B-DC694C095998}" type="datetimeFigureOut">
              <a:rPr lang="en-GB" smtClean="0"/>
              <a:t>06/04/2016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292E-90C2-492B-A3DF-4AEE40E38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815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05B4-41BB-468A-A95B-DC694C095998}" type="datetimeFigureOut">
              <a:rPr lang="en-GB" smtClean="0"/>
              <a:t>06/04/2016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292E-90C2-492B-A3DF-4AEE40E38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3590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05B4-41BB-468A-A95B-DC694C095998}" type="datetimeFigureOut">
              <a:rPr lang="en-GB" smtClean="0"/>
              <a:t>06/04/2016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292E-90C2-492B-A3DF-4AEE40E38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22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05B4-41BB-468A-A95B-DC694C095998}" type="datetimeFigureOut">
              <a:rPr lang="en-GB" smtClean="0"/>
              <a:t>06/04/2016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292E-90C2-492B-A3DF-4AEE40E38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52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05B4-41BB-468A-A95B-DC694C095998}" type="datetimeFigureOut">
              <a:rPr lang="en-GB" smtClean="0"/>
              <a:t>06/04/2016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292E-90C2-492B-A3DF-4AEE40E38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4507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05B4-41BB-468A-A95B-DC694C095998}" type="datetimeFigureOut">
              <a:rPr lang="en-GB" smtClean="0"/>
              <a:t>06/04/2016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292E-90C2-492B-A3DF-4AEE40E38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95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05B4-41BB-468A-A95B-DC694C095998}" type="datetimeFigureOut">
              <a:rPr lang="en-GB" smtClean="0"/>
              <a:t>06/04/2016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292E-90C2-492B-A3DF-4AEE40E38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877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B05B4-41BB-468A-A95B-DC694C095998}" type="datetimeFigureOut">
              <a:rPr lang="en-GB" smtClean="0"/>
              <a:t>06/04/2016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292E-90C2-492B-A3DF-4AEE40E38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0898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14" descr="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211138"/>
            <a:ext cx="1227138" cy="1193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>
            <a:lvl1pPr>
              <a:defRPr sz="2400">
                <a:latin typeface="Century Gothic" pitchFamily="34" charset="0"/>
              </a:defRPr>
            </a:lvl1pPr>
            <a:lvl2pPr>
              <a:defRPr sz="2400">
                <a:latin typeface="Century Gothic" pitchFamily="34" charset="0"/>
              </a:defRPr>
            </a:lvl2pPr>
            <a:lvl3pPr>
              <a:defRPr sz="2400">
                <a:latin typeface="Century Gothic" pitchFamily="34" charset="0"/>
              </a:defRPr>
            </a:lvl3pPr>
            <a:lvl4pPr>
              <a:defRPr sz="2400">
                <a:latin typeface="Century Gothic" pitchFamily="34" charset="0"/>
              </a:defRPr>
            </a:lvl4pPr>
            <a:lvl5pPr>
              <a:defRPr sz="2400">
                <a:latin typeface="Century Gothic" pitchFamily="34" charset="0"/>
              </a:defRPr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04856" cy="792162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pic>
        <p:nvPicPr>
          <p:cNvPr id="5" name="Immagine 14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-211138"/>
            <a:ext cx="1227138" cy="1193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5654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20888"/>
            <a:ext cx="7772400" cy="1470025"/>
          </a:xfrm>
        </p:spPr>
        <p:txBody>
          <a:bodyPr>
            <a:normAutofit/>
          </a:bodyPr>
          <a:lstStyle>
            <a:lvl1pPr>
              <a:defRPr sz="4000">
                <a:latin typeface="Century Gothic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33056"/>
            <a:ext cx="6400800" cy="60196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  <a:latin typeface="Century Gothic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ttangolo 8"/>
          <p:cNvSpPr/>
          <p:nvPr userDrawn="1"/>
        </p:nvSpPr>
        <p:spPr>
          <a:xfrm>
            <a:off x="7358189" y="6389792"/>
            <a:ext cx="18134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600" b="1" kern="1200" noProof="0" dirty="0" smtClean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  <a:hlinkClick r:id="rId3"/>
              </a:rPr>
              <a:t>www.eudat.eu</a:t>
            </a:r>
            <a:endParaRPr lang="en-GB" sz="1600" b="1" kern="1200" noProof="0" dirty="0" smtClean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CasellaDiTesto 10"/>
          <p:cNvSpPr txBox="1"/>
          <p:nvPr userDrawn="1"/>
        </p:nvSpPr>
        <p:spPr>
          <a:xfrm>
            <a:off x="-65318" y="6510536"/>
            <a:ext cx="7517638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900" noProof="0" dirty="0" smtClean="0">
                <a:latin typeface="Century Gothic"/>
                <a:cs typeface="Century Gothic"/>
              </a:rPr>
              <a:t>EUDAT receives funding from the European Union's Horizon 2020 programme - DG CONNECT e-Infrastructures. Contract No. 654065</a:t>
            </a:r>
            <a:endParaRPr lang="en-GB" sz="900" noProof="0" dirty="0">
              <a:latin typeface="Century Gothic"/>
              <a:cs typeface="Century Gothic"/>
            </a:endParaRPr>
          </a:p>
        </p:txBody>
      </p:sp>
      <p:pic>
        <p:nvPicPr>
          <p:cNvPr id="14" name="Immagine 7" descr="eudat-logo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04800"/>
            <a:ext cx="2386076" cy="1421492"/>
          </a:xfrm>
          <a:prstGeom prst="rect">
            <a:avLst/>
          </a:prstGeom>
        </p:spPr>
      </p:pic>
      <p:sp>
        <p:nvSpPr>
          <p:cNvPr id="13" name="Rettangolo 10"/>
          <p:cNvSpPr/>
          <p:nvPr userDrawn="1"/>
        </p:nvSpPr>
        <p:spPr>
          <a:xfrm>
            <a:off x="0" y="6783755"/>
            <a:ext cx="2387600" cy="83123"/>
          </a:xfrm>
          <a:prstGeom prst="rect">
            <a:avLst/>
          </a:prstGeom>
          <a:solidFill>
            <a:srgbClr val="002B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5" name="Rettangolo 15"/>
          <p:cNvSpPr/>
          <p:nvPr userDrawn="1"/>
        </p:nvSpPr>
        <p:spPr>
          <a:xfrm>
            <a:off x="2387599" y="6783755"/>
            <a:ext cx="2345268" cy="83123"/>
          </a:xfrm>
          <a:prstGeom prst="rect">
            <a:avLst/>
          </a:prstGeom>
          <a:solidFill>
            <a:srgbClr val="AA2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6" name="Rettangolo 16"/>
          <p:cNvSpPr/>
          <p:nvPr userDrawn="1"/>
        </p:nvSpPr>
        <p:spPr>
          <a:xfrm>
            <a:off x="4732867" y="6783755"/>
            <a:ext cx="2305367" cy="83123"/>
          </a:xfrm>
          <a:prstGeom prst="rect">
            <a:avLst/>
          </a:prstGeom>
          <a:solidFill>
            <a:srgbClr val="E352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7" name="Rettangolo 17"/>
          <p:cNvSpPr/>
          <p:nvPr userDrawn="1"/>
        </p:nvSpPr>
        <p:spPr>
          <a:xfrm>
            <a:off x="7038234" y="6783755"/>
            <a:ext cx="2105767" cy="83123"/>
          </a:xfrm>
          <a:prstGeom prst="rect">
            <a:avLst/>
          </a:prstGeom>
          <a:solidFill>
            <a:srgbClr val="FAC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932040" y="4797152"/>
            <a:ext cx="3778636" cy="151216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Click to edit Name, Affiliation, Conference Title and location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0310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CMDI workshop</a:t>
            </a:r>
          </a:p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Utrecht</a:t>
            </a:r>
          </a:p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</a:rPr>
              <a:t>2013-10-14</a:t>
            </a:r>
            <a:endParaRPr lang="en-GB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en-US" dirty="0" smtClean="0">
              <a:solidFill>
                <a:srgbClr val="000000"/>
              </a:solidFill>
            </a:endParaRPr>
          </a:p>
          <a:p>
            <a:pPr>
              <a:defRPr/>
            </a:pPr>
            <a:endParaRPr lang="en-US" dirty="0" smtClean="0">
              <a:solidFill>
                <a:srgbClr val="000000"/>
              </a:solidFill>
            </a:endParaRPr>
          </a:p>
          <a:p>
            <a:pPr>
              <a:defRPr/>
            </a:pPr>
            <a:r>
              <a:rPr lang="en-US" dirty="0" err="1" smtClean="0">
                <a:solidFill>
                  <a:srgbClr val="000000"/>
                </a:solidFill>
              </a:rPr>
              <a:t>www.clarin.eu</a:t>
            </a:r>
            <a:endParaRPr lang="hr-HR" dirty="0">
              <a:solidFill>
                <a:srgbClr val="000000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B7AD4-9EE1-2046-ACC1-DAA2CCDF2B86}" type="slidenum">
              <a:rPr lang="hr-H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r-H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499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B05B4-41BB-468A-A95B-DC694C095998}" type="datetimeFigureOut">
              <a:rPr lang="en-GB" smtClean="0"/>
              <a:t>06/04/2016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9292E-90C2-492B-A3DF-4AEE40E38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906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90500"/>
            <a:ext cx="57912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46662" dir="2115817" algn="ctr" rotWithShape="0">
                    <a:srgbClr val="F3C579">
                      <a:alpha val="50000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</a:t>
            </a:r>
            <a:r>
              <a:rPr lang="en-US"/>
              <a:t> </a:t>
            </a:r>
            <a:r>
              <a:rPr lang="hr-HR"/>
              <a:t>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95400"/>
            <a:ext cx="8534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GB" noProof="0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391400" y="152400"/>
            <a:ext cx="1524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cs typeface="+mn-cs"/>
              </a:defRPr>
            </a:lvl1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 smtClean="0">
                <a:solidFill>
                  <a:srgbClr val="000000"/>
                </a:solidFill>
              </a:rPr>
              <a:t>3</a:t>
            </a:r>
            <a:r>
              <a:rPr lang="en-US" sz="900" b="1" baseline="30000" dirty="0" smtClean="0">
                <a:solidFill>
                  <a:srgbClr val="000000"/>
                </a:solidFill>
              </a:rPr>
              <a:t>rd</a:t>
            </a:r>
            <a:r>
              <a:rPr lang="en-US" sz="900" b="1" dirty="0" smtClean="0">
                <a:solidFill>
                  <a:srgbClr val="000000"/>
                </a:solidFill>
              </a:rPr>
              <a:t> EUDAT conference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 smtClean="0">
                <a:solidFill>
                  <a:srgbClr val="000000"/>
                </a:solidFill>
              </a:rPr>
              <a:t>Amsterdam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 smtClean="0">
                <a:solidFill>
                  <a:srgbClr val="000000"/>
                </a:solidFill>
              </a:rPr>
              <a:t>2014-09-25</a:t>
            </a:r>
            <a:endParaRPr lang="en-GB" sz="900" b="1" dirty="0" smtClean="0">
              <a:solidFill>
                <a:srgbClr val="000000"/>
              </a:solidFill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900" b="1" dirty="0" smtClean="0">
              <a:solidFill>
                <a:srgbClr val="000000"/>
              </a:solidFill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900" b="1" dirty="0" smtClean="0">
              <a:solidFill>
                <a:srgbClr val="000000"/>
              </a:solidFill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 err="1" smtClean="0">
                <a:solidFill>
                  <a:srgbClr val="000000"/>
                </a:solidFill>
              </a:rPr>
              <a:t>www.clarin.eu</a:t>
            </a:r>
            <a:endParaRPr lang="hr-HR" sz="900" b="1" dirty="0">
              <a:solidFill>
                <a:srgbClr val="000000"/>
              </a:solidFill>
            </a:endParaRP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04025" y="6400800"/>
            <a:ext cx="2133600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cs typeface="+mn-cs"/>
              </a:defRPr>
            </a:lvl1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27CDE327-A5EB-5C43-AD6F-D90A0FEDCDF0}" type="slidenum">
              <a:rPr lang="hr-HR" smtClean="0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fld id="{8ADD55D7-5269-D340-BF5F-26836CE6BF54}" type="slidenum">
              <a:rPr lang="hr-HR" smtClean="0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r-H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89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rgbClr val="000000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2400">
          <a:solidFill>
            <a:srgbClr val="000000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2200">
          <a:solidFill>
            <a:srgbClr val="00000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>
          <a:solidFill>
            <a:srgbClr val="00000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2D4E6F"/>
        </a:buClr>
        <a:buFont typeface="Wingdings" charset="0"/>
        <a:buChar char="§"/>
        <a:defRPr sz="16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2" y="4005064"/>
            <a:ext cx="7632848" cy="1008112"/>
          </a:xfrm>
        </p:spPr>
        <p:txBody>
          <a:bodyPr>
            <a:noAutofit/>
          </a:bodyPr>
          <a:lstStyle/>
          <a:p>
            <a:r>
              <a:rPr lang="it-IT" sz="3200" dirty="0" smtClean="0"/>
              <a:t>CLARIN &amp; EUDAT Collaboration</a:t>
            </a:r>
            <a:endParaRPr lang="it-IT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 smtClean="0"/>
              <a:t>Clarin.eu</a:t>
            </a:r>
            <a:endParaRPr lang="it-IT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916832"/>
            <a:ext cx="2095500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11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Century Gothic" charset="0"/>
              </a:rPr>
              <a:t>EUDAT: A truly pan-European Infrastructure</a:t>
            </a:r>
            <a:endParaRPr lang="en-GB" dirty="0"/>
          </a:p>
        </p:txBody>
      </p:sp>
      <p:sp>
        <p:nvSpPr>
          <p:cNvPr id="4" name="Rettangolo 59"/>
          <p:cNvSpPr>
            <a:spLocks noChangeArrowheads="1"/>
          </p:cNvSpPr>
          <p:nvPr/>
        </p:nvSpPr>
        <p:spPr bwMode="auto">
          <a:xfrm>
            <a:off x="78726" y="1574273"/>
            <a:ext cx="4307109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000" dirty="0">
                <a:latin typeface="Century Gothic" charset="0"/>
              </a:rPr>
              <a:t>EUDAT offers </a:t>
            </a:r>
            <a:r>
              <a:rPr lang="en-GB" sz="2000" b="1" dirty="0">
                <a:latin typeface="Century Gothic" charset="0"/>
              </a:rPr>
              <a:t>common data </a:t>
            </a:r>
            <a:r>
              <a:rPr lang="en-GB" sz="2000" b="1" dirty="0" smtClean="0">
                <a:latin typeface="Century Gothic" charset="0"/>
              </a:rPr>
              <a:t>services </a:t>
            </a:r>
            <a:r>
              <a:rPr lang="en-GB" sz="2000" dirty="0" smtClean="0">
                <a:latin typeface="Century Gothic" charset="0"/>
              </a:rPr>
              <a:t>to both </a:t>
            </a:r>
            <a:r>
              <a:rPr lang="en-GB" sz="2000" b="1" dirty="0" smtClean="0">
                <a:latin typeface="Century Gothic" charset="0"/>
              </a:rPr>
              <a:t>research </a:t>
            </a:r>
            <a:r>
              <a:rPr lang="en-GB" sz="2000" b="1" dirty="0">
                <a:latin typeface="Century Gothic" charset="0"/>
              </a:rPr>
              <a:t>communities </a:t>
            </a:r>
            <a:r>
              <a:rPr lang="en-GB" sz="2000" b="1" dirty="0" smtClean="0">
                <a:latin typeface="Century Gothic" charset="0"/>
              </a:rPr>
              <a:t>and individuals </a:t>
            </a:r>
            <a:r>
              <a:rPr lang="en-GB" sz="2000" dirty="0" smtClean="0">
                <a:latin typeface="Century Gothic" charset="0"/>
              </a:rPr>
              <a:t>through a network </a:t>
            </a:r>
            <a:r>
              <a:rPr lang="en-GB" sz="2000" dirty="0">
                <a:latin typeface="Century Gothic" charset="0"/>
              </a:rPr>
              <a:t>of </a:t>
            </a:r>
            <a:r>
              <a:rPr lang="en-GB" sz="2000" b="1" dirty="0" smtClean="0">
                <a:latin typeface="Century Gothic" charset="0"/>
              </a:rPr>
              <a:t>35 </a:t>
            </a:r>
            <a:r>
              <a:rPr lang="en-GB" sz="2000" b="1" dirty="0">
                <a:latin typeface="Century Gothic" charset="0"/>
              </a:rPr>
              <a:t>European </a:t>
            </a:r>
            <a:r>
              <a:rPr lang="en-GB" sz="2000" b="1" dirty="0" smtClean="0">
                <a:latin typeface="Century Gothic" charset="0"/>
              </a:rPr>
              <a:t>organisations.</a:t>
            </a:r>
            <a:endParaRPr lang="en-GB" sz="2000" b="1" dirty="0">
              <a:latin typeface="Century Gothic" charset="0"/>
            </a:endParaRPr>
          </a:p>
        </p:txBody>
      </p:sp>
      <p:sp>
        <p:nvSpPr>
          <p:cNvPr id="5" name="Rettangolo 60"/>
          <p:cNvSpPr>
            <a:spLocks noChangeArrowheads="1"/>
          </p:cNvSpPr>
          <p:nvPr/>
        </p:nvSpPr>
        <p:spPr bwMode="auto">
          <a:xfrm>
            <a:off x="78726" y="3635714"/>
            <a:ext cx="3890211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000" dirty="0" smtClean="0">
                <a:latin typeface="Century Gothic" charset="0"/>
              </a:rPr>
              <a:t>EUDAT wants to enable </a:t>
            </a:r>
            <a:r>
              <a:rPr lang="en-GB" sz="2000" b="1" dirty="0">
                <a:latin typeface="Century Gothic" charset="0"/>
              </a:rPr>
              <a:t>European </a:t>
            </a:r>
            <a:r>
              <a:rPr lang="en-GB" sz="2000" b="1" dirty="0" smtClean="0">
                <a:latin typeface="Century Gothic" charset="0"/>
              </a:rPr>
              <a:t>researchers from </a:t>
            </a:r>
            <a:r>
              <a:rPr lang="en-GB" sz="2000" b="1" dirty="0">
                <a:latin typeface="Century Gothic" charset="0"/>
              </a:rPr>
              <a:t>any </a:t>
            </a:r>
            <a:r>
              <a:rPr lang="en-GB" sz="2000" b="1" dirty="0" smtClean="0">
                <a:latin typeface="Century Gothic" charset="0"/>
              </a:rPr>
              <a:t>discipline </a:t>
            </a:r>
            <a:r>
              <a:rPr lang="en-GB" sz="2000" dirty="0">
                <a:latin typeface="Century Gothic" charset="0"/>
              </a:rPr>
              <a:t>to </a:t>
            </a:r>
            <a:r>
              <a:rPr lang="en-GB" sz="2000" b="1" dirty="0">
                <a:latin typeface="Century Gothic" charset="0"/>
              </a:rPr>
              <a:t>preserve, find, access, and process data</a:t>
            </a:r>
            <a:r>
              <a:rPr lang="en-GB" sz="2000" dirty="0">
                <a:latin typeface="Century Gothic" charset="0"/>
              </a:rPr>
              <a:t> in a trusted environment, as part of a </a:t>
            </a:r>
            <a:r>
              <a:rPr lang="en-GB" sz="2000" b="1" dirty="0">
                <a:latin typeface="Century Gothic" charset="0"/>
              </a:rPr>
              <a:t>Collaborative Data </a:t>
            </a:r>
            <a:r>
              <a:rPr lang="en-GB" sz="2000" b="1" dirty="0" smtClean="0">
                <a:latin typeface="Century Gothic" charset="0"/>
              </a:rPr>
              <a:t>Infrastructure</a:t>
            </a:r>
            <a:r>
              <a:rPr lang="en-GB" sz="2000" dirty="0" smtClean="0">
                <a:latin typeface="Century Gothic" charset="0"/>
              </a:rPr>
              <a:t>.</a:t>
            </a:r>
            <a:endParaRPr lang="en-GB" sz="2000" dirty="0">
              <a:latin typeface="Century Gothic" charset="0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629" y="1728434"/>
            <a:ext cx="5177371" cy="447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557" y="5983294"/>
            <a:ext cx="134933" cy="156495"/>
          </a:xfrm>
          <a:prstGeom prst="rect">
            <a:avLst/>
          </a:prstGeom>
        </p:spPr>
      </p:pic>
      <p:sp>
        <p:nvSpPr>
          <p:cNvPr id="8" name="Rettangolo 60"/>
          <p:cNvSpPr>
            <a:spLocks noChangeArrowheads="1"/>
          </p:cNvSpPr>
          <p:nvPr/>
        </p:nvSpPr>
        <p:spPr bwMode="auto">
          <a:xfrm>
            <a:off x="5635490" y="5891705"/>
            <a:ext cx="28446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Century Gothic" charset="0"/>
              </a:rPr>
              <a:t>European infrastructures</a:t>
            </a:r>
            <a:endParaRPr lang="en-GB" sz="1400" dirty="0">
              <a:latin typeface="Century Gothic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557" y="6252418"/>
            <a:ext cx="134933" cy="156495"/>
          </a:xfrm>
          <a:prstGeom prst="rect">
            <a:avLst/>
          </a:prstGeom>
        </p:spPr>
      </p:pic>
      <p:sp>
        <p:nvSpPr>
          <p:cNvPr id="10" name="Rettangolo 60"/>
          <p:cNvSpPr>
            <a:spLocks noChangeArrowheads="1"/>
          </p:cNvSpPr>
          <p:nvPr/>
        </p:nvSpPr>
        <p:spPr bwMode="auto">
          <a:xfrm>
            <a:off x="5635490" y="6149535"/>
            <a:ext cx="28446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Century Gothic" charset="0"/>
              </a:rPr>
              <a:t>Technology Providers</a:t>
            </a:r>
            <a:endParaRPr lang="en-GB" sz="1400" dirty="0">
              <a:latin typeface="Century Gothic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712" y="6519351"/>
            <a:ext cx="134933" cy="156495"/>
          </a:xfrm>
          <a:prstGeom prst="rect">
            <a:avLst/>
          </a:prstGeom>
        </p:spPr>
      </p:pic>
      <p:sp>
        <p:nvSpPr>
          <p:cNvPr id="12" name="Rettangolo 60"/>
          <p:cNvSpPr>
            <a:spLocks noChangeArrowheads="1"/>
          </p:cNvSpPr>
          <p:nvPr/>
        </p:nvSpPr>
        <p:spPr bwMode="auto">
          <a:xfrm>
            <a:off x="5619312" y="6432260"/>
            <a:ext cx="28608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Century Gothic" charset="0"/>
              </a:rPr>
              <a:t>Research Communities</a:t>
            </a:r>
            <a:endParaRPr lang="en-GB" sz="1400" dirty="0">
              <a:latin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35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76300" y="260648"/>
            <a:ext cx="73914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EUDAT Vision &amp; Mission 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371600"/>
            <a:ext cx="5194920" cy="515374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GB" sz="3200" b="1" dirty="0" smtClean="0"/>
              <a:t>Vision</a:t>
            </a:r>
            <a:r>
              <a:rPr lang="en-GB" sz="3200" dirty="0" smtClean="0"/>
              <a:t>: </a:t>
            </a:r>
            <a:r>
              <a:rPr lang="en-GB" sz="3200" i="1" dirty="0" smtClean="0"/>
              <a:t>Data is shared and preserved across borders and disciplines thereby enhancing the value and quality of research at large.</a:t>
            </a:r>
          </a:p>
          <a:p>
            <a:pPr>
              <a:lnSpc>
                <a:spcPct val="110000"/>
              </a:lnSpc>
            </a:pPr>
            <a:endParaRPr lang="en-GB" sz="3200" dirty="0" smtClean="0"/>
          </a:p>
          <a:p>
            <a:pPr>
              <a:lnSpc>
                <a:spcPct val="110000"/>
              </a:lnSpc>
            </a:pPr>
            <a:r>
              <a:rPr lang="en-GB" sz="3200" b="1" smtClean="0"/>
              <a:t>Mission</a:t>
            </a:r>
            <a:r>
              <a:rPr lang="en-GB" sz="3200" dirty="0" smtClean="0"/>
              <a:t>: </a:t>
            </a:r>
            <a:r>
              <a:rPr lang="en-GB" sz="3200" i="1" dirty="0" smtClean="0"/>
              <a:t>To enable data stewardship within and between European Research Communities through a Collaborative Data Infrastructure, a common model and service infrastructure for managing data spanning all European research data centres and community data repositories. 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endParaRPr lang="en-GB" sz="3200" i="1" dirty="0" smtClean="0"/>
          </a:p>
          <a:p>
            <a:pPr>
              <a:lnSpc>
                <a:spcPct val="110000"/>
              </a:lnSpc>
            </a:pPr>
            <a:endParaRPr lang="en-US" sz="3100" dirty="0" smtClean="0"/>
          </a:p>
          <a:p>
            <a:pPr>
              <a:lnSpc>
                <a:spcPct val="110000"/>
              </a:lnSpc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3573016"/>
            <a:ext cx="3019480" cy="260333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692" y="1196752"/>
            <a:ext cx="2674367" cy="200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6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44624"/>
            <a:ext cx="7304856" cy="792162"/>
          </a:xfrm>
        </p:spPr>
        <p:txBody>
          <a:bodyPr/>
          <a:lstStyle/>
          <a:p>
            <a:r>
              <a:rPr lang="de-DE" dirty="0" smtClean="0"/>
              <a:t>B2 Service Suite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50199" y="6321305"/>
            <a:ext cx="3120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https://</a:t>
            </a:r>
            <a:r>
              <a:rPr lang="fr-FR" dirty="0" err="1"/>
              <a:t>www.eudat.eu</a:t>
            </a:r>
            <a:r>
              <a:rPr lang="fr-FR" dirty="0"/>
              <a:t>/services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430318" y="980728"/>
            <a:ext cx="3672408" cy="39726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/>
              <a:t>Covering both </a:t>
            </a:r>
            <a:r>
              <a:rPr lang="en-US" sz="2200" b="1" dirty="0"/>
              <a:t>access</a:t>
            </a:r>
            <a:r>
              <a:rPr lang="en-US" sz="2200" dirty="0"/>
              <a:t> and </a:t>
            </a:r>
            <a:r>
              <a:rPr lang="en-US" sz="2200" b="1" dirty="0"/>
              <a:t>deposit</a:t>
            </a:r>
            <a:r>
              <a:rPr lang="en-US" sz="2200" dirty="0"/>
              <a:t>, from </a:t>
            </a:r>
            <a:r>
              <a:rPr lang="en-US" sz="2200" b="1" dirty="0"/>
              <a:t>informal data sharing to long-term archiving</a:t>
            </a:r>
            <a:r>
              <a:rPr lang="en-US" sz="2200" dirty="0"/>
              <a:t>, and addressing </a:t>
            </a:r>
            <a:r>
              <a:rPr lang="en-US" sz="2200" b="1" dirty="0"/>
              <a:t>identification</a:t>
            </a:r>
            <a:r>
              <a:rPr lang="en-US" sz="2200" dirty="0"/>
              <a:t>, </a:t>
            </a:r>
            <a:r>
              <a:rPr lang="en-US" sz="2200" b="1" dirty="0"/>
              <a:t>discoverability</a:t>
            </a:r>
            <a:r>
              <a:rPr lang="en-US" sz="2200" dirty="0"/>
              <a:t> and </a:t>
            </a:r>
            <a:r>
              <a:rPr lang="en-US" sz="2200" b="1" dirty="0"/>
              <a:t>computability</a:t>
            </a:r>
            <a:r>
              <a:rPr lang="en-US" sz="2200" dirty="0"/>
              <a:t> of both </a:t>
            </a:r>
            <a:r>
              <a:rPr lang="en-US" sz="2200" b="1" dirty="0"/>
              <a:t>long-tail and big data</a:t>
            </a:r>
            <a:r>
              <a:rPr lang="en-US" sz="2200" dirty="0"/>
              <a:t>, EUDAT services </a:t>
            </a:r>
            <a:r>
              <a:rPr lang="en-US" sz="2200" dirty="0" smtClean="0"/>
              <a:t>seek to </a:t>
            </a:r>
            <a:r>
              <a:rPr lang="en-US" sz="2200" b="1" u="sng" dirty="0" smtClean="0"/>
              <a:t>address </a:t>
            </a:r>
            <a:r>
              <a:rPr lang="en-US" sz="2200" b="1" u="sng" dirty="0"/>
              <a:t>the full lifecycle of research data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9861" y="980728"/>
            <a:ext cx="5427547" cy="4999264"/>
            <a:chOff x="19861" y="1255626"/>
            <a:chExt cx="5427547" cy="4999264"/>
          </a:xfrm>
        </p:grpSpPr>
        <p:pic>
          <p:nvPicPr>
            <p:cNvPr id="1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61" y="1255626"/>
              <a:ext cx="5427547" cy="4999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 descr="C:\Users\jkr\projects\eudat\logos\B2SHARE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0335" y="3708660"/>
              <a:ext cx="648072" cy="137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C:\Users\jkr\projects\eudat\logos\B2FIND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5835" y="4514878"/>
              <a:ext cx="1014500" cy="155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C:\Users\jkr\projects\eudat\logos\B2DROP-O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3708660"/>
              <a:ext cx="649932" cy="144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7" descr="C:\Users\jkr\projects\eudat\logos\B2SAFE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0417" y="2722835"/>
              <a:ext cx="649932" cy="144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8" descr="C:\Users\jkr\projects\eudat\logos\B2STAGE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920" y="2722835"/>
              <a:ext cx="648072" cy="144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1143" y="1554721"/>
              <a:ext cx="974905" cy="2160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C:\Users\jkr\projects\eudat\logos\B2HANDLE ORIGINAL NO PAYOFF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5" y="2176686"/>
              <a:ext cx="792088" cy="2911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7" name="Picture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292" y="5358331"/>
            <a:ext cx="2093971" cy="317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290" y="5729324"/>
            <a:ext cx="2093207" cy="316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289" y="6116381"/>
            <a:ext cx="2093207" cy="317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6" descr="C:\Users\lbermude\Documents\Laura\eudat\conference\3rd-conference\poster-services\b2stage\presentacion\B2STAGE_payoff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288" y="6496131"/>
            <a:ext cx="2093207" cy="317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532" y="5570701"/>
            <a:ext cx="2093972" cy="317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 descr="C:\Users\jkr\projects\eudat\logos\B2ACCESS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532" y="6341946"/>
            <a:ext cx="2093972" cy="31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297" y="5885327"/>
            <a:ext cx="2093207" cy="49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76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50165" y="1757579"/>
            <a:ext cx="7088494" cy="816754"/>
          </a:xfrm>
        </p:spPr>
        <p:txBody>
          <a:bodyPr>
            <a:normAutofit/>
          </a:bodyPr>
          <a:lstStyle/>
          <a:p>
            <a:pPr>
              <a:buSzPct val="100000"/>
              <a:buBlip>
                <a:blip r:embed="rId2"/>
              </a:buBlip>
            </a:pPr>
            <a:r>
              <a:rPr lang="en-GB" sz="2000" dirty="0"/>
              <a:t>Common Language Resources and Technology Infrastructure (CLARIN)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86065" y="116632"/>
            <a:ext cx="7444885" cy="648072"/>
          </a:xfrm>
        </p:spPr>
        <p:txBody>
          <a:bodyPr>
            <a:noAutofit/>
          </a:bodyPr>
          <a:lstStyle/>
          <a:p>
            <a:r>
              <a:rPr lang="en-GB" sz="3600" dirty="0" smtClean="0"/>
              <a:t>Building solutions with the communities</a:t>
            </a:r>
            <a:endParaRPr lang="en-GB" sz="3600" dirty="0"/>
          </a:p>
        </p:txBody>
      </p:sp>
      <p:pic>
        <p:nvPicPr>
          <p:cNvPr id="4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31" y="1584087"/>
            <a:ext cx="825628" cy="922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52" y="2659019"/>
            <a:ext cx="1493985" cy="55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1"/>
          <p:cNvSpPr txBox="1">
            <a:spLocks/>
          </p:cNvSpPr>
          <p:nvPr/>
        </p:nvSpPr>
        <p:spPr>
          <a:xfrm>
            <a:off x="1832518" y="2665333"/>
            <a:ext cx="7088494" cy="542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/>
              <a:t>European Network for Earth System Modelling (ENES)</a:t>
            </a:r>
            <a:endParaRPr lang="en-GB" sz="2000" dirty="0"/>
          </a:p>
        </p:txBody>
      </p:sp>
      <p:pic>
        <p:nvPicPr>
          <p:cNvPr id="7" name="Picture 4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91" y="3497613"/>
            <a:ext cx="954709" cy="712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1"/>
          <p:cNvSpPr txBox="1">
            <a:spLocks/>
          </p:cNvSpPr>
          <p:nvPr/>
        </p:nvSpPr>
        <p:spPr>
          <a:xfrm>
            <a:off x="1816561" y="3450762"/>
            <a:ext cx="7088494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/>
              <a:t>Distributed </a:t>
            </a:r>
            <a:r>
              <a:rPr lang="en-GB" sz="2000" dirty="0"/>
              <a:t>infrastructure for life-science information </a:t>
            </a:r>
            <a:r>
              <a:rPr lang="en-GB" sz="2000" dirty="0" smtClean="0"/>
              <a:t>(ELIXIR)</a:t>
            </a:r>
            <a:endParaRPr lang="en-GB" sz="2000" dirty="0"/>
          </a:p>
        </p:txBody>
      </p:sp>
      <p:pic>
        <p:nvPicPr>
          <p:cNvPr id="9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74" y="4549791"/>
            <a:ext cx="1208194" cy="513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1"/>
          <p:cNvSpPr txBox="1">
            <a:spLocks/>
          </p:cNvSpPr>
          <p:nvPr/>
        </p:nvSpPr>
        <p:spPr>
          <a:xfrm>
            <a:off x="1842457" y="4386866"/>
            <a:ext cx="7088494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European Plate Observing System (EPOS) </a:t>
            </a:r>
            <a:r>
              <a:rPr lang="en-GB" sz="2000" dirty="0" smtClean="0"/>
              <a:t>- Solid </a:t>
            </a:r>
            <a:r>
              <a:rPr lang="en-GB" sz="2000" dirty="0"/>
              <a:t>Earth </a:t>
            </a:r>
            <a:r>
              <a:rPr lang="en-GB" sz="2000" dirty="0" smtClean="0"/>
              <a:t>sciences Research Infrastructure</a:t>
            </a:r>
            <a:endParaRPr lang="en-GB" sz="2000" dirty="0"/>
          </a:p>
        </p:txBody>
      </p:sp>
      <p:pic>
        <p:nvPicPr>
          <p:cNvPr id="12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66943"/>
            <a:ext cx="2489079" cy="697602"/>
          </a:xfrm>
          <a:prstGeom prst="rect">
            <a:avLst/>
          </a:prstGeom>
        </p:spPr>
      </p:pic>
      <p:pic>
        <p:nvPicPr>
          <p:cNvPr id="14" name="Picture 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21" y="6064545"/>
            <a:ext cx="1544474" cy="71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ontent Placeholder 1"/>
          <p:cNvSpPr txBox="1">
            <a:spLocks/>
          </p:cNvSpPr>
          <p:nvPr/>
        </p:nvSpPr>
        <p:spPr>
          <a:xfrm>
            <a:off x="1816561" y="5271660"/>
            <a:ext cx="7088494" cy="830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/>
              <a:t>Integrated Carbon Observation System (ICOS) to quantify &amp; understand greenhouse </a:t>
            </a:r>
            <a:r>
              <a:rPr lang="en-GB" sz="2000" dirty="0"/>
              <a:t>gas </a:t>
            </a:r>
            <a:r>
              <a:rPr lang="en-GB" sz="2000" dirty="0" smtClean="0"/>
              <a:t>balance</a:t>
            </a:r>
            <a:endParaRPr lang="en-GB" sz="2000" dirty="0"/>
          </a:p>
        </p:txBody>
      </p:sp>
      <p:sp>
        <p:nvSpPr>
          <p:cNvPr id="16" name="Content Placeholder 1"/>
          <p:cNvSpPr txBox="1">
            <a:spLocks/>
          </p:cNvSpPr>
          <p:nvPr/>
        </p:nvSpPr>
        <p:spPr>
          <a:xfrm>
            <a:off x="1835696" y="6139055"/>
            <a:ext cx="7088494" cy="562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Long-Term Ecosystem Research (LTER</a:t>
            </a:r>
            <a:r>
              <a:rPr lang="en-GB" sz="2000" dirty="0" smtClean="0"/>
              <a:t>) in Europe</a:t>
            </a:r>
            <a:endParaRPr lang="en-GB" sz="2000" dirty="0"/>
          </a:p>
        </p:txBody>
      </p:sp>
      <p:sp>
        <p:nvSpPr>
          <p:cNvPr id="17" name="Rettangolo 60"/>
          <p:cNvSpPr>
            <a:spLocks noChangeArrowheads="1"/>
          </p:cNvSpPr>
          <p:nvPr/>
        </p:nvSpPr>
        <p:spPr bwMode="auto">
          <a:xfrm>
            <a:off x="251520" y="929336"/>
            <a:ext cx="8539402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r>
              <a:rPr lang="en-GB" sz="2000" dirty="0">
                <a:latin typeface="Century Gothic" charset="0"/>
              </a:rPr>
              <a:t>EUDAT services </a:t>
            </a:r>
            <a:r>
              <a:rPr lang="en-GB" sz="2000" dirty="0" smtClean="0">
                <a:latin typeface="Century Gothic" charset="0"/>
              </a:rPr>
              <a:t>(</a:t>
            </a:r>
            <a:r>
              <a:rPr lang="en-GB" sz="2000" b="1" i="1" dirty="0" smtClean="0">
                <a:latin typeface="Century Gothic" charset="0"/>
              </a:rPr>
              <a:t>B2 </a:t>
            </a:r>
            <a:r>
              <a:rPr lang="de-DE" sz="2000" b="1" i="1" dirty="0">
                <a:latin typeface="Century Gothic" charset="0"/>
              </a:rPr>
              <a:t>Service Suite</a:t>
            </a:r>
            <a:r>
              <a:rPr lang="en-GB" sz="2000" dirty="0" smtClean="0">
                <a:latin typeface="Century Gothic" charset="0"/>
              </a:rPr>
              <a:t>) are </a:t>
            </a:r>
            <a:r>
              <a:rPr lang="en-GB" sz="2000" b="1" dirty="0">
                <a:latin typeface="Century Gothic" charset="0"/>
              </a:rPr>
              <a:t>designed, built and implemented</a:t>
            </a:r>
            <a:r>
              <a:rPr lang="en-GB" sz="2000" dirty="0">
                <a:latin typeface="Century Gothic" charset="0"/>
              </a:rPr>
              <a:t> </a:t>
            </a:r>
            <a:r>
              <a:rPr lang="en-GB" sz="2000" b="1" dirty="0" smtClean="0">
                <a:latin typeface="Century Gothic" charset="0"/>
              </a:rPr>
              <a:t>together with </a:t>
            </a:r>
            <a:r>
              <a:rPr lang="en-GB" sz="2000" b="1" dirty="0">
                <a:latin typeface="Century Gothic" charset="0"/>
              </a:rPr>
              <a:t>user </a:t>
            </a:r>
            <a:r>
              <a:rPr lang="en-GB" sz="2000" b="1" dirty="0" err="1" smtClean="0">
                <a:latin typeface="Century Gothic" charset="0"/>
              </a:rPr>
              <a:t>communites</a:t>
            </a:r>
            <a:r>
              <a:rPr lang="en-GB" sz="2000" b="1" dirty="0" smtClean="0">
                <a:latin typeface="Century Gothic" charset="0"/>
              </a:rPr>
              <a:t>.</a:t>
            </a:r>
            <a:endParaRPr lang="en-GB" sz="2000" b="1" dirty="0">
              <a:latin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0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539552" y="1229900"/>
            <a:ext cx="7344816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 smtClean="0"/>
              <a:t>Sharing Research Data (B2SHARE)</a:t>
            </a:r>
            <a:endParaRPr lang="en-US" sz="3200" b="1" dirty="0">
              <a:latin typeface="Century Gothic" panose="020B0502020202020204" pitchFamily="34" charset="0"/>
            </a:endParaRPr>
          </a:p>
        </p:txBody>
      </p:sp>
      <p:sp>
        <p:nvSpPr>
          <p:cNvPr id="7" name="Content Placeholder 2"/>
          <p:cNvSpPr txBox="1">
            <a:spLocks noGrp="1"/>
          </p:cNvSpPr>
          <p:nvPr>
            <p:ph idx="1"/>
          </p:nvPr>
        </p:nvSpPr>
        <p:spPr>
          <a:xfrm>
            <a:off x="358312" y="2182018"/>
            <a:ext cx="8575341" cy="129614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dk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dk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dk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dk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dk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82775" lvl="3" indent="-271463"/>
            <a:r>
              <a:rPr lang="en-GB" sz="2000" dirty="0" smtClean="0"/>
              <a:t>Uses the </a:t>
            </a:r>
            <a:r>
              <a:rPr lang="en-GB" sz="2000" dirty="0"/>
              <a:t>repository for shareable digital objects (B2SHARE) and </a:t>
            </a:r>
            <a:r>
              <a:rPr lang="en-GB" sz="2000" dirty="0" smtClean="0"/>
              <a:t>harvests </a:t>
            </a:r>
            <a:r>
              <a:rPr lang="en-GB" sz="2000" dirty="0"/>
              <a:t>the community metadata </a:t>
            </a:r>
            <a:r>
              <a:rPr lang="en-GB" sz="2000" dirty="0" smtClean="0"/>
              <a:t>for inclusion </a:t>
            </a:r>
            <a:r>
              <a:rPr lang="en-GB" sz="2000" dirty="0"/>
              <a:t>into the Virtual Language Observatory.</a:t>
            </a:r>
          </a:p>
        </p:txBody>
      </p:sp>
      <p:pic>
        <p:nvPicPr>
          <p:cNvPr id="8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79" y="2596947"/>
            <a:ext cx="1800200" cy="382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1258412" y="3645024"/>
            <a:ext cx="74900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+mj-lt"/>
                <a:ea typeface="+mj-ea"/>
                <a:cs typeface="+mj-cs"/>
              </a:rPr>
              <a:t>Data replication and long term preservation (B2SAFE)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32982" y="4869160"/>
            <a:ext cx="8534168" cy="11637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dk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dk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dk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dk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dk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82775" lvl="3" indent="-271463"/>
            <a:r>
              <a:rPr lang="en-GB" sz="2000" dirty="0" smtClean="0"/>
              <a:t>Data </a:t>
            </a:r>
            <a:r>
              <a:rPr lang="en-GB" sz="2000" dirty="0"/>
              <a:t>replication </a:t>
            </a:r>
            <a:r>
              <a:rPr lang="en-GB" sz="2000" dirty="0" smtClean="0"/>
              <a:t>&amp; long </a:t>
            </a:r>
            <a:r>
              <a:rPr lang="en-GB" sz="2000" dirty="0"/>
              <a:t>term preservation of the language data they are hosting </a:t>
            </a:r>
            <a:r>
              <a:rPr lang="en-GB" sz="2000" dirty="0" smtClean="0"/>
              <a:t>&amp; will extend </a:t>
            </a:r>
            <a:r>
              <a:rPr lang="en-GB" sz="2000" dirty="0"/>
              <a:t>the deployment </a:t>
            </a:r>
            <a:r>
              <a:rPr lang="en-GB" sz="2000" smtClean="0"/>
              <a:t>throughout </a:t>
            </a:r>
            <a:r>
              <a:rPr lang="en-GB" sz="2000" smtClean="0"/>
              <a:t>many CLARIN</a:t>
            </a:r>
            <a:r>
              <a:rPr lang="en-GB" sz="2000" smtClean="0"/>
              <a:t> </a:t>
            </a:r>
            <a:r>
              <a:rPr lang="en-GB" sz="2000" dirty="0"/>
              <a:t>centres</a:t>
            </a:r>
          </a:p>
        </p:txBody>
      </p:sp>
      <p:pic>
        <p:nvPicPr>
          <p:cNvPr id="11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79" y="5264826"/>
            <a:ext cx="1800200" cy="372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80776" y="295348"/>
            <a:ext cx="5211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Century Gothic" panose="020B0502020202020204" pitchFamily="34" charset="0"/>
              </a:rPr>
              <a:t>CLARIN &amp; EUDAT Service Uptake Plan</a:t>
            </a:r>
            <a:endParaRPr lang="en-GB" sz="28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35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1196752"/>
            <a:ext cx="8100392" cy="868362"/>
          </a:xfrm>
        </p:spPr>
        <p:txBody>
          <a:bodyPr>
            <a:noAutofit/>
          </a:bodyPr>
          <a:lstStyle/>
          <a:p>
            <a:r>
              <a:rPr lang="en-GB" sz="3200" b="1" dirty="0"/>
              <a:t>Synchronising &amp; Exchanging Research Data (B2DROP)</a:t>
            </a:r>
            <a:endParaRPr lang="en-US" sz="3200" b="1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2084" y="2303255"/>
            <a:ext cx="8877613" cy="126976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dk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dk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dk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dk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dk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82775" lvl="3" indent="-271463"/>
            <a:r>
              <a:rPr lang="en-GB" sz="2000" dirty="0"/>
              <a:t>use the secure and trusted cloud service </a:t>
            </a:r>
            <a:r>
              <a:rPr lang="en-GB" sz="2000" dirty="0" smtClean="0"/>
              <a:t>to </a:t>
            </a:r>
            <a:r>
              <a:rPr lang="en-GB" sz="2000" dirty="0"/>
              <a:t>integrate their own workspaces into EUDAT.  Thus allowing data retrieval and storage from the CLARIN community services. </a:t>
            </a:r>
          </a:p>
        </p:txBody>
      </p:sp>
      <p:pic>
        <p:nvPicPr>
          <p:cNvPr id="7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84" y="2714740"/>
            <a:ext cx="1944216" cy="301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0776" y="295348"/>
            <a:ext cx="5211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Century Gothic" panose="020B0502020202020204" pitchFamily="34" charset="0"/>
              </a:rPr>
              <a:t>CLARIN &amp; EUDAT Service Uptake Plan</a:t>
            </a:r>
            <a:endParaRPr lang="en-GB" sz="28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720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80183" y="332656"/>
            <a:ext cx="5791200" cy="800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GB" dirty="0" smtClean="0"/>
              <a:t>For More Information </a:t>
            </a:r>
            <a:endParaRPr lang="en-GB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1295400"/>
            <a:ext cx="4267200" cy="4941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Century Gothic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 smtClean="0"/>
          </a:p>
          <a:p>
            <a:pPr marL="0" indent="0" algn="ctr">
              <a:buFontTx/>
              <a:buNone/>
            </a:pPr>
            <a:r>
              <a:rPr lang="en-GB" dirty="0" smtClean="0"/>
              <a:t>CLARIN</a:t>
            </a:r>
          </a:p>
          <a:p>
            <a:r>
              <a:rPr lang="en-GB" dirty="0" smtClean="0"/>
              <a:t>For more info on CLARIN -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clarin.eu</a:t>
            </a:r>
          </a:p>
          <a:p>
            <a:r>
              <a:rPr lang="en-GB" dirty="0" smtClean="0"/>
              <a:t>For more info on EUDAT –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eudat.eu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933056"/>
            <a:ext cx="2666435" cy="24482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212" y="4188948"/>
            <a:ext cx="3074808" cy="20184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26158"/>
            <a:ext cx="1680110" cy="1542647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4788024" y="1650651"/>
            <a:ext cx="4032448" cy="444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54013" indent="-354013" algn="l" defTabSz="952500" rtl="0" eaLnBrk="1" fontAlgn="base" hangingPunct="1">
              <a:spcBef>
                <a:spcPct val="20000"/>
              </a:spcBef>
              <a:spcAft>
                <a:spcPts val="575"/>
              </a:spcAft>
              <a:buClr>
                <a:schemeClr val="accent1"/>
              </a:buClr>
              <a:buSzPct val="120000"/>
              <a:buFont typeface="Arial" charset="0"/>
              <a:buChar char="•"/>
              <a:defRPr sz="2400">
                <a:solidFill>
                  <a:schemeClr val="tx1"/>
                </a:solidFill>
                <a:latin typeface="HelveticaNeueLT Pro 45 Lt"/>
                <a:ea typeface="ＭＳ Ｐゴシック" charset="0"/>
                <a:cs typeface="HelveticaNeueLT Pro 45 Lt"/>
              </a:defRPr>
            </a:lvl1pPr>
            <a:lvl2pPr marL="631825" indent="-276225" algn="l" defTabSz="952500" rtl="0" eaLnBrk="1" fontAlgn="base" hangingPunct="1">
              <a:spcBef>
                <a:spcPct val="20000"/>
              </a:spcBef>
              <a:spcAft>
                <a:spcPts val="575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2200">
                <a:solidFill>
                  <a:schemeClr val="tx1"/>
                </a:solidFill>
                <a:latin typeface="HelveticaNeueLT Pro 45 Lt"/>
                <a:ea typeface="ＭＳ Ｐゴシック" charset="0"/>
                <a:cs typeface="HelveticaNeueLT Pro 45 Lt"/>
              </a:defRPr>
            </a:lvl2pPr>
            <a:lvl3pPr marL="895350" indent="-234950" algn="l" defTabSz="952500" rtl="0" eaLnBrk="1" fontAlgn="base" hangingPunct="1">
              <a:spcBef>
                <a:spcPct val="20000"/>
              </a:spcBef>
              <a:spcAft>
                <a:spcPts val="575"/>
              </a:spcAft>
              <a:buClr>
                <a:schemeClr val="accent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HelveticaNeueLT Pro 45 Lt"/>
                <a:ea typeface="ＭＳ Ｐゴシック" charset="0"/>
                <a:cs typeface="HelveticaNeueLT Pro 45 Lt"/>
              </a:defRPr>
            </a:lvl3pPr>
            <a:lvl4pPr marL="1147763" indent="-234950" algn="l" defTabSz="952500" rtl="0" eaLnBrk="1" fontAlgn="base" hangingPunct="1">
              <a:spcBef>
                <a:spcPct val="20000"/>
              </a:spcBef>
              <a:spcAft>
                <a:spcPts val="575"/>
              </a:spcAft>
              <a:buClr>
                <a:schemeClr val="accent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HelveticaNeueLT Pro 45 Lt"/>
                <a:ea typeface="ＭＳ Ｐゴシック" charset="0"/>
                <a:cs typeface="HelveticaNeueLT Pro 45 Lt"/>
              </a:defRPr>
            </a:lvl4pPr>
            <a:lvl5pPr marL="1400175" indent="-234950" algn="l" defTabSz="952500" rtl="0" eaLnBrk="1" fontAlgn="base" hangingPunct="1">
              <a:spcBef>
                <a:spcPct val="20000"/>
              </a:spcBef>
              <a:spcAft>
                <a:spcPts val="575"/>
              </a:spcAft>
              <a:buClr>
                <a:schemeClr val="accent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HelveticaNeueLT Pro 45 Lt"/>
                <a:ea typeface="ＭＳ Ｐゴシック" charset="0"/>
                <a:cs typeface="HelveticaNeueLT Pro 45 Lt"/>
              </a:defRPr>
            </a:lvl5pPr>
            <a:lvl6pPr marL="2371346" indent="-238971" algn="l" defTabSz="955894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48" charset="0"/>
              <a:buChar char="•"/>
              <a:defRPr sz="2100">
                <a:solidFill>
                  <a:schemeClr val="tx1"/>
                </a:solidFill>
                <a:latin typeface="+mn-lt"/>
              </a:defRPr>
            </a:lvl6pPr>
            <a:lvl7pPr marL="2591945" indent="-238971" algn="l" defTabSz="955894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48" charset="0"/>
              <a:buChar char="•"/>
              <a:defRPr sz="2100">
                <a:solidFill>
                  <a:schemeClr val="tx1"/>
                </a:solidFill>
                <a:latin typeface="+mn-lt"/>
              </a:defRPr>
            </a:lvl7pPr>
            <a:lvl8pPr marL="2812522" indent="-238971" algn="l" defTabSz="955894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48" charset="0"/>
              <a:buChar char="•"/>
              <a:defRPr sz="2100">
                <a:solidFill>
                  <a:schemeClr val="tx1"/>
                </a:solidFill>
                <a:latin typeface="+mn-lt"/>
              </a:defRPr>
            </a:lvl8pPr>
            <a:lvl9pPr marL="3033117" indent="-238971" algn="l" defTabSz="955894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48" charset="0"/>
              <a:buChar char="•"/>
              <a:defRPr sz="21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defTabSz="914400">
              <a:buNone/>
            </a:pPr>
            <a:r>
              <a:rPr lang="en-GB" sz="2800" b="1" dirty="0">
                <a:solidFill>
                  <a:prstClr val="black"/>
                </a:solidFill>
                <a:latin typeface="Century Gothic" panose="020B0502020202020204" pitchFamily="34" charset="0"/>
                <a:ea typeface="+mn-ea"/>
                <a:cs typeface="Arial" pitchFamily="34" charset="0"/>
              </a:rPr>
              <a:t>EUDAT</a:t>
            </a:r>
          </a:p>
          <a:p>
            <a:pPr marL="0" indent="0" defTabSz="914400">
              <a:buNone/>
            </a:pPr>
            <a:r>
              <a:rPr lang="en-GB" sz="2800" dirty="0">
                <a:solidFill>
                  <a:prstClr val="black"/>
                </a:solidFill>
                <a:latin typeface="Century Gothic" panose="020B0502020202020204" pitchFamily="34" charset="0"/>
                <a:ea typeface="+mn-ea"/>
                <a:cs typeface="Arial" pitchFamily="34" charset="0"/>
              </a:rPr>
              <a:t>Web – </a:t>
            </a:r>
            <a:r>
              <a:rPr lang="en-GB" sz="2800" dirty="0">
                <a:solidFill>
                  <a:srgbClr val="0070C0"/>
                </a:solidFill>
                <a:latin typeface="Century Gothic" panose="020B0502020202020204" pitchFamily="34" charset="0"/>
                <a:ea typeface="+mn-ea"/>
                <a:cs typeface="Arial" pitchFamily="34" charset="0"/>
              </a:rPr>
              <a:t>eudat.eu</a:t>
            </a:r>
          </a:p>
          <a:p>
            <a:pPr marL="0" indent="0" defTabSz="914400">
              <a:buNone/>
            </a:pPr>
            <a:r>
              <a:rPr lang="en-GB" sz="2800" dirty="0">
                <a:solidFill>
                  <a:prstClr val="black"/>
                </a:solidFill>
                <a:latin typeface="Century Gothic" panose="020B0502020202020204" pitchFamily="34" charset="0"/>
                <a:ea typeface="+mn-ea"/>
                <a:cs typeface="Arial" pitchFamily="34" charset="0"/>
              </a:rPr>
              <a:t>Twitter - </a:t>
            </a:r>
            <a:r>
              <a:rPr lang="en-GB" sz="2800" dirty="0">
                <a:solidFill>
                  <a:srgbClr val="0070C0"/>
                </a:solidFill>
                <a:latin typeface="Century Gothic" panose="020B0502020202020204" pitchFamily="34" charset="0"/>
                <a:ea typeface="+mn-ea"/>
                <a:cs typeface="Arial" pitchFamily="34" charset="0"/>
              </a:rPr>
              <a:t>@</a:t>
            </a:r>
            <a:r>
              <a:rPr lang="en-GB" sz="2800" dirty="0" smtClean="0">
                <a:solidFill>
                  <a:srgbClr val="0070C0"/>
                </a:solidFill>
                <a:latin typeface="Century Gothic" panose="020B0502020202020204" pitchFamily="34" charset="0"/>
                <a:ea typeface="+mn-ea"/>
                <a:cs typeface="Arial" pitchFamily="34" charset="0"/>
              </a:rPr>
              <a:t>EUDAT_EU</a:t>
            </a:r>
            <a:endParaRPr lang="en-GB" sz="2800" dirty="0">
              <a:solidFill>
                <a:srgbClr val="0070C0"/>
              </a:solidFill>
              <a:latin typeface="Century Gothic" panose="020B0502020202020204" pitchFamily="34" charset="0"/>
              <a:ea typeface="+mn-ea"/>
              <a:cs typeface="Arial" pitchFamily="34" charset="0"/>
            </a:endParaRPr>
          </a:p>
          <a:p>
            <a:endParaRPr lang="en-GB" sz="2800" kern="0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97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roject Overview">
  <a:themeElements>
    <a:clrScheme name="Project Overview 2">
      <a:dk1>
        <a:srgbClr val="000000"/>
      </a:dk1>
      <a:lt1>
        <a:srgbClr val="FFFFFF"/>
      </a:lt1>
      <a:dk2>
        <a:srgbClr val="000000"/>
      </a:dk2>
      <a:lt2>
        <a:srgbClr val="868686"/>
      </a:lt2>
      <a:accent1>
        <a:srgbClr val="3366FF"/>
      </a:accent1>
      <a:accent2>
        <a:srgbClr val="009900"/>
      </a:accent2>
      <a:accent3>
        <a:srgbClr val="FFFFFF"/>
      </a:accent3>
      <a:accent4>
        <a:srgbClr val="000000"/>
      </a:accent4>
      <a:accent5>
        <a:srgbClr val="ADB8FF"/>
      </a:accent5>
      <a:accent6>
        <a:srgbClr val="008A00"/>
      </a:accent6>
      <a:hlink>
        <a:srgbClr val="FF0033"/>
      </a:hlink>
      <a:folHlink>
        <a:srgbClr val="CCCCCC"/>
      </a:folHlink>
    </a:clrScheme>
    <a:fontScheme name="Project Overview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45791" dir="2021404" algn="ctr" rotWithShape="0">
                  <a:srgbClr val="F3C579">
                    <a:alpha val="50000"/>
                  </a:srgbClr>
                </a:outerShdw>
              </a:effectLst>
            </a14:hiddenEffects>
          </a:ext>
        </a:extLst>
      </a:spPr>
      <a:bodyPr vert="horz" wrap="square" lIns="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45791" dir="2021404" algn="ctr" rotWithShape="0">
                  <a:srgbClr val="F3C579">
                    <a:alpha val="50000"/>
                  </a:srgbClr>
                </a:outerShdw>
              </a:effectLst>
            </a14:hiddenEffects>
          </a:ext>
        </a:extLst>
      </a:spPr>
      <a:bodyPr vert="horz" wrap="square" lIns="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Project Overview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ct Overview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ct Overview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439</Words>
  <Application>Microsoft Office PowerPoint</Application>
  <PresentationFormat>On-screen Show (4:3)</PresentationFormat>
  <Paragraphs>44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Office Theme</vt:lpstr>
      <vt:lpstr>1_Project Overview</vt:lpstr>
      <vt:lpstr>PowerPoint Presentation</vt:lpstr>
      <vt:lpstr>EUDAT: A truly pan-European Infrastructure</vt:lpstr>
      <vt:lpstr>PowerPoint Presentation</vt:lpstr>
      <vt:lpstr>B2 Service Suite</vt:lpstr>
      <vt:lpstr>Building solutions with the communities</vt:lpstr>
      <vt:lpstr>PowerPoint Presentation</vt:lpstr>
      <vt:lpstr>Synchronising &amp; Exchanging Research Data (B2DROP)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</dc:creator>
  <cp:lastModifiedBy>Alex</cp:lastModifiedBy>
  <cp:revision>5</cp:revision>
  <dcterms:created xsi:type="dcterms:W3CDTF">2016-03-15T14:28:50Z</dcterms:created>
  <dcterms:modified xsi:type="dcterms:W3CDTF">2016-04-06T15:53:04Z</dcterms:modified>
</cp:coreProperties>
</file>