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jpg" ContentType="image/pn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media/image15.jpg" ContentType="image/jpeg"/>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91" r:id="rId2"/>
  </p:sldMasterIdLst>
  <p:notesMasterIdLst>
    <p:notesMasterId r:id="rId25"/>
  </p:notesMasterIdLst>
  <p:sldIdLst>
    <p:sldId id="256" r:id="rId3"/>
    <p:sldId id="306" r:id="rId4"/>
    <p:sldId id="307" r:id="rId5"/>
    <p:sldId id="309" r:id="rId6"/>
    <p:sldId id="310" r:id="rId7"/>
    <p:sldId id="311" r:id="rId8"/>
    <p:sldId id="312" r:id="rId9"/>
    <p:sldId id="313" r:id="rId10"/>
    <p:sldId id="314" r:id="rId11"/>
    <p:sldId id="315" r:id="rId12"/>
    <p:sldId id="284" r:id="rId13"/>
    <p:sldId id="285" r:id="rId14"/>
    <p:sldId id="297" r:id="rId15"/>
    <p:sldId id="298" r:id="rId16"/>
    <p:sldId id="299" r:id="rId17"/>
    <p:sldId id="300" r:id="rId18"/>
    <p:sldId id="308" r:id="rId19"/>
    <p:sldId id="304" r:id="rId20"/>
    <p:sldId id="301" r:id="rId21"/>
    <p:sldId id="292" r:id="rId22"/>
    <p:sldId id="268"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39" autoAdjust="0"/>
  </p:normalViewPr>
  <p:slideViewPr>
    <p:cSldViewPr snapToGrid="0" snapToObjects="1">
      <p:cViewPr varScale="1">
        <p:scale>
          <a:sx n="64" d="100"/>
          <a:sy n="64" d="100"/>
        </p:scale>
        <p:origin x="-1440"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57829-2471-8046-AAE4-0270A0531699}" type="datetimeFigureOut">
              <a:rPr lang="en-US" smtClean="0"/>
              <a:t>10/02/16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EAEBA-4F94-B24D-BEDA-B5DB36B9B13E}" type="slidenum">
              <a:rPr lang="en-US" smtClean="0"/>
              <a:t>‹#›</a:t>
            </a:fld>
            <a:endParaRPr lang="en-US"/>
          </a:p>
        </p:txBody>
      </p:sp>
    </p:spTree>
    <p:extLst>
      <p:ext uri="{BB962C8B-B14F-4D97-AF65-F5344CB8AC3E}">
        <p14:creationId xmlns:p14="http://schemas.microsoft.com/office/powerpoint/2010/main" val="3475480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‘big’ experiments such as LHC and SKA, but the number of communities </a:t>
            </a:r>
          </a:p>
          <a:p>
            <a:r>
              <a:rPr lang="en-GB" dirty="0" smtClean="0"/>
              <a:t>Many align</a:t>
            </a:r>
            <a:r>
              <a:rPr lang="en-GB" baseline="0" dirty="0" smtClean="0"/>
              <a:t> their ideas and birth with the </a:t>
            </a:r>
            <a:r>
              <a:rPr lang="en-GB" dirty="0" smtClean="0"/>
              <a:t>Riding the Wave report</a:t>
            </a:r>
            <a:r>
              <a:rPr lang="en-GB" baseline="0" dirty="0" smtClean="0"/>
              <a:t> from the HLEG 2010, but of course many discussions and collaborations went on before that</a:t>
            </a:r>
            <a:endParaRPr lang="en-GB" dirty="0" smtClean="0"/>
          </a:p>
          <a:p>
            <a:r>
              <a:rPr lang="en-GB" dirty="0" smtClean="0"/>
              <a:t>REMOVE THE LAST BULLET POINT</a:t>
            </a:r>
            <a:endParaRPr lang="en-GB" dirty="0"/>
          </a:p>
        </p:txBody>
      </p:sp>
      <p:sp>
        <p:nvSpPr>
          <p:cNvPr id="4" name="Slide Number Placeholder 3"/>
          <p:cNvSpPr>
            <a:spLocks noGrp="1"/>
          </p:cNvSpPr>
          <p:nvPr>
            <p:ph type="sldNum" sz="quarter" idx="10"/>
          </p:nvPr>
        </p:nvSpPr>
        <p:spPr/>
        <p:txBody>
          <a:bodyPr/>
          <a:lstStyle/>
          <a:p>
            <a:fld id="{0DCBE049-3163-43EB-A5FF-F4CB484C94BB}" type="slidenum">
              <a:rPr lang="en-GB" smtClean="0"/>
              <a:t>2</a:t>
            </a:fld>
            <a:endParaRPr lang="en-GB"/>
          </a:p>
        </p:txBody>
      </p:sp>
    </p:spTree>
    <p:extLst>
      <p:ext uri="{BB962C8B-B14F-4D97-AF65-F5344CB8AC3E}">
        <p14:creationId xmlns:p14="http://schemas.microsoft.com/office/powerpoint/2010/main" val="27107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table shows a summary of the work in the communities plans although some specific requests for ‘new’ services adjustment are left out. As there is for instance an interesting idea from EPOS for B2DROP, which played a role in the last TC discussion. And as for instance plans to make use of a EUDAT DTR by ICOS and EPOS.</a:t>
            </a:r>
          </a:p>
        </p:txBody>
      </p:sp>
      <p:sp>
        <p:nvSpPr>
          <p:cNvPr id="4" name="Slide Number Placeholder 3"/>
          <p:cNvSpPr>
            <a:spLocks noGrp="1"/>
          </p:cNvSpPr>
          <p:nvPr>
            <p:ph type="sldNum" sz="quarter" idx="10"/>
          </p:nvPr>
        </p:nvSpPr>
        <p:spPr/>
        <p:txBody>
          <a:bodyPr/>
          <a:lstStyle/>
          <a:p>
            <a:fld id="{2C72325C-DFAE-4550-9E40-3F27690C965C}" type="slidenum">
              <a:rPr lang="nl-NL" smtClean="0"/>
              <a:t>11</a:t>
            </a:fld>
            <a:endParaRPr lang="nl-NL"/>
          </a:p>
        </p:txBody>
      </p:sp>
    </p:spTree>
    <p:extLst>
      <p:ext uri="{BB962C8B-B14F-4D97-AF65-F5344CB8AC3E}">
        <p14:creationId xmlns:p14="http://schemas.microsoft.com/office/powerpoint/2010/main" val="402526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Contribution to Open Access and building on Research Data Alliance output as the DTR</a:t>
            </a:r>
            <a:endParaRPr lang="en-US" dirty="0"/>
          </a:p>
        </p:txBody>
      </p:sp>
      <p:sp>
        <p:nvSpPr>
          <p:cNvPr id="4" name="Slide Number Placeholder 3"/>
          <p:cNvSpPr>
            <a:spLocks noGrp="1"/>
          </p:cNvSpPr>
          <p:nvPr>
            <p:ph type="sldNum" sz="quarter" idx="10"/>
          </p:nvPr>
        </p:nvSpPr>
        <p:spPr/>
        <p:txBody>
          <a:bodyPr/>
          <a:lstStyle/>
          <a:p>
            <a:fld id="{2C72325C-DFAE-4550-9E40-3F27690C965C}" type="slidenum">
              <a:rPr lang="nl-NL" smtClean="0"/>
              <a:t>12</a:t>
            </a:fld>
            <a:endParaRPr lang="nl-NL"/>
          </a:p>
        </p:txBody>
      </p:sp>
    </p:spTree>
    <p:extLst>
      <p:ext uri="{BB962C8B-B14F-4D97-AF65-F5344CB8AC3E}">
        <p14:creationId xmlns:p14="http://schemas.microsoft.com/office/powerpoint/2010/main" val="73261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a:t>
            </a:r>
            <a:r>
              <a:rPr lang="en-US" baseline="0" dirty="0" smtClean="0"/>
              <a:t> plans are </a:t>
            </a:r>
            <a:r>
              <a:rPr lang="en-US" dirty="0" smtClean="0"/>
              <a:t>ranging from using B2SAFE and B2FIND to store and make data discoverable as IST, to</a:t>
            </a:r>
            <a:r>
              <a:rPr lang="en-US" baseline="0" dirty="0" smtClean="0"/>
              <a:t> ambitious plans as to see if EUDAT services can be adjusted to become a community standardized data provider as FAIR Data Approach.</a:t>
            </a:r>
            <a:endParaRPr lang="en-US" dirty="0" smtClean="0"/>
          </a:p>
          <a:p>
            <a:r>
              <a:rPr lang="en-US" dirty="0" err="1" smtClean="0"/>
              <a:t>Herbadrop</a:t>
            </a:r>
            <a:r>
              <a:rPr lang="en-US" dirty="0" smtClean="0"/>
              <a:t> is an interesting pilot </a:t>
            </a:r>
            <a:r>
              <a:rPr lang="en-US" baseline="0" dirty="0" smtClean="0"/>
              <a:t>using OCR technology also for biological specimens description in the </a:t>
            </a:r>
            <a:r>
              <a:rPr lang="en-US" baseline="0" dirty="0" err="1" smtClean="0"/>
              <a:t>BioMed</a:t>
            </a:r>
            <a:r>
              <a:rPr lang="en-US" baseline="0" dirty="0" smtClean="0"/>
              <a:t> Life Sciences as is also will be done in one of the CH pilots. </a:t>
            </a:r>
            <a:r>
              <a:rPr lang="en-US" baseline="0" dirty="0" err="1" smtClean="0"/>
              <a:t>Herbadrop</a:t>
            </a:r>
            <a:r>
              <a:rPr lang="en-US" baseline="0" dirty="0" smtClean="0"/>
              <a:t> will also be using B2SAFE to safeguard the data and make the discoverable with B2FIND</a:t>
            </a:r>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13</a:t>
            </a:fld>
            <a:endParaRPr lang="en-US"/>
          </a:p>
        </p:txBody>
      </p:sp>
    </p:spTree>
    <p:extLst>
      <p:ext uri="{BB962C8B-B14F-4D97-AF65-F5344CB8AC3E}">
        <p14:creationId xmlns:p14="http://schemas.microsoft.com/office/powerpoint/2010/main" val="392855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in most (7) from the area where we were already well covered</a:t>
            </a:r>
            <a:r>
              <a:rPr lang="en-US" baseline="0" dirty="0" smtClean="0"/>
              <a:t> with 4 core-communities, but no reason to say no</a:t>
            </a:r>
          </a:p>
          <a:p>
            <a:r>
              <a:rPr lang="en-US" baseline="0" dirty="0" smtClean="0"/>
              <a:t>We have a </a:t>
            </a:r>
            <a:r>
              <a:rPr lang="en-US" baseline="0" dirty="0" err="1" smtClean="0"/>
              <a:t>DataPilot</a:t>
            </a:r>
            <a:r>
              <a:rPr lang="en-US" baseline="0" dirty="0" smtClean="0"/>
              <a:t> from EISCAT for us a new community that will be </a:t>
            </a:r>
            <a:r>
              <a:rPr lang="en-US" baseline="0" dirty="0" err="1" smtClean="0"/>
              <a:t>chalenged</a:t>
            </a:r>
            <a:r>
              <a:rPr lang="en-US" baseline="0" dirty="0" smtClean="0"/>
              <a:t> </a:t>
            </a:r>
          </a:p>
          <a:p>
            <a:endParaRPr lang="en-US" baseline="0" dirty="0" smtClean="0"/>
          </a:p>
          <a:p>
            <a:r>
              <a:rPr lang="en-US" baseline="0" dirty="0" smtClean="0"/>
              <a:t>Linked Data Pilot that obviously </a:t>
            </a:r>
            <a:r>
              <a:rPr lang="en-US" baseline="0" dirty="0" err="1" smtClean="0"/>
              <a:t>fullfils</a:t>
            </a:r>
            <a:r>
              <a:rPr lang="en-US" baseline="0" dirty="0" smtClean="0"/>
              <a:t> our call for Pilots working with </a:t>
            </a:r>
            <a:r>
              <a:rPr lang="en-US" baseline="0" dirty="0" err="1" smtClean="0"/>
              <a:t>SemanticWeb</a:t>
            </a:r>
            <a:r>
              <a:rPr lang="en-US" baseline="0" dirty="0" smtClean="0"/>
              <a:t>/LD. The will annotate data (using B2ANNOT and make it available as LD</a:t>
            </a:r>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14</a:t>
            </a:fld>
            <a:endParaRPr lang="en-US"/>
          </a:p>
        </p:txBody>
      </p:sp>
    </p:spTree>
    <p:extLst>
      <p:ext uri="{BB962C8B-B14F-4D97-AF65-F5344CB8AC3E}">
        <p14:creationId xmlns:p14="http://schemas.microsoft.com/office/powerpoint/2010/main" val="14532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Data Pilots were we were not covered at all, so this</a:t>
            </a:r>
            <a:r>
              <a:rPr lang="en-US" baseline="0" dirty="0" smtClean="0"/>
              <a:t> is good news</a:t>
            </a:r>
          </a:p>
          <a:p>
            <a:r>
              <a:rPr lang="en-US" baseline="0" dirty="0" smtClean="0"/>
              <a:t>Some plan using a whole range of EUDAT services B2SHARE,B2SAFE,B2STAGE B2FIND to manage data as the </a:t>
            </a:r>
            <a:r>
              <a:rPr lang="en-US" baseline="0" dirty="0" err="1" smtClean="0"/>
              <a:t>Tokamak</a:t>
            </a:r>
            <a:r>
              <a:rPr lang="en-US" baseline="0" dirty="0" smtClean="0"/>
              <a:t> and NFFA-EUROPE data pilots</a:t>
            </a:r>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15</a:t>
            </a:fld>
            <a:endParaRPr lang="en-US"/>
          </a:p>
        </p:txBody>
      </p:sp>
    </p:spTree>
    <p:extLst>
      <p:ext uri="{BB962C8B-B14F-4D97-AF65-F5344CB8AC3E}">
        <p14:creationId xmlns:p14="http://schemas.microsoft.com/office/powerpoint/2010/main" val="350237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into Cultural Heritage with Cloudy Culture and </a:t>
            </a:r>
            <a:r>
              <a:rPr lang="en-US" dirty="0" err="1" smtClean="0"/>
              <a:t>Europeana</a:t>
            </a:r>
            <a:endParaRPr lang="en-US" dirty="0" smtClean="0"/>
          </a:p>
          <a:p>
            <a:r>
              <a:rPr lang="en-US" dirty="0" smtClean="0"/>
              <a:t>Also linking up with organizations that themselves need to provide DM services for a data from a wide variety of disciplines such as Aalto University needing solutions for storing a variety of data types using B2DROP and B2SHARE</a:t>
            </a:r>
          </a:p>
          <a:p>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16</a:t>
            </a:fld>
            <a:endParaRPr lang="en-US"/>
          </a:p>
        </p:txBody>
      </p:sp>
    </p:spTree>
    <p:extLst>
      <p:ext uri="{BB962C8B-B14F-4D97-AF65-F5344CB8AC3E}">
        <p14:creationId xmlns:p14="http://schemas.microsoft.com/office/powerpoint/2010/main" val="141918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B2DROP, B2SHARE, B2SAFE, B2STAGE, B2FIND, DTR &amp;?, BDA, </a:t>
            </a:r>
          </a:p>
          <a:p>
            <a:r>
              <a:rPr lang="en-US" dirty="0" smtClean="0"/>
              <a:t>Most pilots chose</a:t>
            </a:r>
            <a:r>
              <a:rPr lang="en-US" baseline="0" dirty="0" smtClean="0"/>
              <a:t> for more than one single area, integrated complete solutions </a:t>
            </a:r>
            <a:r>
              <a:rPr lang="en-US" dirty="0" smtClean="0"/>
              <a:t>Emphasis</a:t>
            </a:r>
            <a:r>
              <a:rPr lang="en-US" baseline="0" dirty="0" smtClean="0"/>
              <a:t> on run of the mill DM, </a:t>
            </a:r>
          </a:p>
          <a:p>
            <a:r>
              <a:rPr lang="en-US" baseline="0" dirty="0" smtClean="0"/>
              <a:t>We asked for pilots with an interest in new developing technologies as Semantic Web/Linked Data and Big Data Analytics, 20% of the proposals did that, so quite good although the big majority is about classical storage &amp; preservation B2SHARE &amp; B2SAFE</a:t>
            </a:r>
          </a:p>
          <a:p>
            <a:endParaRPr lang="en-US" baseline="0" dirty="0" smtClean="0"/>
          </a:p>
        </p:txBody>
      </p:sp>
      <p:sp>
        <p:nvSpPr>
          <p:cNvPr id="4" name="Slide Number Placeholder 3"/>
          <p:cNvSpPr>
            <a:spLocks noGrp="1"/>
          </p:cNvSpPr>
          <p:nvPr>
            <p:ph type="sldNum" sz="quarter" idx="10"/>
          </p:nvPr>
        </p:nvSpPr>
        <p:spPr/>
        <p:txBody>
          <a:bodyPr/>
          <a:lstStyle/>
          <a:p>
            <a:fld id="{947EAEBA-4F94-B24D-BEDA-B5DB36B9B13E}" type="slidenum">
              <a:rPr lang="en-US" smtClean="0"/>
              <a:t>17</a:t>
            </a:fld>
            <a:endParaRPr lang="en-US"/>
          </a:p>
        </p:txBody>
      </p:sp>
    </p:spTree>
    <p:extLst>
      <p:ext uri="{BB962C8B-B14F-4D97-AF65-F5344CB8AC3E}">
        <p14:creationId xmlns:p14="http://schemas.microsoft.com/office/powerpoint/2010/main" val="120669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to of course our expectations of our</a:t>
            </a:r>
            <a:r>
              <a:rPr lang="en-US" baseline="0" dirty="0" smtClean="0"/>
              <a:t> services being used by more communities &amp; projects</a:t>
            </a:r>
            <a:r>
              <a:rPr lang="en-US" dirty="0" smtClean="0"/>
              <a:t> </a:t>
            </a:r>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18</a:t>
            </a:fld>
            <a:endParaRPr lang="en-US"/>
          </a:p>
        </p:txBody>
      </p:sp>
    </p:spTree>
    <p:extLst>
      <p:ext uri="{BB962C8B-B14F-4D97-AF65-F5344CB8AC3E}">
        <p14:creationId xmlns:p14="http://schemas.microsoft.com/office/powerpoint/2010/main" val="246496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EUDAT persons active in RDA</a:t>
            </a:r>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20</a:t>
            </a:fld>
            <a:endParaRPr lang="en-US"/>
          </a:p>
        </p:txBody>
      </p:sp>
    </p:spTree>
    <p:extLst>
      <p:ext uri="{BB962C8B-B14F-4D97-AF65-F5344CB8AC3E}">
        <p14:creationId xmlns:p14="http://schemas.microsoft.com/office/powerpoint/2010/main" val="233434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Damien’s</a:t>
            </a:r>
            <a:r>
              <a:rPr lang="en-US" baseline="0" dirty="0" smtClean="0"/>
              <a:t> introduction, EUDAT future is the future of the CDI</a:t>
            </a:r>
            <a:endParaRPr lang="en-US" dirty="0"/>
          </a:p>
        </p:txBody>
      </p:sp>
      <p:sp>
        <p:nvSpPr>
          <p:cNvPr id="4" name="Slide Number Placeholder 3"/>
          <p:cNvSpPr>
            <a:spLocks noGrp="1"/>
          </p:cNvSpPr>
          <p:nvPr>
            <p:ph type="sldNum" sz="quarter" idx="10"/>
          </p:nvPr>
        </p:nvSpPr>
        <p:spPr/>
        <p:txBody>
          <a:bodyPr/>
          <a:lstStyle/>
          <a:p>
            <a:fld id="{947EAEBA-4F94-B24D-BEDA-B5DB36B9B13E}" type="slidenum">
              <a:rPr lang="en-US" smtClean="0"/>
              <a:t>21</a:t>
            </a:fld>
            <a:endParaRPr lang="en-US"/>
          </a:p>
        </p:txBody>
      </p:sp>
    </p:spTree>
    <p:extLst>
      <p:ext uri="{BB962C8B-B14F-4D97-AF65-F5344CB8AC3E}">
        <p14:creationId xmlns:p14="http://schemas.microsoft.com/office/powerpoint/2010/main" val="122441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that this slide shows our ambition to integrate these services making it possible to migrate data deposited at B2DROP to B2SHARE, B2SAFE</a:t>
            </a:r>
          </a:p>
        </p:txBody>
      </p:sp>
      <p:sp>
        <p:nvSpPr>
          <p:cNvPr id="4" name="Slide Number Placeholder 3"/>
          <p:cNvSpPr>
            <a:spLocks noGrp="1"/>
          </p:cNvSpPr>
          <p:nvPr>
            <p:ph type="sldNum" sz="quarter" idx="10"/>
          </p:nvPr>
        </p:nvSpPr>
        <p:spPr/>
        <p:txBody>
          <a:bodyPr/>
          <a:lstStyle/>
          <a:p>
            <a:fld id="{1D17F8AD-33BB-4EDC-B921-541CE899FC3B}" type="slidenum">
              <a:rPr lang="en-US" smtClean="0"/>
              <a:pPr/>
              <a:t>3</a:t>
            </a:fld>
            <a:endParaRPr lang="en-US"/>
          </a:p>
        </p:txBody>
      </p:sp>
    </p:spTree>
    <p:extLst>
      <p:ext uri="{BB962C8B-B14F-4D97-AF65-F5344CB8AC3E}">
        <p14:creationId xmlns:p14="http://schemas.microsoft.com/office/powerpoint/2010/main" val="377793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196850"/>
            <a:ext cx="3529013" cy="2646363"/>
          </a:xfrm>
        </p:spPr>
      </p:sp>
      <p:sp>
        <p:nvSpPr>
          <p:cNvPr id="3" name="Notes Placeholder 2"/>
          <p:cNvSpPr>
            <a:spLocks noGrp="1"/>
          </p:cNvSpPr>
          <p:nvPr>
            <p:ph type="body" idx="1"/>
          </p:nvPr>
        </p:nvSpPr>
        <p:spPr>
          <a:xfrm>
            <a:off x="685800" y="2915816"/>
            <a:ext cx="5486400" cy="6048672"/>
          </a:xfrm>
        </p:spPr>
        <p:txBody>
          <a:bodyPr/>
          <a:lstStyle/>
          <a:p>
            <a:r>
              <a:rPr lang="en-US" sz="1100" dirty="0" smtClean="0">
                <a:latin typeface="Helvetica"/>
                <a:cs typeface="Helvetica"/>
              </a:rPr>
              <a:t>Based on </a:t>
            </a:r>
            <a:r>
              <a:rPr lang="en-US" sz="1100" b="1" dirty="0" err="1" smtClean="0">
                <a:latin typeface="Helvetica"/>
                <a:cs typeface="Helvetica"/>
              </a:rPr>
              <a:t>ownCloud</a:t>
            </a:r>
            <a:r>
              <a:rPr lang="en-US" sz="1100" b="1" dirty="0" smtClean="0">
                <a:latin typeface="Helvetica"/>
                <a:cs typeface="Helvetica"/>
              </a:rPr>
              <a:t>, </a:t>
            </a:r>
            <a:r>
              <a:rPr lang="en-US" sz="1100" dirty="0" smtClean="0">
                <a:latin typeface="Helvetica"/>
                <a:cs typeface="Helvetica"/>
              </a:rPr>
              <a:t>open source (GNU AGPLv3)</a:t>
            </a:r>
          </a:p>
          <a:p>
            <a:r>
              <a:rPr lang="en-US" sz="1100" b="1" dirty="0" smtClean="0">
                <a:latin typeface="Helvetica"/>
                <a:cs typeface="Helvetica"/>
              </a:rPr>
              <a:t>access and manage permissions </a:t>
            </a:r>
            <a:r>
              <a:rPr lang="en-US" sz="1100" dirty="0" smtClean="0">
                <a:latin typeface="Helvetica"/>
                <a:cs typeface="Helvetica"/>
              </a:rPr>
              <a:t>to </a:t>
            </a:r>
            <a:r>
              <a:rPr lang="en-US" sz="1100" b="1" dirty="0" smtClean="0">
                <a:latin typeface="Helvetica"/>
                <a:cs typeface="Helvetica"/>
              </a:rPr>
              <a:t>files from any device and any location, </a:t>
            </a:r>
            <a:r>
              <a:rPr lang="en-US" sz="1100" dirty="0" smtClean="0">
                <a:latin typeface="Helvetica"/>
                <a:cs typeface="Helvetica"/>
              </a:rPr>
              <a:t>via</a:t>
            </a:r>
            <a:r>
              <a:rPr lang="en-US" sz="1100" b="1" dirty="0" smtClean="0">
                <a:latin typeface="Helvetica"/>
                <a:cs typeface="Helvetica"/>
              </a:rPr>
              <a:t> </a:t>
            </a:r>
            <a:r>
              <a:rPr lang="en-US" sz="1100" dirty="0" smtClean="0">
                <a:latin typeface="Helvetica"/>
                <a:cs typeface="Helvetica"/>
              </a:rPr>
              <a:t>browser, desktop, mobile apps and WebDAV</a:t>
            </a:r>
          </a:p>
          <a:p>
            <a:r>
              <a:rPr lang="en-US" sz="1100" b="1" dirty="0" smtClean="0">
                <a:latin typeface="Helvetica"/>
                <a:cs typeface="Helvetica"/>
              </a:rPr>
              <a:t>up to 20GB of storage space</a:t>
            </a:r>
            <a:r>
              <a:rPr lang="en-US" sz="1100" dirty="0" smtClean="0">
                <a:latin typeface="Helvetica"/>
                <a:cs typeface="Helvetica"/>
              </a:rPr>
              <a:t> for research data </a:t>
            </a:r>
          </a:p>
          <a:p>
            <a:r>
              <a:rPr lang="en-US" sz="1100" b="1" dirty="0" smtClean="0">
                <a:latin typeface="Helvetica"/>
                <a:cs typeface="Helvetica"/>
              </a:rPr>
              <a:t>simple to use and open to all </a:t>
            </a:r>
            <a:r>
              <a:rPr lang="en-US" sz="1100" dirty="0" smtClean="0">
                <a:latin typeface="Helvetica"/>
                <a:cs typeface="Helvetica"/>
              </a:rPr>
              <a:t>researchers, scientists (e.g. self-registration)</a:t>
            </a:r>
          </a:p>
          <a:p>
            <a:r>
              <a:rPr lang="en-US" sz="1100" b="1" dirty="0" smtClean="0">
                <a:latin typeface="Helvetica"/>
                <a:cs typeface="Helvetica"/>
              </a:rPr>
              <a:t>synchronize and exchange data with one or multiple users</a:t>
            </a:r>
            <a:endParaRPr lang="en-US" sz="1100" dirty="0" smtClean="0">
              <a:solidFill>
                <a:srgbClr val="25468D"/>
              </a:solidFill>
              <a:latin typeface="Helvetica"/>
              <a:cs typeface="Helvetica"/>
            </a:endParaRPr>
          </a:p>
          <a:p>
            <a:r>
              <a:rPr lang="en-US" sz="1100" dirty="0" smtClean="0">
                <a:latin typeface="Helvetica"/>
                <a:cs typeface="Helvetica"/>
              </a:rPr>
              <a:t>users decide </a:t>
            </a:r>
            <a:r>
              <a:rPr lang="en-US" sz="1100" b="1" dirty="0" smtClean="0">
                <a:latin typeface="Helvetica"/>
                <a:cs typeface="Helvetica"/>
              </a:rPr>
              <a:t>with whom to exchange data, for how long and how</a:t>
            </a:r>
          </a:p>
          <a:p>
            <a:endParaRPr lang="en-US" sz="1100"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308994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85800"/>
            <a:ext cx="3508375" cy="2632075"/>
          </a:xfrm>
        </p:spPr>
      </p:sp>
      <p:sp>
        <p:nvSpPr>
          <p:cNvPr id="3" name="Notes Placeholder 2"/>
          <p:cNvSpPr>
            <a:spLocks noGrp="1"/>
          </p:cNvSpPr>
          <p:nvPr>
            <p:ph type="body" idx="1"/>
          </p:nvPr>
        </p:nvSpPr>
        <p:spPr>
          <a:xfrm>
            <a:off x="692696" y="3635896"/>
            <a:ext cx="5486400" cy="5184576"/>
          </a:xfrm>
        </p:spPr>
        <p:txBody>
          <a:bodyPr/>
          <a:lstStyle/>
          <a:p>
            <a:r>
              <a:rPr lang="en-US" sz="1200" dirty="0" smtClean="0">
                <a:solidFill>
                  <a:srgbClr val="000000"/>
                </a:solidFill>
                <a:latin typeface="Helvetica"/>
                <a:cs typeface="Helvetica"/>
              </a:rPr>
              <a:t>Possibility to run separate</a:t>
            </a:r>
            <a:r>
              <a:rPr lang="en-US" sz="1200" baseline="0" dirty="0" smtClean="0">
                <a:solidFill>
                  <a:srgbClr val="000000"/>
                </a:solidFill>
                <a:latin typeface="Helvetica"/>
                <a:cs typeface="Helvetica"/>
              </a:rPr>
              <a:t> instances for specific communities as for instance is done for ENES</a:t>
            </a:r>
            <a:endParaRPr lang="en-US" sz="1200" dirty="0" smtClean="0">
              <a:solidFill>
                <a:srgbClr val="000000"/>
              </a:solidFill>
              <a:latin typeface="Helvetica"/>
              <a:cs typeface="Helvetica"/>
            </a:endParaRPr>
          </a:p>
          <a:p>
            <a:endParaRPr lang="en-US" sz="1200" dirty="0" smtClean="0">
              <a:solidFill>
                <a:srgbClr val="000000"/>
              </a:solidFill>
              <a:latin typeface="Helvetica"/>
              <a:cs typeface="Helvetica"/>
            </a:endParaRPr>
          </a:p>
          <a:p>
            <a:r>
              <a:rPr lang="en-US" sz="1200" dirty="0" smtClean="0">
                <a:solidFill>
                  <a:srgbClr val="000000"/>
                </a:solidFill>
                <a:latin typeface="Helvetica"/>
                <a:cs typeface="Helvetica"/>
              </a:rPr>
              <a:t>Based on </a:t>
            </a:r>
            <a:r>
              <a:rPr lang="en-US" sz="1200" b="1" dirty="0" err="1" smtClean="0">
                <a:solidFill>
                  <a:srgbClr val="000000"/>
                </a:solidFill>
                <a:latin typeface="Helvetica"/>
                <a:cs typeface="Helvetica"/>
              </a:rPr>
              <a:t>Invenio</a:t>
            </a:r>
            <a:r>
              <a:rPr lang="en-US" sz="1200" dirty="0" smtClean="0">
                <a:solidFill>
                  <a:srgbClr val="000000"/>
                </a:solidFill>
                <a:latin typeface="Helvetica"/>
                <a:cs typeface="Helvetica"/>
              </a:rPr>
              <a:t>, </a:t>
            </a:r>
            <a:r>
              <a:rPr lang="en-US" sz="1200" b="1" dirty="0" smtClean="0">
                <a:solidFill>
                  <a:srgbClr val="000000"/>
                </a:solidFill>
                <a:latin typeface="Helvetica"/>
                <a:cs typeface="Helvetica"/>
              </a:rPr>
              <a:t>open source </a:t>
            </a:r>
            <a:r>
              <a:rPr lang="en-US" sz="1200" dirty="0" smtClean="0">
                <a:solidFill>
                  <a:srgbClr val="000000"/>
                </a:solidFill>
                <a:latin typeface="Helvetica"/>
                <a:cs typeface="Helvetica"/>
              </a:rPr>
              <a:t>(GPL v3)</a:t>
            </a:r>
          </a:p>
          <a:p>
            <a:r>
              <a:rPr lang="en-US" sz="1200" dirty="0" smtClean="0">
                <a:solidFill>
                  <a:srgbClr val="000000"/>
                </a:solidFill>
                <a:latin typeface="Helvetica"/>
                <a:cs typeface="Helvetica"/>
              </a:rPr>
              <a:t>Supports 8 </a:t>
            </a:r>
            <a:r>
              <a:rPr lang="en-US" sz="1200" b="1" dirty="0" smtClean="0">
                <a:solidFill>
                  <a:srgbClr val="000000"/>
                </a:solidFill>
                <a:latin typeface="Helvetica"/>
                <a:cs typeface="Helvetica"/>
              </a:rPr>
              <a:t>community</a:t>
            </a:r>
            <a:r>
              <a:rPr lang="en-US" sz="1200" dirty="0" smtClean="0">
                <a:solidFill>
                  <a:srgbClr val="000000"/>
                </a:solidFill>
                <a:latin typeface="Helvetica"/>
                <a:cs typeface="Helvetica"/>
              </a:rPr>
              <a:t>-</a:t>
            </a:r>
            <a:r>
              <a:rPr lang="en-US" sz="1200" b="1" dirty="0" smtClean="0">
                <a:solidFill>
                  <a:srgbClr val="000000"/>
                </a:solidFill>
                <a:latin typeface="Helvetica"/>
                <a:cs typeface="Helvetica"/>
              </a:rPr>
              <a:t>metadata </a:t>
            </a:r>
            <a:r>
              <a:rPr lang="en-US" sz="1200" dirty="0" smtClean="0">
                <a:solidFill>
                  <a:srgbClr val="000000"/>
                </a:solidFill>
                <a:latin typeface="Helvetica"/>
                <a:cs typeface="Helvetica"/>
              </a:rPr>
              <a:t>templates</a:t>
            </a:r>
          </a:p>
          <a:p>
            <a:r>
              <a:rPr lang="en-US" sz="1200" dirty="0" smtClean="0">
                <a:solidFill>
                  <a:srgbClr val="000000"/>
                </a:solidFill>
                <a:latin typeface="Helvetica"/>
                <a:cs typeface="Helvetica"/>
              </a:rPr>
              <a:t>Data assigned a</a:t>
            </a:r>
            <a:r>
              <a:rPr lang="en-US" sz="1200" b="1" dirty="0" smtClean="0">
                <a:solidFill>
                  <a:srgbClr val="000000"/>
                </a:solidFill>
                <a:latin typeface="Helvetica"/>
                <a:cs typeface="Helvetica"/>
              </a:rPr>
              <a:t> persistent identifier </a:t>
            </a:r>
            <a:r>
              <a:rPr lang="en-US" sz="1200" dirty="0" smtClean="0">
                <a:solidFill>
                  <a:srgbClr val="000000"/>
                </a:solidFill>
                <a:latin typeface="Helvetica"/>
                <a:cs typeface="Helvetica"/>
              </a:rPr>
              <a:t>and a </a:t>
            </a:r>
            <a:r>
              <a:rPr lang="en-US" sz="1200" b="1" dirty="0" smtClean="0">
                <a:solidFill>
                  <a:srgbClr val="000000"/>
                </a:solidFill>
                <a:latin typeface="Helvetica"/>
                <a:cs typeface="Helvetica"/>
              </a:rPr>
              <a:t>checksum</a:t>
            </a:r>
            <a:endParaRPr lang="en-US" sz="1200" dirty="0" smtClean="0">
              <a:solidFill>
                <a:srgbClr val="000000"/>
              </a:solidFill>
              <a:latin typeface="Helvetica"/>
              <a:cs typeface="Helvetica"/>
            </a:endParaRPr>
          </a:p>
          <a:p>
            <a:r>
              <a:rPr lang="en-US" sz="1200" dirty="0" smtClean="0">
                <a:solidFill>
                  <a:srgbClr val="000000"/>
                </a:solidFill>
                <a:latin typeface="Helvetica"/>
                <a:cs typeface="Helvetica"/>
              </a:rPr>
              <a:t>Access via a </a:t>
            </a:r>
            <a:r>
              <a:rPr lang="en-US" sz="1200" b="1" dirty="0" smtClean="0">
                <a:solidFill>
                  <a:srgbClr val="000000"/>
                </a:solidFill>
                <a:latin typeface="Helvetica"/>
                <a:cs typeface="Helvetica"/>
              </a:rPr>
              <a:t>HTTP Rest API</a:t>
            </a:r>
          </a:p>
          <a:p>
            <a:r>
              <a:rPr lang="en-US" sz="1200" b="1" dirty="0" smtClean="0">
                <a:solidFill>
                  <a:srgbClr val="000000"/>
                </a:solidFill>
                <a:latin typeface="Helvetica"/>
                <a:cs typeface="Helvetica"/>
              </a:rPr>
              <a:t>Open accessible, </a:t>
            </a:r>
            <a:r>
              <a:rPr lang="en-US" sz="1200" dirty="0" smtClean="0">
                <a:solidFill>
                  <a:srgbClr val="000000"/>
                </a:solidFill>
                <a:latin typeface="Helvetica"/>
                <a:cs typeface="Helvetica"/>
              </a:rPr>
              <a:t>user self-registration</a:t>
            </a:r>
          </a:p>
          <a:p>
            <a:r>
              <a:rPr lang="en-US" sz="1200" b="1" dirty="0" smtClean="0">
                <a:solidFill>
                  <a:srgbClr val="000000"/>
                </a:solidFill>
              </a:rPr>
              <a:t>Data owner defines access policy </a:t>
            </a:r>
            <a:endParaRPr lang="en-US" sz="1200" dirty="0" smtClean="0">
              <a:solidFill>
                <a:srgbClr val="000000"/>
              </a:solidFill>
              <a:latin typeface="Helvetica"/>
              <a:cs typeface="Helvetica"/>
            </a:endParaRPr>
          </a:p>
          <a:p>
            <a:r>
              <a:rPr lang="en-US" sz="1200" b="1" dirty="0" smtClean="0">
                <a:solidFill>
                  <a:srgbClr val="000000"/>
                </a:solidFill>
                <a:latin typeface="Helvetica"/>
                <a:cs typeface="Helvetica"/>
              </a:rPr>
              <a:t>Open access license </a:t>
            </a:r>
            <a:r>
              <a:rPr lang="en-US" sz="1200" dirty="0" smtClean="0">
                <a:solidFill>
                  <a:srgbClr val="000000"/>
                </a:solidFill>
                <a:latin typeface="Helvetica"/>
                <a:cs typeface="Helvetica"/>
              </a:rPr>
              <a:t>choose feature</a:t>
            </a:r>
          </a:p>
          <a:p>
            <a:r>
              <a:rPr lang="en-US" sz="1200" b="1" dirty="0" smtClean="0">
                <a:solidFill>
                  <a:srgbClr val="000000"/>
                </a:solidFill>
                <a:latin typeface="Helvetica"/>
                <a:cs typeface="Helvetica"/>
              </a:rPr>
              <a:t>Discipline</a:t>
            </a:r>
            <a:r>
              <a:rPr lang="en-US" sz="1200" dirty="0" smtClean="0">
                <a:solidFill>
                  <a:srgbClr val="000000"/>
                </a:solidFill>
                <a:latin typeface="Helvetica"/>
                <a:cs typeface="Helvetica"/>
              </a:rPr>
              <a:t> choose feature</a:t>
            </a:r>
          </a:p>
          <a:p>
            <a:r>
              <a:rPr lang="en-US" sz="1200" b="1" dirty="0" smtClean="0">
                <a:solidFill>
                  <a:srgbClr val="000000"/>
                </a:solidFill>
                <a:latin typeface="Helvetica"/>
                <a:cs typeface="Helvetica"/>
              </a:rPr>
              <a:t>Open harvestable metadata, </a:t>
            </a:r>
            <a:r>
              <a:rPr lang="en-US" sz="1200" dirty="0" smtClean="0">
                <a:solidFill>
                  <a:srgbClr val="000000"/>
                </a:solidFill>
                <a:latin typeface="Helvetica"/>
                <a:cs typeface="Helvetica"/>
              </a:rPr>
              <a:t>harvested by </a:t>
            </a:r>
            <a:r>
              <a:rPr lang="en-US" sz="1200" b="1" dirty="0" smtClean="0">
                <a:solidFill>
                  <a:srgbClr val="000000"/>
                </a:solidFill>
                <a:latin typeface="Helvetica"/>
                <a:cs typeface="Helvetica"/>
              </a:rPr>
              <a:t>B2FIND</a:t>
            </a:r>
          </a:p>
          <a:p>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5</a:t>
            </a:fld>
            <a:endParaRPr lang="en-US"/>
          </a:p>
        </p:txBody>
      </p:sp>
    </p:spTree>
    <p:extLst>
      <p:ext uri="{BB962C8B-B14F-4D97-AF65-F5344CB8AC3E}">
        <p14:creationId xmlns:p14="http://schemas.microsoft.com/office/powerpoint/2010/main" val="70136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85800"/>
            <a:ext cx="3508375" cy="2632075"/>
          </a:xfrm>
        </p:spPr>
      </p:sp>
      <p:sp>
        <p:nvSpPr>
          <p:cNvPr id="3" name="Notes Placeholder 2"/>
          <p:cNvSpPr>
            <a:spLocks noGrp="1"/>
          </p:cNvSpPr>
          <p:nvPr>
            <p:ph type="body" idx="1"/>
          </p:nvPr>
        </p:nvSpPr>
        <p:spPr>
          <a:xfrm>
            <a:off x="548680" y="3563888"/>
            <a:ext cx="5486400" cy="4114800"/>
          </a:xfrm>
        </p:spPr>
        <p:txBody>
          <a:bodyPr/>
          <a:lstStyle/>
          <a:p>
            <a:r>
              <a:rPr lang="en-US" sz="1100" dirty="0" smtClean="0"/>
              <a:t>Supports</a:t>
            </a:r>
            <a:r>
              <a:rPr lang="en-US" sz="1100" baseline="0" dirty="0" smtClean="0"/>
              <a:t> two modes of usage depending if you </a:t>
            </a:r>
            <a:r>
              <a:rPr lang="en-US" sz="1100" dirty="0" smtClean="0"/>
              <a:t>want to use or join</a:t>
            </a:r>
          </a:p>
          <a:p>
            <a:r>
              <a:rPr lang="en-US" sz="1100" dirty="0" smtClean="0"/>
              <a:t>Current priority Support of metadata as a separate data-type</a:t>
            </a:r>
            <a:endParaRPr lang="en-US" sz="1100"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6</a:t>
            </a:fld>
            <a:endParaRPr lang="en-US"/>
          </a:p>
        </p:txBody>
      </p:sp>
    </p:spTree>
    <p:extLst>
      <p:ext uri="{BB962C8B-B14F-4D97-AF65-F5344CB8AC3E}">
        <p14:creationId xmlns:p14="http://schemas.microsoft.com/office/powerpoint/2010/main" val="98535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336"/>
              </a:spcBef>
              <a:buFont typeface="Arial" charset="0"/>
              <a:buChar char="•"/>
              <a:defRPr/>
            </a:pPr>
            <a:r>
              <a:rPr lang="en-US" altLang="en-US" sz="1200" b="1" dirty="0" smtClean="0">
                <a:solidFill>
                  <a:srgbClr val="000000"/>
                </a:solidFill>
                <a:latin typeface="Helvetica"/>
                <a:cs typeface="Helvetica"/>
              </a:rPr>
              <a:t>E</a:t>
            </a:r>
            <a:r>
              <a:rPr lang="en-US" altLang="en-US" sz="1200" b="1" dirty="0" smtClean="0">
                <a:solidFill>
                  <a:srgbClr val="000000"/>
                </a:solidFill>
                <a:latin typeface="Helvetica"/>
                <a:ea typeface="+mn-ea"/>
                <a:cs typeface="Helvetica"/>
              </a:rPr>
              <a:t>xtension of the B2SAFE and B2FIND services, </a:t>
            </a:r>
            <a:r>
              <a:rPr lang="en-US" altLang="en-US" sz="1200" dirty="0" smtClean="0">
                <a:solidFill>
                  <a:srgbClr val="000000"/>
                </a:solidFill>
                <a:latin typeface="Helvetica"/>
                <a:ea typeface="+mn-ea"/>
                <a:cs typeface="Helvetica"/>
              </a:rPr>
              <a:t>which allow users to store, preserve and find data </a:t>
            </a:r>
          </a:p>
          <a:p>
            <a:pPr eaLnBrk="1" hangingPunct="1">
              <a:spcBef>
                <a:spcPts val="336"/>
              </a:spcBef>
              <a:buFont typeface="Arial" charset="0"/>
              <a:buChar char="•"/>
              <a:defRPr/>
            </a:pPr>
            <a:r>
              <a:rPr lang="en-US" altLang="en-US" sz="1200" dirty="0" smtClean="0">
                <a:solidFill>
                  <a:srgbClr val="000000"/>
                </a:solidFill>
                <a:latin typeface="Helvetica"/>
                <a:cs typeface="Helvetica"/>
              </a:rPr>
              <a:t>Providing </a:t>
            </a:r>
            <a:r>
              <a:rPr lang="en-US" altLang="en-US" sz="1200" b="1" dirty="0" smtClean="0">
                <a:solidFill>
                  <a:srgbClr val="000000"/>
                </a:solidFill>
                <a:latin typeface="Helvetica"/>
                <a:cs typeface="Helvetica"/>
              </a:rPr>
              <a:t>access</a:t>
            </a:r>
            <a:r>
              <a:rPr lang="en-US" altLang="en-US" sz="1200" dirty="0" smtClean="0">
                <a:solidFill>
                  <a:srgbClr val="000000"/>
                </a:solidFill>
                <a:latin typeface="Helvetica"/>
                <a:cs typeface="Helvetica"/>
              </a:rPr>
              <a:t> via </a:t>
            </a:r>
            <a:r>
              <a:rPr lang="en-US" altLang="en-US" sz="1200" b="1" dirty="0" err="1" smtClean="0">
                <a:solidFill>
                  <a:srgbClr val="000000"/>
                </a:solidFill>
                <a:latin typeface="Helvetica"/>
                <a:cs typeface="Helvetica"/>
              </a:rPr>
              <a:t>GridFTP</a:t>
            </a:r>
            <a:r>
              <a:rPr lang="en-US" altLang="en-US" sz="1200" dirty="0" smtClean="0">
                <a:solidFill>
                  <a:srgbClr val="000000"/>
                </a:solidFill>
                <a:latin typeface="Helvetica"/>
                <a:cs typeface="Helvetica"/>
              </a:rPr>
              <a:t> and basic </a:t>
            </a:r>
            <a:r>
              <a:rPr lang="en-US" altLang="en-US" sz="1200" b="1" dirty="0" smtClean="0">
                <a:solidFill>
                  <a:srgbClr val="000000"/>
                </a:solidFill>
                <a:latin typeface="Helvetica"/>
                <a:cs typeface="Helvetica"/>
              </a:rPr>
              <a:t>HTTP </a:t>
            </a:r>
          </a:p>
          <a:p>
            <a:pPr eaLnBrk="1" hangingPunct="1">
              <a:spcBef>
                <a:spcPts val="336"/>
              </a:spcBef>
              <a:buFont typeface="Arial" charset="0"/>
              <a:buChar char="•"/>
              <a:defRPr/>
            </a:pPr>
            <a:r>
              <a:rPr lang="en-US" altLang="en-US" sz="1200" b="1" dirty="0" smtClean="0">
                <a:solidFill>
                  <a:srgbClr val="000000"/>
                </a:solidFill>
                <a:latin typeface="Helvetica"/>
                <a:ea typeface="+mn-ea"/>
                <a:cs typeface="Helvetica"/>
              </a:rPr>
              <a:t>data-staging script </a:t>
            </a:r>
            <a:r>
              <a:rPr lang="en-US" altLang="en-US" sz="1200" dirty="0" smtClean="0">
                <a:solidFill>
                  <a:srgbClr val="000000"/>
                </a:solidFill>
                <a:latin typeface="Helvetica"/>
                <a:ea typeface="+mn-ea"/>
                <a:cs typeface="Helvetica"/>
              </a:rPr>
              <a:t>facilitates staging, ingestion and retrieval of persistent identifier (PID) information of transferred data</a:t>
            </a:r>
          </a:p>
          <a:p>
            <a:pPr eaLnBrk="1" hangingPunct="1">
              <a:spcBef>
                <a:spcPts val="336"/>
              </a:spcBef>
              <a:buFont typeface="Arial" charset="0"/>
              <a:buChar char="•"/>
              <a:defRPr/>
            </a:pPr>
            <a:r>
              <a:rPr lang="en-US" altLang="en-US" sz="1200" dirty="0" smtClean="0">
                <a:solidFill>
                  <a:srgbClr val="000000"/>
                </a:solidFill>
                <a:latin typeface="Helvetica"/>
                <a:ea typeface="+mn-ea"/>
                <a:cs typeface="Helvetica"/>
              </a:rPr>
              <a:t>Start development of EUDAT </a:t>
            </a:r>
            <a:r>
              <a:rPr lang="en-US" altLang="en-US" sz="1200" b="1" dirty="0" smtClean="0">
                <a:solidFill>
                  <a:srgbClr val="000000"/>
                </a:solidFill>
                <a:latin typeface="Helvetica"/>
                <a:ea typeface="+mn-ea"/>
                <a:cs typeface="Helvetica"/>
              </a:rPr>
              <a:t>client API library </a:t>
            </a:r>
            <a:r>
              <a:rPr lang="en-US" altLang="en-US" sz="1200" dirty="0" smtClean="0">
                <a:solidFill>
                  <a:srgbClr val="000000"/>
                </a:solidFill>
                <a:latin typeface="Helvetica"/>
                <a:ea typeface="+mn-ea"/>
                <a:cs typeface="Helvetica"/>
              </a:rPr>
              <a:t>and</a:t>
            </a:r>
            <a:r>
              <a:rPr lang="en-US" altLang="en-US" sz="1200" b="1" dirty="0" smtClean="0">
                <a:solidFill>
                  <a:srgbClr val="000000"/>
                </a:solidFill>
                <a:latin typeface="Helvetica"/>
                <a:ea typeface="+mn-ea"/>
                <a:cs typeface="Helvetica"/>
              </a:rPr>
              <a:t> command line </a:t>
            </a:r>
            <a:r>
              <a:rPr lang="en-US" altLang="en-US" sz="1200" dirty="0" smtClean="0">
                <a:solidFill>
                  <a:srgbClr val="000000"/>
                </a:solidFill>
                <a:latin typeface="Helvetica"/>
                <a:ea typeface="+mn-ea"/>
                <a:cs typeface="Helvetica"/>
              </a:rPr>
              <a:t>tools</a:t>
            </a:r>
          </a:p>
          <a:p>
            <a:pPr eaLnBrk="1" hangingPunct="1">
              <a:spcBef>
                <a:spcPts val="336"/>
              </a:spcBef>
              <a:buFont typeface="Arial" charset="0"/>
              <a:buChar char="•"/>
              <a:defRPr/>
            </a:pPr>
            <a:r>
              <a:rPr lang="en-US" altLang="en-US" sz="1200" b="1" dirty="0" smtClean="0">
                <a:solidFill>
                  <a:srgbClr val="000000"/>
                </a:solidFill>
                <a:latin typeface="Helvetica"/>
                <a:cs typeface="Helvetica"/>
              </a:rPr>
              <a:t>Integrated </a:t>
            </a:r>
            <a:r>
              <a:rPr lang="en-US" altLang="en-US" sz="1200" dirty="0" smtClean="0">
                <a:solidFill>
                  <a:srgbClr val="000000"/>
                </a:solidFill>
                <a:latin typeface="Helvetica"/>
                <a:cs typeface="Helvetica"/>
              </a:rPr>
              <a:t>with EUDAT </a:t>
            </a:r>
            <a:r>
              <a:rPr lang="en-US" altLang="en-US" sz="1200" b="1" dirty="0" smtClean="0">
                <a:solidFill>
                  <a:srgbClr val="000000"/>
                </a:solidFill>
                <a:latin typeface="Helvetica"/>
                <a:cs typeface="Helvetica"/>
              </a:rPr>
              <a:t>Federated AAI </a:t>
            </a:r>
            <a:r>
              <a:rPr lang="en-US" altLang="en-US" sz="1200" dirty="0" smtClean="0">
                <a:solidFill>
                  <a:srgbClr val="000000"/>
                </a:solidFill>
                <a:latin typeface="Helvetica"/>
                <a:cs typeface="Helvetica"/>
              </a:rPr>
              <a:t>on basis of</a:t>
            </a:r>
            <a:r>
              <a:rPr lang="en-US" altLang="en-US" sz="1200" b="1" dirty="0" smtClean="0">
                <a:solidFill>
                  <a:srgbClr val="000000"/>
                </a:solidFill>
                <a:latin typeface="Helvetica"/>
                <a:cs typeface="Helvetica"/>
              </a:rPr>
              <a:t> X.509 </a:t>
            </a:r>
            <a:r>
              <a:rPr lang="en-US" altLang="en-US" sz="1200" dirty="0" smtClean="0">
                <a:solidFill>
                  <a:srgbClr val="000000"/>
                </a:solidFill>
                <a:latin typeface="Helvetica"/>
                <a:cs typeface="Helvetica"/>
              </a:rPr>
              <a:t>certificates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7</a:t>
            </a:fld>
            <a:endParaRPr lang="en-US"/>
          </a:p>
        </p:txBody>
      </p:sp>
    </p:spTree>
    <p:extLst>
      <p:ext uri="{BB962C8B-B14F-4D97-AF65-F5344CB8AC3E}">
        <p14:creationId xmlns:p14="http://schemas.microsoft.com/office/powerpoint/2010/main" val="310068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EUDAT1,</a:t>
            </a:r>
            <a:r>
              <a:rPr lang="en-US" baseline="0" dirty="0" smtClean="0"/>
              <a:t> </a:t>
            </a:r>
            <a:r>
              <a:rPr lang="en-US" dirty="0" smtClean="0"/>
              <a:t>MDTF/B2FIND</a:t>
            </a:r>
            <a:r>
              <a:rPr lang="en-US" baseline="0" dirty="0" smtClean="0"/>
              <a:t> community wiki page, harvesting 15 additional community repository services are planned or in enabling phase.</a:t>
            </a:r>
          </a:p>
          <a:p>
            <a:r>
              <a:rPr lang="en-US" dirty="0" smtClean="0"/>
              <a:t>At the developers</a:t>
            </a:r>
            <a:r>
              <a:rPr lang="en-US" baseline="0" dirty="0" smtClean="0"/>
              <a:t> </a:t>
            </a:r>
            <a:r>
              <a:rPr lang="en-US" dirty="0" smtClean="0"/>
              <a:t>workshop Heinrich and </a:t>
            </a:r>
            <a:r>
              <a:rPr lang="en-US" dirty="0" err="1" smtClean="0"/>
              <a:t>Yann</a:t>
            </a:r>
            <a:r>
              <a:rPr lang="en-US" dirty="0" smtClean="0"/>
              <a:t> Le Franc</a:t>
            </a:r>
            <a:r>
              <a:rPr lang="en-US" baseline="0" dirty="0" smtClean="0"/>
              <a:t> talked about the the integration of the B2NOTE service with B2FIND.</a:t>
            </a:r>
          </a:p>
          <a:p>
            <a:r>
              <a:rPr lang="en-US" baseline="0" dirty="0" smtClean="0"/>
              <a:t>We could consider running this technology as a separate instance for specific communities</a:t>
            </a:r>
          </a:p>
          <a:p>
            <a:endParaRPr lang="en-US" baseline="0" dirty="0" smtClean="0"/>
          </a:p>
          <a:p>
            <a:pPr marL="285750" indent="-285750">
              <a:spcBef>
                <a:spcPts val="336"/>
              </a:spcBef>
              <a:buFont typeface="Arial"/>
              <a:buChar char="•"/>
            </a:pPr>
            <a:r>
              <a:rPr lang="en-US" sz="1200" dirty="0" smtClean="0">
                <a:solidFill>
                  <a:srgbClr val="000000"/>
                </a:solidFill>
                <a:latin typeface="Helvetica"/>
                <a:cs typeface="Helvetica"/>
              </a:rPr>
              <a:t>Based on </a:t>
            </a:r>
            <a:r>
              <a:rPr lang="en-US" sz="1200" b="1" dirty="0" smtClean="0">
                <a:solidFill>
                  <a:srgbClr val="000000"/>
                </a:solidFill>
                <a:latin typeface="Helvetica"/>
                <a:cs typeface="Helvetica"/>
              </a:rPr>
              <a:t>CKAN</a:t>
            </a:r>
            <a:r>
              <a:rPr lang="en-US" sz="1200" dirty="0" smtClean="0">
                <a:solidFill>
                  <a:srgbClr val="000000"/>
                </a:solidFill>
                <a:latin typeface="Helvetica"/>
                <a:cs typeface="Helvetica"/>
              </a:rPr>
              <a:t>, </a:t>
            </a:r>
            <a:r>
              <a:rPr lang="en-US" sz="1200" b="1" dirty="0" smtClean="0">
                <a:solidFill>
                  <a:srgbClr val="000000"/>
                </a:solidFill>
                <a:latin typeface="Helvetica"/>
                <a:cs typeface="Helvetica"/>
              </a:rPr>
              <a:t>open source </a:t>
            </a:r>
            <a:r>
              <a:rPr lang="en-US" sz="1200" dirty="0" smtClean="0">
                <a:solidFill>
                  <a:srgbClr val="000000"/>
                </a:solidFill>
                <a:latin typeface="Helvetica"/>
                <a:cs typeface="Helvetica"/>
              </a:rPr>
              <a:t>(GNU AGPL v3)</a:t>
            </a:r>
          </a:p>
          <a:p>
            <a:pPr marL="285750" indent="-285750">
              <a:spcBef>
                <a:spcPts val="336"/>
              </a:spcBef>
              <a:buFont typeface="Arial"/>
              <a:buChar char="•"/>
            </a:pPr>
            <a:r>
              <a:rPr lang="en-US" sz="1200" b="1" dirty="0" smtClean="0">
                <a:solidFill>
                  <a:srgbClr val="000000"/>
                </a:solidFill>
                <a:latin typeface="Helvetica"/>
                <a:cs typeface="Helvetica"/>
              </a:rPr>
              <a:t>Facetted search </a:t>
            </a:r>
            <a:r>
              <a:rPr lang="en-US" sz="1200" dirty="0" smtClean="0">
                <a:solidFill>
                  <a:srgbClr val="000000"/>
                </a:solidFill>
                <a:latin typeface="Helvetica"/>
                <a:cs typeface="Helvetica"/>
              </a:rPr>
              <a:t>(e.g. 10 facets) </a:t>
            </a:r>
            <a:r>
              <a:rPr lang="en-US" sz="1200" b="1" dirty="0" smtClean="0">
                <a:solidFill>
                  <a:srgbClr val="000000"/>
                </a:solidFill>
                <a:latin typeface="Helvetica"/>
                <a:cs typeface="Helvetica"/>
              </a:rPr>
              <a:t>and full text search, </a:t>
            </a:r>
            <a:r>
              <a:rPr lang="en-US" sz="1200" dirty="0" smtClean="0">
                <a:solidFill>
                  <a:srgbClr val="000000"/>
                </a:solidFill>
                <a:latin typeface="Helvetica"/>
                <a:cs typeface="Helvetica"/>
              </a:rPr>
              <a:t>recently added </a:t>
            </a:r>
            <a:r>
              <a:rPr lang="en-US" sz="1200" b="1" dirty="0" smtClean="0">
                <a:solidFill>
                  <a:srgbClr val="000000"/>
                </a:solidFill>
                <a:latin typeface="Helvetica"/>
                <a:cs typeface="Helvetica"/>
              </a:rPr>
              <a:t>timeline</a:t>
            </a:r>
            <a:r>
              <a:rPr lang="en-US" sz="1200" dirty="0" smtClean="0">
                <a:solidFill>
                  <a:srgbClr val="000000"/>
                </a:solidFill>
                <a:latin typeface="Helvetica"/>
                <a:cs typeface="Helvetica"/>
              </a:rPr>
              <a:t> search</a:t>
            </a:r>
            <a:endParaRPr lang="en-US" sz="1200" b="1" dirty="0" smtClean="0">
              <a:solidFill>
                <a:srgbClr val="000000"/>
              </a:solidFill>
              <a:latin typeface="Helvetica"/>
              <a:cs typeface="Helvetica"/>
            </a:endParaRPr>
          </a:p>
          <a:p>
            <a:pPr marL="285750" indent="-285750">
              <a:spcBef>
                <a:spcPts val="336"/>
              </a:spcBef>
              <a:buFont typeface="Arial"/>
              <a:buChar char="•"/>
            </a:pPr>
            <a:r>
              <a:rPr lang="en-US" sz="1200" dirty="0" smtClean="0">
                <a:solidFill>
                  <a:srgbClr val="000000"/>
                </a:solidFill>
                <a:latin typeface="Helvetica"/>
                <a:cs typeface="Helvetica"/>
              </a:rPr>
              <a:t>Focus on </a:t>
            </a:r>
            <a:r>
              <a:rPr lang="en-US" sz="1200" b="1" dirty="0" smtClean="0">
                <a:solidFill>
                  <a:srgbClr val="000000"/>
                </a:solidFill>
                <a:latin typeface="Helvetica"/>
                <a:cs typeface="Helvetica"/>
              </a:rPr>
              <a:t>community recommended</a:t>
            </a:r>
            <a:r>
              <a:rPr lang="en-US" sz="1200" dirty="0" smtClean="0">
                <a:solidFill>
                  <a:srgbClr val="000000"/>
                </a:solidFill>
                <a:latin typeface="Helvetica"/>
                <a:cs typeface="Helvetica"/>
              </a:rPr>
              <a:t> metadata </a:t>
            </a:r>
          </a:p>
          <a:p>
            <a:pPr marL="285750" indent="-285750">
              <a:spcBef>
                <a:spcPts val="336"/>
              </a:spcBef>
              <a:buFont typeface="Arial"/>
              <a:buChar char="•"/>
            </a:pPr>
            <a:r>
              <a:rPr lang="en-US" sz="1200" b="1" dirty="0" smtClean="0">
                <a:solidFill>
                  <a:srgbClr val="000000"/>
                </a:solidFill>
                <a:latin typeface="Helvetica"/>
                <a:cs typeface="Helvetica"/>
              </a:rPr>
              <a:t>13 community repositories </a:t>
            </a:r>
            <a:r>
              <a:rPr lang="en-US" sz="1200" dirty="0" smtClean="0">
                <a:solidFill>
                  <a:srgbClr val="000000"/>
                </a:solidFill>
                <a:latin typeface="Helvetica"/>
                <a:cs typeface="Helvetica"/>
              </a:rPr>
              <a:t>harvested, more lined up</a:t>
            </a:r>
          </a:p>
          <a:p>
            <a:pPr marL="285750" indent="-285750">
              <a:spcBef>
                <a:spcPts val="336"/>
              </a:spcBef>
              <a:buFont typeface="Arial"/>
              <a:buChar char="•"/>
            </a:pPr>
            <a:r>
              <a:rPr lang="en-US" sz="1200" b="1" dirty="0" smtClean="0">
                <a:solidFill>
                  <a:srgbClr val="000000"/>
                </a:solidFill>
                <a:latin typeface="Helvetica"/>
                <a:cs typeface="Helvetica"/>
              </a:rPr>
              <a:t>Open accessible, </a:t>
            </a:r>
            <a:r>
              <a:rPr lang="en-US" sz="1200" dirty="0" smtClean="0">
                <a:solidFill>
                  <a:srgbClr val="000000"/>
                </a:solidFill>
                <a:latin typeface="Helvetica"/>
                <a:cs typeface="Helvetica"/>
              </a:rPr>
              <a:t>no registration needed</a:t>
            </a:r>
            <a:endParaRPr lang="en-US" sz="1200" b="1" dirty="0" smtClean="0">
              <a:solidFill>
                <a:srgbClr val="000000"/>
              </a:solidFill>
              <a:latin typeface="Helvetica"/>
              <a:cs typeface="Helvetica"/>
            </a:endParaRPr>
          </a:p>
          <a:p>
            <a:pPr marL="285750" indent="-285750">
              <a:spcBef>
                <a:spcPts val="336"/>
              </a:spcBef>
              <a:buFont typeface="Arial"/>
              <a:buChar char="•"/>
            </a:pPr>
            <a:r>
              <a:rPr lang="en-US" sz="1200" b="1" dirty="0" smtClean="0">
                <a:solidFill>
                  <a:srgbClr val="000000"/>
                </a:solidFill>
                <a:latin typeface="Helvetica"/>
                <a:cs typeface="Helvetica"/>
              </a:rPr>
              <a:t>Open harvestable metadata</a:t>
            </a:r>
          </a:p>
          <a:p>
            <a:pPr marL="285750" indent="-285750">
              <a:spcBef>
                <a:spcPts val="336"/>
              </a:spcBef>
              <a:buFont typeface="Arial"/>
              <a:buChar char="•"/>
            </a:pPr>
            <a:r>
              <a:rPr lang="en-US" sz="1200" dirty="0" smtClean="0">
                <a:solidFill>
                  <a:srgbClr val="000000"/>
                </a:solidFill>
                <a:latin typeface="Helvetica"/>
                <a:cs typeface="Helvetica"/>
              </a:rPr>
              <a:t>Searchable</a:t>
            </a:r>
            <a:r>
              <a:rPr lang="en-US" sz="1200" b="1" dirty="0" smtClean="0">
                <a:solidFill>
                  <a:srgbClr val="000000"/>
                </a:solidFill>
                <a:latin typeface="Helvetica"/>
                <a:cs typeface="Helvetica"/>
              </a:rPr>
              <a:t> </a:t>
            </a:r>
            <a:r>
              <a:rPr lang="en-US" sz="1200" dirty="0" smtClean="0">
                <a:solidFill>
                  <a:srgbClr val="000000"/>
                </a:solidFill>
                <a:latin typeface="Helvetica"/>
                <a:cs typeface="Helvetica"/>
              </a:rPr>
              <a:t>via</a:t>
            </a:r>
            <a:r>
              <a:rPr lang="en-US" sz="1200" b="1" dirty="0" smtClean="0">
                <a:solidFill>
                  <a:srgbClr val="000000"/>
                </a:solidFill>
                <a:latin typeface="Helvetica"/>
                <a:cs typeface="Helvetica"/>
              </a:rPr>
              <a:t> Web-based GUI </a:t>
            </a:r>
            <a:r>
              <a:rPr lang="en-US" sz="1200" dirty="0" smtClean="0">
                <a:solidFill>
                  <a:srgbClr val="000000"/>
                </a:solidFill>
                <a:latin typeface="Helvetica"/>
                <a:cs typeface="Helvetica"/>
              </a:rPr>
              <a:t>and</a:t>
            </a:r>
            <a:r>
              <a:rPr lang="en-US" sz="1200" b="1" dirty="0" smtClean="0">
                <a:solidFill>
                  <a:srgbClr val="000000"/>
                </a:solidFill>
                <a:latin typeface="Helvetica"/>
                <a:cs typeface="Helvetica"/>
              </a:rPr>
              <a:t> HTTP </a:t>
            </a:r>
            <a:r>
              <a:rPr lang="en-US" sz="1200" b="1" dirty="0" err="1" smtClean="0">
                <a:solidFill>
                  <a:srgbClr val="000000"/>
                </a:solidFill>
                <a:latin typeface="Helvetica"/>
                <a:cs typeface="Helvetica"/>
              </a:rPr>
              <a:t>RESTful</a:t>
            </a:r>
            <a:r>
              <a:rPr lang="en-US" sz="1200" b="1" dirty="0" smtClean="0">
                <a:solidFill>
                  <a:srgbClr val="000000"/>
                </a:solidFill>
                <a:latin typeface="Helvetica"/>
                <a:cs typeface="Helvetica"/>
              </a:rPr>
              <a:t> API</a:t>
            </a:r>
          </a:p>
          <a:p>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8</a:t>
            </a:fld>
            <a:endParaRPr lang="en-US"/>
          </a:p>
        </p:txBody>
      </p:sp>
    </p:spTree>
    <p:extLst>
      <p:ext uri="{BB962C8B-B14F-4D97-AF65-F5344CB8AC3E}">
        <p14:creationId xmlns:p14="http://schemas.microsoft.com/office/powerpoint/2010/main" val="272365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communities</a:t>
            </a:r>
            <a:r>
              <a:rPr lang="en-US" baseline="0" dirty="0" smtClean="0"/>
              <a:t> are interested in using PIDs, and if not already having chosen a PID provider, they are interested in using EUDAT provided ones.</a:t>
            </a:r>
          </a:p>
          <a:p>
            <a:r>
              <a:rPr lang="en-US" dirty="0" smtClean="0"/>
              <a:t>Currently brokering EPIC handles to end-users,</a:t>
            </a:r>
          </a:p>
          <a:p>
            <a:r>
              <a:rPr lang="en-US" dirty="0" smtClean="0"/>
              <a:t>Can add some extra functionality as providing DOIs or providing Handle</a:t>
            </a:r>
            <a:r>
              <a:rPr lang="en-US" baseline="0" dirty="0" smtClean="0"/>
              <a:t> based </a:t>
            </a:r>
            <a:r>
              <a:rPr lang="en-US" dirty="0" smtClean="0"/>
              <a:t>PIDs to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Although the PIDs and AAI were </a:t>
            </a:r>
            <a:r>
              <a:rPr lang="en-US" baseline="0" dirty="0" err="1" smtClean="0"/>
              <a:t>originaly</a:t>
            </a:r>
            <a:r>
              <a:rPr lang="en-US" baseline="0" dirty="0" smtClean="0"/>
              <a:t> developed for internal use only connected to the the other services in the CDI, in our discussions with the communities we </a:t>
            </a:r>
            <a:r>
              <a:rPr lang="en-US" baseline="0" dirty="0" err="1" smtClean="0"/>
              <a:t>realised</a:t>
            </a:r>
            <a:r>
              <a:rPr lang="en-US" baseline="0" dirty="0" smtClean="0"/>
              <a:t> the opportunity to offer them as separate services B2HANDLE and B2ACCESS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17F8AD-33BB-4EDC-B921-541CE899FC3B}" type="slidenum">
              <a:rPr lang="en-US" smtClean="0"/>
              <a:pPr/>
              <a:t>9</a:t>
            </a:fld>
            <a:endParaRPr lang="en-US"/>
          </a:p>
        </p:txBody>
      </p:sp>
    </p:spTree>
    <p:extLst>
      <p:ext uri="{BB962C8B-B14F-4D97-AF65-F5344CB8AC3E}">
        <p14:creationId xmlns:p14="http://schemas.microsoft.com/office/powerpoint/2010/main" val="85644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685800"/>
            <a:ext cx="3509963" cy="2632075"/>
          </a:xfrm>
        </p:spPr>
      </p:sp>
      <p:sp>
        <p:nvSpPr>
          <p:cNvPr id="3" name="Notes Placeholder 2"/>
          <p:cNvSpPr>
            <a:spLocks noGrp="1"/>
          </p:cNvSpPr>
          <p:nvPr>
            <p:ph type="body" idx="1"/>
          </p:nvPr>
        </p:nvSpPr>
        <p:spPr>
          <a:xfrm>
            <a:off x="620688" y="3635896"/>
            <a:ext cx="5486400" cy="5256584"/>
          </a:xfrm>
        </p:spPr>
        <p:txBody>
          <a:bodyPr/>
          <a:lstStyle/>
          <a:p>
            <a:r>
              <a:rPr lang="en-US" sz="1100" baseline="0" dirty="0" smtClean="0"/>
              <a:t>Some RI as EPOS need to develop an AAI also for their own services. Of course we should investigate if the EUDAT solution can be somehow leveraged for this purpose either by those services to the EUDAT B2ACCESS or by EUDAT providing a separate instance as a service.</a:t>
            </a:r>
          </a:p>
        </p:txBody>
      </p:sp>
      <p:sp>
        <p:nvSpPr>
          <p:cNvPr id="4" name="Slide Number Placeholder 3"/>
          <p:cNvSpPr>
            <a:spLocks noGrp="1"/>
          </p:cNvSpPr>
          <p:nvPr>
            <p:ph type="sldNum" sz="quarter" idx="10"/>
          </p:nvPr>
        </p:nvSpPr>
        <p:spPr/>
        <p:txBody>
          <a:bodyPr/>
          <a:lstStyle/>
          <a:p>
            <a:fld id="{1D17F8AD-33BB-4EDC-B921-541CE899FC3B}" type="slidenum">
              <a:rPr lang="en-US" smtClean="0"/>
              <a:pPr/>
              <a:t>10</a:t>
            </a:fld>
            <a:endParaRPr lang="en-US"/>
          </a:p>
        </p:txBody>
      </p:sp>
    </p:spTree>
    <p:extLst>
      <p:ext uri="{BB962C8B-B14F-4D97-AF65-F5344CB8AC3E}">
        <p14:creationId xmlns:p14="http://schemas.microsoft.com/office/powerpoint/2010/main" val="241076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udat.eu" TargetMode="External"/><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20" Type="http://schemas.openxmlformats.org/officeDocument/2006/relationships/image" Target="../media/image29.jpeg"/><Relationship Id="rId21" Type="http://schemas.openxmlformats.org/officeDocument/2006/relationships/image" Target="../media/image30.png"/><Relationship Id="rId22" Type="http://schemas.openxmlformats.org/officeDocument/2006/relationships/image" Target="../media/image31.png"/><Relationship Id="rId23" Type="http://schemas.openxmlformats.org/officeDocument/2006/relationships/image" Target="../media/image32.png"/><Relationship Id="rId24" Type="http://schemas.openxmlformats.org/officeDocument/2006/relationships/image" Target="../media/image33.png"/><Relationship Id="rId25" Type="http://schemas.openxmlformats.org/officeDocument/2006/relationships/image" Target="../media/image34.jpeg"/><Relationship Id="rId26" Type="http://schemas.openxmlformats.org/officeDocument/2006/relationships/image" Target="../media/image35.gif"/><Relationship Id="rId27" Type="http://schemas.openxmlformats.org/officeDocument/2006/relationships/image" Target="../media/image36.jpe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jpeg"/><Relationship Id="rId30" Type="http://schemas.openxmlformats.org/officeDocument/2006/relationships/image" Target="../media/image39.gif"/><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image" Target="../media/image18.jpeg"/><Relationship Id="rId6" Type="http://schemas.openxmlformats.org/officeDocument/2006/relationships/image" Target="../media/image15.jpg"/><Relationship Id="rId7" Type="http://schemas.openxmlformats.org/officeDocument/2006/relationships/image" Target="../media/image16.png"/><Relationship Id="rId8" Type="http://schemas.openxmlformats.org/officeDocument/2006/relationships/image" Target="../media/image17.png"/><Relationship Id="rId33" Type="http://schemas.openxmlformats.org/officeDocument/2006/relationships/image" Target="../media/image42.jpe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image" Target="../media/image19.jpeg"/><Relationship Id="rId11" Type="http://schemas.openxmlformats.org/officeDocument/2006/relationships/image" Target="../media/image20.jpeg"/><Relationship Id="rId12" Type="http://schemas.openxmlformats.org/officeDocument/2006/relationships/image" Target="../media/image21.png"/><Relationship Id="rId13" Type="http://schemas.openxmlformats.org/officeDocument/2006/relationships/image" Target="../media/image22.gif"/><Relationship Id="rId14" Type="http://schemas.openxmlformats.org/officeDocument/2006/relationships/image" Target="../media/image23.jpeg"/><Relationship Id="rId15" Type="http://schemas.openxmlformats.org/officeDocument/2006/relationships/image" Target="../media/image24.jpe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jpeg"/><Relationship Id="rId19" Type="http://schemas.openxmlformats.org/officeDocument/2006/relationships/image" Target="../media/image28.png"/><Relationship Id="rId37" Type="http://schemas.openxmlformats.org/officeDocument/2006/relationships/image" Target="../media/image46.png"/><Relationship Id="rId38" Type="http://schemas.openxmlformats.org/officeDocument/2006/relationships/image" Target="../media/image47.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0" Type="http://schemas.openxmlformats.org/officeDocument/2006/relationships/image" Target="../media/image15.jpg"/><Relationship Id="rId21" Type="http://schemas.openxmlformats.org/officeDocument/2006/relationships/image" Target="../media/image50.png"/><Relationship Id="rId22" Type="http://schemas.openxmlformats.org/officeDocument/2006/relationships/image" Target="../media/image51.jpeg"/><Relationship Id="rId23" Type="http://schemas.openxmlformats.org/officeDocument/2006/relationships/image" Target="../media/image21.png"/><Relationship Id="rId24" Type="http://schemas.openxmlformats.org/officeDocument/2006/relationships/image" Target="../media/image22.gif"/><Relationship Id="rId25" Type="http://schemas.openxmlformats.org/officeDocument/2006/relationships/image" Target="../media/image23.jpeg"/><Relationship Id="rId26" Type="http://schemas.openxmlformats.org/officeDocument/2006/relationships/image" Target="../media/image24.jpeg"/><Relationship Id="rId27" Type="http://schemas.openxmlformats.org/officeDocument/2006/relationships/image" Target="../media/image27.jpeg"/><Relationship Id="rId28" Type="http://schemas.openxmlformats.org/officeDocument/2006/relationships/image" Target="../media/image28.png"/><Relationship Id="rId29" Type="http://schemas.openxmlformats.org/officeDocument/2006/relationships/image" Target="../media/image30.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9.png"/><Relationship Id="rId4" Type="http://schemas.openxmlformats.org/officeDocument/2006/relationships/image" Target="../media/image17.png"/><Relationship Id="rId5" Type="http://schemas.openxmlformats.org/officeDocument/2006/relationships/image" Target="../media/image18.jpeg"/><Relationship Id="rId30" Type="http://schemas.openxmlformats.org/officeDocument/2006/relationships/image" Target="../media/image52.png"/><Relationship Id="rId31" Type="http://schemas.openxmlformats.org/officeDocument/2006/relationships/image" Target="../media/image36.jpeg"/><Relationship Id="rId32" Type="http://schemas.openxmlformats.org/officeDocument/2006/relationships/image" Target="../media/image38.png"/><Relationship Id="rId9" Type="http://schemas.openxmlformats.org/officeDocument/2006/relationships/image" Target="../media/image31.png"/><Relationship Id="rId6" Type="http://schemas.openxmlformats.org/officeDocument/2006/relationships/image" Target="../media/image19.jpeg"/><Relationship Id="rId7" Type="http://schemas.openxmlformats.org/officeDocument/2006/relationships/image" Target="../media/image25.png"/><Relationship Id="rId8" Type="http://schemas.openxmlformats.org/officeDocument/2006/relationships/image" Target="../media/image29.jpeg"/><Relationship Id="rId33" Type="http://schemas.openxmlformats.org/officeDocument/2006/relationships/image" Target="../media/image39.gif"/><Relationship Id="rId34" Type="http://schemas.openxmlformats.org/officeDocument/2006/relationships/image" Target="../media/image53.png"/><Relationship Id="rId35" Type="http://schemas.openxmlformats.org/officeDocument/2006/relationships/image" Target="../media/image45.png"/><Relationship Id="rId36" Type="http://schemas.openxmlformats.org/officeDocument/2006/relationships/image" Target="../media/image46.png"/><Relationship Id="rId10" Type="http://schemas.openxmlformats.org/officeDocument/2006/relationships/image" Target="../media/image32.png"/><Relationship Id="rId11" Type="http://schemas.openxmlformats.org/officeDocument/2006/relationships/image" Target="../media/image34.jpeg"/><Relationship Id="rId12" Type="http://schemas.openxmlformats.org/officeDocument/2006/relationships/image" Target="../media/image35.gif"/><Relationship Id="rId13" Type="http://schemas.openxmlformats.org/officeDocument/2006/relationships/image" Target="../media/image37.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jpeg"/><Relationship Id="rId17" Type="http://schemas.openxmlformats.org/officeDocument/2006/relationships/image" Target="../media/image43.png"/><Relationship Id="rId18" Type="http://schemas.openxmlformats.org/officeDocument/2006/relationships/image" Target="../media/image13.png"/><Relationship Id="rId19" Type="http://schemas.openxmlformats.org/officeDocument/2006/relationships/image" Target="../media/image14.jpeg"/><Relationship Id="rId37" Type="http://schemas.openxmlformats.org/officeDocument/2006/relationships/image" Target="../media/image47.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21.png"/><Relationship Id="rId20" Type="http://schemas.openxmlformats.org/officeDocument/2006/relationships/image" Target="../media/image53.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gif"/><Relationship Id="rId10" Type="http://schemas.openxmlformats.org/officeDocument/2006/relationships/image" Target="../media/image22.gif"/><Relationship Id="rId11" Type="http://schemas.openxmlformats.org/officeDocument/2006/relationships/image" Target="../media/image23.jpeg"/><Relationship Id="rId12" Type="http://schemas.openxmlformats.org/officeDocument/2006/relationships/image" Target="../media/image24.jpeg"/><Relationship Id="rId13" Type="http://schemas.openxmlformats.org/officeDocument/2006/relationships/image" Target="../media/image27.jpeg"/><Relationship Id="rId14" Type="http://schemas.openxmlformats.org/officeDocument/2006/relationships/image" Target="../media/image28.png"/><Relationship Id="rId15" Type="http://schemas.openxmlformats.org/officeDocument/2006/relationships/image" Target="../media/image30.png"/><Relationship Id="rId16" Type="http://schemas.openxmlformats.org/officeDocument/2006/relationships/image" Target="../media/image52.png"/><Relationship Id="rId17" Type="http://schemas.openxmlformats.org/officeDocument/2006/relationships/image" Target="../media/image36.jpeg"/><Relationship Id="rId18" Type="http://schemas.openxmlformats.org/officeDocument/2006/relationships/image" Target="../media/image38.png"/><Relationship Id="rId19" Type="http://schemas.openxmlformats.org/officeDocument/2006/relationships/image" Target="../media/image39.gif"/><Relationship Id="rId1" Type="http://schemas.openxmlformats.org/officeDocument/2006/relationships/slideMaster" Target="../slideMasters/slideMaster1.xml"/><Relationship Id="rId2" Type="http://schemas.openxmlformats.org/officeDocument/2006/relationships/image" Target="../media/image54.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g"/><Relationship Id="rId7" Type="http://schemas.openxmlformats.org/officeDocument/2006/relationships/image" Target="../media/image50.png"/><Relationship Id="rId8" Type="http://schemas.openxmlformats.org/officeDocument/2006/relationships/image" Target="../media/image51.jpeg"/></Relationships>
</file>

<file path=ppt/slideLayouts/_rels/slideLayout21.xml.rels><?xml version="1.0" encoding="UTF-8" standalone="yes"?>
<Relationships xmlns="http://schemas.openxmlformats.org/package/2006/relationships"><Relationship Id="rId11" Type="http://schemas.openxmlformats.org/officeDocument/2006/relationships/image" Target="../media/image34.jpeg"/><Relationship Id="rId12" Type="http://schemas.openxmlformats.org/officeDocument/2006/relationships/image" Target="../media/image35.gif"/><Relationship Id="rId13" Type="http://schemas.openxmlformats.org/officeDocument/2006/relationships/image" Target="../media/image37.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jpeg"/><Relationship Id="rId17" Type="http://schemas.openxmlformats.org/officeDocument/2006/relationships/image" Target="../media/image43.png"/><Relationship Id="rId1" Type="http://schemas.openxmlformats.org/officeDocument/2006/relationships/slideMaster" Target="../slideMasters/slideMaster1.xml"/><Relationship Id="rId2" Type="http://schemas.openxmlformats.org/officeDocument/2006/relationships/image" Target="../media/image55.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5.png"/><Relationship Id="rId8" Type="http://schemas.openxmlformats.org/officeDocument/2006/relationships/image" Target="../media/image29.jpeg"/><Relationship Id="rId9" Type="http://schemas.openxmlformats.org/officeDocument/2006/relationships/image" Target="../media/image31.png"/><Relationship Id="rId10"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eudat.eu/" TargetMode="External"/><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eudat.eu/"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eudat.eu/"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normAutofit/>
          </a:bodyPr>
          <a:lstStyle>
            <a:lvl1pPr>
              <a:defRPr sz="4000">
                <a:latin typeface="Century Gothic" pitchFamily="34" charset="0"/>
              </a:defRPr>
            </a:lvl1pPr>
          </a:lstStyle>
          <a:p>
            <a:r>
              <a:rPr lang="nl-NL" smtClean="0"/>
              <a:t>Click to edit Master title style</a:t>
            </a:r>
            <a:endParaRPr lang="en-US"/>
          </a:p>
        </p:txBody>
      </p:sp>
      <p:sp>
        <p:nvSpPr>
          <p:cNvPr id="3" name="Subtitle 2"/>
          <p:cNvSpPr>
            <a:spLocks noGrp="1"/>
          </p:cNvSpPr>
          <p:nvPr>
            <p:ph type="subTitle" idx="1"/>
          </p:nvPr>
        </p:nvSpPr>
        <p:spPr>
          <a:xfrm>
            <a:off x="1371600" y="4267200"/>
            <a:ext cx="6400800" cy="137160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dirty="0"/>
          </a:p>
        </p:txBody>
      </p:sp>
      <p:sp>
        <p:nvSpPr>
          <p:cNvPr id="7" name="Rettangolo 8"/>
          <p:cNvSpPr/>
          <p:nvPr/>
        </p:nvSpPr>
        <p:spPr>
          <a:xfrm>
            <a:off x="6238333" y="6021288"/>
            <a:ext cx="2660134" cy="400110"/>
          </a:xfrm>
          <a:prstGeom prst="rect">
            <a:avLst/>
          </a:prstGeom>
        </p:spPr>
        <p:txBody>
          <a:bodyPr wrap="square">
            <a:spAutoFit/>
          </a:bodyPr>
          <a:lstStyle/>
          <a:p>
            <a:pPr algn="r"/>
            <a:r>
              <a:rPr lang="en-GB" sz="2000" kern="1200" noProof="0" dirty="0" smtClean="0">
                <a:solidFill>
                  <a:schemeClr val="tx1"/>
                </a:solidFill>
                <a:latin typeface="+mn-lt"/>
                <a:ea typeface="+mn-ea"/>
                <a:cs typeface="+mn-cs"/>
                <a:hlinkClick r:id="rId3"/>
              </a:rPr>
              <a:t>www.eudat.eu</a:t>
            </a:r>
            <a:endParaRPr lang="en-GB" sz="2000" kern="1200" noProof="0" dirty="0" smtClean="0">
              <a:solidFill>
                <a:schemeClr val="tx1"/>
              </a:solidFill>
              <a:latin typeface="+mn-lt"/>
              <a:ea typeface="+mn-ea"/>
              <a:cs typeface="+mn-cs"/>
            </a:endParaRPr>
          </a:p>
        </p:txBody>
      </p:sp>
      <p:sp>
        <p:nvSpPr>
          <p:cNvPr id="8" name="CasellaDiTesto 10"/>
          <p:cNvSpPr txBox="1"/>
          <p:nvPr/>
        </p:nvSpPr>
        <p:spPr>
          <a:xfrm>
            <a:off x="0" y="6479758"/>
            <a:ext cx="9144000" cy="261610"/>
          </a:xfrm>
          <a:prstGeom prst="rect">
            <a:avLst/>
          </a:prstGeom>
          <a:noFill/>
          <a:ln>
            <a:noFill/>
          </a:ln>
        </p:spPr>
        <p:txBody>
          <a:bodyPr wrap="square" rtlCol="0">
            <a:spAutoFit/>
          </a:bodyPr>
          <a:lstStyle/>
          <a:p>
            <a:pPr algn="ctr"/>
            <a:r>
              <a:rPr lang="en-GB" sz="1050" noProof="0" dirty="0" smtClean="0">
                <a:latin typeface="Century Gothic"/>
                <a:cs typeface="Century Gothic"/>
              </a:rPr>
              <a:t>EUDAT receives funding from the European Union's Horizon 2020 programme - DG CONNECT e-Infrastructures. Contract No. 654065</a:t>
            </a:r>
            <a:endParaRPr lang="en-GB" sz="1050" noProof="0" dirty="0">
              <a:latin typeface="Century Gothic"/>
              <a:cs typeface="Century Gothic"/>
            </a:endParaRPr>
          </a:p>
        </p:txBody>
      </p:sp>
      <p:pic>
        <p:nvPicPr>
          <p:cNvPr id="14" name="Immagine 7" descr="eudat-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74786D57-78E5-1940-9E29-B3974D3C5675}" type="datetimeFigureOut">
              <a:rPr lang="en-US" smtClean="0"/>
              <a:t>10/02/16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10"/>
          </p:nvPr>
        </p:nvSpPr>
        <p:spPr/>
        <p:txBody>
          <a:bodyPr/>
          <a:lstStyle/>
          <a:p>
            <a:fld id="{74786D57-78E5-1940-9E29-B3974D3C5675}" type="datetimeFigureOut">
              <a:rPr lang="en-US" smtClean="0"/>
              <a:t>10/02/16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74786D57-78E5-1940-9E29-B3974D3C5675}" type="datetimeFigureOut">
              <a:rPr lang="en-US" smtClean="0"/>
              <a:t>10/02/16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Rectangle 9"/>
          <p:cNvSpPr/>
          <p:nvPr/>
        </p:nvSpPr>
        <p:spPr>
          <a:xfrm>
            <a:off x="2843808" y="6093296"/>
            <a:ext cx="3356432" cy="369332"/>
          </a:xfrm>
          <a:prstGeom prst="rect">
            <a:avLst/>
          </a:prstGeom>
        </p:spPr>
        <p:txBody>
          <a:bodyPr wrap="none">
            <a:spAutoFit/>
          </a:bodyPr>
          <a:lstStyle/>
          <a:p>
            <a:pPr algn="ctr" eaLnBrk="1" hangingPunct="1"/>
            <a:r>
              <a:rPr lang="en-US" altLang="en-US" sz="1800" b="1" dirty="0" smtClean="0">
                <a:solidFill>
                  <a:srgbClr val="23589C"/>
                </a:solidFill>
                <a:latin typeface="Helvetica LT Std" pitchFamily="34" charset="0"/>
              </a:rPr>
              <a:t>http://www.eudat.eu/services</a:t>
            </a:r>
            <a:endParaRPr lang="en-US" altLang="en-US" sz="1800" b="1" dirty="0">
              <a:solidFill>
                <a:srgbClr val="23589C"/>
              </a:solidFill>
              <a:latin typeface="Helvetica LT Std" pitchFamily="34" charset="0"/>
            </a:endParaRPr>
          </a:p>
        </p:txBody>
      </p:sp>
      <p:pic>
        <p:nvPicPr>
          <p:cNvPr id="13" name="Picture 1"/>
          <p:cNvPicPr>
            <a:picLocks noChangeAspect="1"/>
          </p:cNvPicPr>
          <p:nvPr/>
        </p:nvPicPr>
        <p:blipFill>
          <a:blip r:embed="rId3" cstate="print"/>
          <a:srcRect/>
          <a:stretch>
            <a:fillRect/>
          </a:stretch>
        </p:blipFill>
        <p:spPr bwMode="auto">
          <a:xfrm>
            <a:off x="5033963" y="1661443"/>
            <a:ext cx="3846512" cy="3559175"/>
          </a:xfrm>
          <a:prstGeom prst="rect">
            <a:avLst/>
          </a:prstGeom>
          <a:noFill/>
          <a:ln w="9525">
            <a:noFill/>
            <a:miter lim="800000"/>
            <a:headEnd/>
            <a:tailEnd/>
          </a:ln>
        </p:spPr>
      </p:pic>
      <p:pic>
        <p:nvPicPr>
          <p:cNvPr id="18" name="Picture 13"/>
          <p:cNvPicPr>
            <a:picLocks noChangeAspect="1"/>
          </p:cNvPicPr>
          <p:nvPr/>
        </p:nvPicPr>
        <p:blipFill>
          <a:blip r:embed="rId4" cstate="print"/>
          <a:srcRect/>
          <a:stretch>
            <a:fillRect/>
          </a:stretch>
        </p:blipFill>
        <p:spPr bwMode="auto">
          <a:xfrm>
            <a:off x="227013" y="1340768"/>
            <a:ext cx="4344987" cy="674688"/>
          </a:xfrm>
          <a:prstGeom prst="rect">
            <a:avLst/>
          </a:prstGeom>
          <a:noFill/>
          <a:ln w="9525">
            <a:noFill/>
            <a:miter lim="800000"/>
            <a:headEnd/>
            <a:tailEnd/>
          </a:ln>
        </p:spPr>
      </p:pic>
      <p:pic>
        <p:nvPicPr>
          <p:cNvPr id="19" name="Picture 23"/>
          <p:cNvPicPr>
            <a:picLocks noChangeAspect="1"/>
          </p:cNvPicPr>
          <p:nvPr/>
        </p:nvPicPr>
        <p:blipFill>
          <a:blip r:embed="rId5" cstate="print"/>
          <a:srcRect/>
          <a:stretch>
            <a:fillRect/>
          </a:stretch>
        </p:blipFill>
        <p:spPr bwMode="auto">
          <a:xfrm>
            <a:off x="238125" y="2258343"/>
            <a:ext cx="4343400" cy="673100"/>
          </a:xfrm>
          <a:prstGeom prst="rect">
            <a:avLst/>
          </a:prstGeom>
          <a:noFill/>
          <a:ln w="9525">
            <a:noFill/>
            <a:miter lim="800000"/>
            <a:headEnd/>
            <a:tailEnd/>
          </a:ln>
        </p:spPr>
      </p:pic>
      <p:pic>
        <p:nvPicPr>
          <p:cNvPr id="20" name="Picture 2"/>
          <p:cNvPicPr>
            <a:picLocks noChangeAspect="1"/>
          </p:cNvPicPr>
          <p:nvPr/>
        </p:nvPicPr>
        <p:blipFill>
          <a:blip r:embed="rId6" cstate="print"/>
          <a:srcRect/>
          <a:stretch>
            <a:fillRect/>
          </a:stretch>
        </p:blipFill>
        <p:spPr bwMode="auto">
          <a:xfrm>
            <a:off x="227013" y="3209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p:nvPicPr>
        <p:blipFill>
          <a:blip r:embed="rId7" cstate="print"/>
          <a:srcRect/>
          <a:stretch>
            <a:fillRect/>
          </a:stretch>
        </p:blipFill>
        <p:spPr bwMode="auto">
          <a:xfrm>
            <a:off x="227013" y="4144293"/>
            <a:ext cx="4343400" cy="674688"/>
          </a:xfrm>
          <a:prstGeom prst="rect">
            <a:avLst/>
          </a:prstGeom>
          <a:noFill/>
          <a:ln w="9525">
            <a:noFill/>
            <a:miter lim="800000"/>
            <a:headEnd/>
            <a:tailEnd/>
          </a:ln>
        </p:spPr>
      </p:pic>
      <p:pic>
        <p:nvPicPr>
          <p:cNvPr id="22" name="Picture 1"/>
          <p:cNvPicPr>
            <a:picLocks noChangeAspect="1"/>
          </p:cNvPicPr>
          <p:nvPr/>
        </p:nvPicPr>
        <p:blipFill>
          <a:blip r:embed="rId8" cstate="print"/>
          <a:srcRect/>
          <a:stretch>
            <a:fillRect/>
          </a:stretch>
        </p:blipFill>
        <p:spPr bwMode="auto">
          <a:xfrm>
            <a:off x="238125" y="5074568"/>
            <a:ext cx="4344988" cy="674688"/>
          </a:xfrm>
          <a:prstGeom prst="rect">
            <a:avLst/>
          </a:prstGeom>
          <a:noFill/>
          <a:ln w="9525">
            <a:noFill/>
            <a:miter lim="800000"/>
            <a:headEnd/>
            <a:tailEnd/>
          </a:ln>
        </p:spPr>
      </p:pic>
    </p:spTree>
    <p:extLst>
      <p:ext uri="{BB962C8B-B14F-4D97-AF65-F5344CB8AC3E}">
        <p14:creationId xmlns:p14="http://schemas.microsoft.com/office/powerpoint/2010/main" val="23151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rtners_with text">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Sottotitolo 2"/>
          <p:cNvSpPr txBox="1">
            <a:spLocks/>
          </p:cNvSpPr>
          <p:nvPr/>
        </p:nvSpPr>
        <p:spPr>
          <a:xfrm>
            <a:off x="194733" y="1752599"/>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latin typeface="Century Gothic" pitchFamily="34" charset="0"/>
              </a:rPr>
              <a:t>A consortium of high performance computing (HPC) / data </a:t>
            </a:r>
            <a:r>
              <a:rPr lang="it-IT" sz="2400" noProof="0" dirty="0" smtClean="0">
                <a:latin typeface="Century Gothic" pitchFamily="34" charset="0"/>
              </a:rPr>
              <a:t>centres</a:t>
            </a:r>
            <a:r>
              <a:rPr lang="en-US" sz="2400" dirty="0" smtClean="0">
                <a:latin typeface="Century Gothic" pitchFamily="34" charset="0"/>
              </a:rPr>
              <a:t>, libraries, scientific communities, data scientists</a:t>
            </a:r>
            <a:endParaRPr lang="en-US" sz="2400" dirty="0">
              <a:latin typeface="Century Gothic" pitchFamily="34" charset="0"/>
            </a:endParaRPr>
          </a:p>
        </p:txBody>
      </p:sp>
      <p:sp>
        <p:nvSpPr>
          <p:cNvPr id="10"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231510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rtners_Black&amp;White">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rtners_Colour">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rtners_Logo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0" y="4103706"/>
            <a:ext cx="1076258" cy="221775"/>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210" y="5157192"/>
            <a:ext cx="320268" cy="4046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55" y="6021288"/>
            <a:ext cx="646720" cy="245754"/>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022" y="6381328"/>
            <a:ext cx="639570" cy="284253"/>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04676" y="1903558"/>
            <a:ext cx="916707" cy="372075"/>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21" name="Picture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24" name="TextBox 23"/>
          <p:cNvSpPr txBox="1"/>
          <p:nvPr/>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1026"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83768" y="4720866"/>
            <a:ext cx="753216" cy="114866"/>
          </a:xfrm>
          <a:prstGeom prst="rect">
            <a:avLst/>
          </a:prstGeom>
        </p:spPr>
      </p:pic>
      <p:pic>
        <p:nvPicPr>
          <p:cNvPr id="27" name="Picture 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32601" y="4238379"/>
            <a:ext cx="683568" cy="294208"/>
          </a:xfrm>
          <a:prstGeom prst="rect">
            <a:avLst/>
          </a:prstGeom>
        </p:spPr>
      </p:pic>
      <p:pic>
        <p:nvPicPr>
          <p:cNvPr id="28" name="Picture 2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08312" y="3836630"/>
            <a:ext cx="867544" cy="346415"/>
          </a:xfrm>
          <a:prstGeom prst="rect">
            <a:avLst/>
          </a:prstGeom>
        </p:spPr>
      </p:pic>
      <p:pic>
        <p:nvPicPr>
          <p:cNvPr id="29" name="Picture 2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17515" y="3275618"/>
            <a:ext cx="413714" cy="404664"/>
          </a:xfrm>
          <a:prstGeom prst="rect">
            <a:avLst/>
          </a:prstGeom>
        </p:spPr>
      </p:pic>
      <p:pic>
        <p:nvPicPr>
          <p:cNvPr id="30" name="Picture 2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628124" y="2733887"/>
            <a:ext cx="403105" cy="407081"/>
          </a:xfrm>
          <a:prstGeom prst="rect">
            <a:avLst/>
          </a:prstGeom>
        </p:spPr>
      </p:pic>
      <p:pic>
        <p:nvPicPr>
          <p:cNvPr id="31" name="Picture 3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617515" y="2411029"/>
            <a:ext cx="405011" cy="224132"/>
          </a:xfrm>
          <a:prstGeom prst="rect">
            <a:avLst/>
          </a:prstGeom>
        </p:spPr>
      </p:pic>
      <p:pic>
        <p:nvPicPr>
          <p:cNvPr id="32" name="Picture 3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555776" y="1772816"/>
            <a:ext cx="556155" cy="443441"/>
          </a:xfrm>
          <a:prstGeom prst="rect">
            <a:avLst/>
          </a:prstGeom>
        </p:spPr>
      </p:pic>
      <p:pic>
        <p:nvPicPr>
          <p:cNvPr id="33" name="Picture 3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34" name="Picture 3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35" name="Picture 3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23528" y="4857809"/>
            <a:ext cx="446067" cy="128748"/>
          </a:xfrm>
          <a:prstGeom prst="rect">
            <a:avLst/>
          </a:prstGeom>
        </p:spPr>
      </p:pic>
      <p:pic>
        <p:nvPicPr>
          <p:cNvPr id="36" name="Picture 3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38" name="Picture 3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39" name="Picture 3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618906" y="4956004"/>
            <a:ext cx="454871" cy="454871"/>
          </a:xfrm>
          <a:prstGeom prst="rect">
            <a:avLst/>
          </a:prstGeom>
        </p:spPr>
      </p:pic>
      <p:pic>
        <p:nvPicPr>
          <p:cNvPr id="40" name="Picture 3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27784" y="5517232"/>
            <a:ext cx="416917" cy="277944"/>
          </a:xfrm>
          <a:prstGeom prst="rect">
            <a:avLst/>
          </a:prstGeom>
        </p:spPr>
      </p:pic>
      <p:pic>
        <p:nvPicPr>
          <p:cNvPr id="41" name="Picture 4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291255" y="5877272"/>
            <a:ext cx="1074794" cy="266708"/>
          </a:xfrm>
          <a:prstGeom prst="rect">
            <a:avLst/>
          </a:prstGeom>
        </p:spPr>
      </p:pic>
    </p:spTree>
    <p:extLst>
      <p:ext uri="{BB962C8B-B14F-4D97-AF65-F5344CB8AC3E}">
        <p14:creationId xmlns:p14="http://schemas.microsoft.com/office/powerpoint/2010/main" val="2554437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rtners_Number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33" y="464408"/>
            <a:ext cx="8534399" cy="640080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RZG</a:t>
            </a:r>
          </a:p>
          <a:p>
            <a:pPr algn="l"/>
            <a:r>
              <a:rPr lang="it-IT" sz="1200" b="0" dirty="0" smtClean="0">
                <a:solidFill>
                  <a:schemeClr val="tx1"/>
                </a:solidFill>
                <a:latin typeface="Century Gothic" pitchFamily="34" charset="0"/>
              </a:rPr>
              <a:t>36.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224603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amp; Community Centr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39" y="556828"/>
            <a:ext cx="8414399" cy="6310800"/>
          </a:xfrm>
          <a:prstGeom prst="rect">
            <a:avLst/>
          </a:prstGeom>
        </p:spPr>
      </p:pic>
      <p:grpSp>
        <p:nvGrpSpPr>
          <p:cNvPr id="50" name="Group 49"/>
          <p:cNvGrpSpPr/>
          <p:nvPr/>
        </p:nvGrpSpPr>
        <p:grpSpPr>
          <a:xfrm>
            <a:off x="228989" y="1444397"/>
            <a:ext cx="3190883" cy="4000827"/>
            <a:chOff x="47873" y="1209421"/>
            <a:chExt cx="3190883" cy="4000827"/>
          </a:xfrm>
        </p:grpSpPr>
        <p:grpSp>
          <p:nvGrpSpPr>
            <p:cNvPr id="49" name="Group 48"/>
            <p:cNvGrpSpPr/>
            <p:nvPr userDrawn="1"/>
          </p:nvGrpSpPr>
          <p:grpSpPr>
            <a:xfrm>
              <a:off x="47873" y="3735504"/>
              <a:ext cx="2768760" cy="1474744"/>
              <a:chOff x="47873" y="3735504"/>
              <a:chExt cx="2768760" cy="1474744"/>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7" y="3766431"/>
                <a:ext cx="701694" cy="248224"/>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253" y="3779655"/>
                <a:ext cx="1076258" cy="22177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506" y="4045582"/>
                <a:ext cx="320268" cy="40466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074" y="4024435"/>
                <a:ext cx="631019" cy="186677"/>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96535" y="4053269"/>
                <a:ext cx="358025" cy="34996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4098" y="4044512"/>
                <a:ext cx="423490" cy="423490"/>
              </a:xfrm>
              <a:prstGeom prst="rect">
                <a:avLst/>
              </a:prstGeom>
            </p:spPr>
          </p:pic>
          <p:pic>
            <p:nvPicPr>
              <p:cNvPr id="3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873" y="4437112"/>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8630" y="4822124"/>
                <a:ext cx="683568" cy="294208"/>
              </a:xfrm>
              <a:prstGeom prst="rect">
                <a:avLst/>
              </a:prstGeom>
            </p:spPr>
          </p:pic>
          <p:pic>
            <p:nvPicPr>
              <p:cNvPr id="34" name="Picture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30225" y="4516634"/>
                <a:ext cx="867544" cy="346415"/>
              </a:xfrm>
              <a:prstGeom prst="rect">
                <a:avLst/>
              </a:prstGeom>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901" y="4803167"/>
                <a:ext cx="403105" cy="407081"/>
              </a:xfrm>
              <a:prstGeom prst="rect">
                <a:avLst/>
              </a:prstGeom>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72034" y="4294501"/>
                <a:ext cx="1121603" cy="790683"/>
              </a:xfrm>
              <a:prstGeom prst="rect">
                <a:avLst/>
              </a:prstGeom>
            </p:spPr>
          </p:pic>
          <p:pic>
            <p:nvPicPr>
              <p:cNvPr id="40" name="Picture 3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668" y="4256257"/>
                <a:ext cx="415943" cy="359312"/>
              </a:xfrm>
              <a:prstGeom prst="rect">
                <a:avLst/>
              </a:prstGeom>
            </p:spPr>
          </p:pic>
          <p:pic>
            <p:nvPicPr>
              <p:cNvPr id="41" name="Picture 4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500" y="4099506"/>
                <a:ext cx="446067" cy="128748"/>
              </a:xfrm>
              <a:prstGeom prst="rect">
                <a:avLst/>
              </a:prstGeom>
            </p:spPr>
          </p:pic>
          <p:pic>
            <p:nvPicPr>
              <p:cNvPr id="42" name="Picture 4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0431" y="3735504"/>
                <a:ext cx="806202" cy="310078"/>
              </a:xfrm>
              <a:prstGeom prst="rect">
                <a:avLst/>
              </a:prstGeom>
            </p:spPr>
          </p:pic>
        </p:grpSp>
        <p:sp>
          <p:nvSpPr>
            <p:cNvPr id="44" name="Sottotitolo 2"/>
            <p:cNvSpPr txBox="1">
              <a:spLocks/>
            </p:cNvSpPr>
            <p:nvPr userDrawn="1"/>
          </p:nvSpPr>
          <p:spPr>
            <a:xfrm>
              <a:off x="725877" y="3440583"/>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FF0000"/>
                  </a:solidFill>
                  <a:latin typeface="Century Gothic" pitchFamily="34" charset="0"/>
                </a:rPr>
                <a:t>Community Centres</a:t>
              </a:r>
              <a:endParaRPr lang="en-US" sz="1200" b="1" dirty="0">
                <a:solidFill>
                  <a:srgbClr val="FF0000"/>
                </a:solidFill>
                <a:latin typeface="Century Gothic" pitchFamily="34" charset="0"/>
              </a:endParaRPr>
            </a:p>
          </p:txBody>
        </p:sp>
        <p:sp>
          <p:nvSpPr>
            <p:cNvPr id="4" name="Rectangle 3"/>
            <p:cNvSpPr/>
            <p:nvPr userDrawn="1"/>
          </p:nvSpPr>
          <p:spPr>
            <a:xfrm>
              <a:off x="611560" y="3517661"/>
              <a:ext cx="140608" cy="127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oup 6"/>
            <p:cNvGrpSpPr/>
            <p:nvPr userDrawn="1"/>
          </p:nvGrpSpPr>
          <p:grpSpPr>
            <a:xfrm>
              <a:off x="62399" y="1488796"/>
              <a:ext cx="3176357" cy="1724180"/>
              <a:chOff x="62399" y="1488796"/>
              <a:chExt cx="3176357" cy="1724180"/>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9512" y="1488796"/>
                <a:ext cx="599144" cy="380082"/>
              </a:xfrm>
              <a:prstGeom prst="rect">
                <a:avLst/>
              </a:prstGeom>
            </p:spPr>
          </p:pic>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92277" y="1515671"/>
                <a:ext cx="1072851" cy="288032"/>
              </a:xfrm>
              <a:prstGeom prst="rect">
                <a:avLst/>
              </a:prstGeom>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975548" y="1488796"/>
                <a:ext cx="321568" cy="393027"/>
              </a:xfrm>
              <a:prstGeom prst="rect">
                <a:avLst/>
              </a:prstGeom>
            </p:spPr>
          </p:pic>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02556" y="1507250"/>
                <a:ext cx="332797" cy="360431"/>
              </a:xfrm>
              <a:prstGeom prst="rect">
                <a:avLst/>
              </a:prstGeom>
            </p:spPr>
          </p:pic>
          <p:pic>
            <p:nvPicPr>
              <p:cNvPr id="18" name="Pictur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64408" y="1867681"/>
                <a:ext cx="438471" cy="141679"/>
              </a:xfrm>
              <a:prstGeom prst="rect">
                <a:avLst/>
              </a:prstGeom>
            </p:spPr>
          </p:pic>
          <p:pic>
            <p:nvPicPr>
              <p:cNvPr id="19" name="Picture 1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20902" y="1829367"/>
                <a:ext cx="646720" cy="245754"/>
              </a:xfrm>
              <a:prstGeom prst="rect">
                <a:avLst/>
              </a:prstGeom>
            </p:spPr>
          </p:pic>
          <p:pic>
            <p:nvPicPr>
              <p:cNvPr id="20" name="Picture 19"/>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977331" y="1907519"/>
                <a:ext cx="639570" cy="284253"/>
              </a:xfrm>
              <a:prstGeom prst="rect">
                <a:avLst/>
              </a:prstGeom>
            </p:spPr>
          </p:pic>
          <p:pic>
            <p:nvPicPr>
              <p:cNvPr id="21" name="Picture 2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272" y="2072544"/>
                <a:ext cx="699349" cy="258302"/>
              </a:xfrm>
              <a:prstGeom prst="rect">
                <a:avLst/>
              </a:prstGeom>
            </p:spPr>
          </p:pic>
          <p:pic>
            <p:nvPicPr>
              <p:cNvPr id="22" name="Picture 2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17421" y="2075121"/>
                <a:ext cx="916707" cy="372075"/>
              </a:xfrm>
              <a:prstGeom prst="rect">
                <a:avLst/>
              </a:prstGeom>
            </p:spPr>
          </p:pic>
          <p:pic>
            <p:nvPicPr>
              <p:cNvPr id="25" name="Picture 2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981967" y="2261158"/>
                <a:ext cx="544263" cy="257313"/>
              </a:xfrm>
              <a:prstGeom prst="rect">
                <a:avLst/>
              </a:prstGeom>
            </p:spPr>
          </p:pic>
          <p:pic>
            <p:nvPicPr>
              <p:cNvPr id="26" name="Picture 25"/>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628376" y="2231962"/>
                <a:ext cx="395536" cy="197768"/>
              </a:xfrm>
              <a:prstGeom prst="rect">
                <a:avLst/>
              </a:prstGeom>
            </p:spPr>
          </p:pic>
          <p:pic>
            <p:nvPicPr>
              <p:cNvPr id="28" name="Picture 2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53257" y="2392161"/>
                <a:ext cx="644394" cy="187447"/>
              </a:xfrm>
              <a:prstGeom prst="rect">
                <a:avLst/>
              </a:prstGeom>
            </p:spPr>
          </p:pic>
          <p:pic>
            <p:nvPicPr>
              <p:cNvPr id="32" name="Picture 3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413532" y="2588526"/>
                <a:ext cx="825224" cy="125847"/>
              </a:xfrm>
              <a:prstGeom prst="rect">
                <a:avLst/>
              </a:prstGeom>
            </p:spPr>
          </p:pic>
          <p:pic>
            <p:nvPicPr>
              <p:cNvPr id="35" name="Picture 34"/>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965128" y="2541604"/>
                <a:ext cx="413714" cy="404664"/>
              </a:xfrm>
              <a:prstGeom prst="rect">
                <a:avLst/>
              </a:prstGeom>
            </p:spPr>
          </p:pic>
          <p:pic>
            <p:nvPicPr>
              <p:cNvPr id="37" name="Picture 3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62611" y="2423284"/>
                <a:ext cx="405011" cy="224132"/>
              </a:xfrm>
              <a:prstGeom prst="rect">
                <a:avLst/>
              </a:prstGeom>
            </p:spPr>
          </p:pic>
          <p:pic>
            <p:nvPicPr>
              <p:cNvPr id="38" name="Picture 3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22780" y="2429730"/>
                <a:ext cx="556155" cy="443441"/>
              </a:xfrm>
              <a:prstGeom prst="rect">
                <a:avLst/>
              </a:prstGeom>
            </p:spPr>
          </p:pic>
          <p:pic>
            <p:nvPicPr>
              <p:cNvPr id="43" name="Picture 42"/>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2399" y="1766179"/>
                <a:ext cx="438216" cy="308942"/>
              </a:xfrm>
              <a:prstGeom prst="rect">
                <a:avLst/>
              </a:prstGeom>
            </p:spPr>
          </p:pic>
          <p:pic>
            <p:nvPicPr>
              <p:cNvPr id="45" name="Picture 44"/>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42179" y="2674807"/>
                <a:ext cx="454871" cy="454871"/>
              </a:xfrm>
              <a:prstGeom prst="rect">
                <a:avLst/>
              </a:prstGeom>
            </p:spPr>
          </p:pic>
          <p:pic>
            <p:nvPicPr>
              <p:cNvPr id="46" name="Picture 45"/>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428702" y="2700337"/>
                <a:ext cx="416917" cy="277944"/>
              </a:xfrm>
              <a:prstGeom prst="rect">
                <a:avLst/>
              </a:prstGeom>
            </p:spPr>
          </p:pic>
          <p:pic>
            <p:nvPicPr>
              <p:cNvPr id="47" name="Picture 4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31284" y="2946268"/>
                <a:ext cx="1074794" cy="266708"/>
              </a:xfrm>
              <a:prstGeom prst="rect">
                <a:avLst/>
              </a:prstGeom>
            </p:spPr>
          </p:pic>
        </p:grpSp>
        <p:sp>
          <p:nvSpPr>
            <p:cNvPr id="5" name="Isosceles Triangle 4"/>
            <p:cNvSpPr/>
            <p:nvPr userDrawn="1"/>
          </p:nvSpPr>
          <p:spPr>
            <a:xfrm>
              <a:off x="531577" y="1263673"/>
              <a:ext cx="199979" cy="1749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ottotitolo 2"/>
            <p:cNvSpPr txBox="1">
              <a:spLocks/>
            </p:cNvSpPr>
            <p:nvPr userDrawn="1"/>
          </p:nvSpPr>
          <p:spPr>
            <a:xfrm>
              <a:off x="675539" y="1209421"/>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00B050"/>
                  </a:solidFill>
                  <a:latin typeface="Century Gothic" pitchFamily="34" charset="0"/>
                </a:rPr>
                <a:t>General Data Centres</a:t>
              </a:r>
              <a:endParaRPr lang="en-US" sz="1200" b="1" dirty="0">
                <a:solidFill>
                  <a:srgbClr val="00B050"/>
                </a:solidFill>
                <a:latin typeface="Century Gothic" pitchFamily="34" charset="0"/>
              </a:endParaRPr>
            </a:p>
          </p:txBody>
        </p:sp>
      </p:grpSp>
    </p:spTree>
    <p:extLst>
      <p:ext uri="{BB962C8B-B14F-4D97-AF65-F5344CB8AC3E}">
        <p14:creationId xmlns:p14="http://schemas.microsoft.com/office/powerpoint/2010/main" val="27509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nl-NL"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10"/>
          </p:nvPr>
        </p:nvSpPr>
        <p:spPr>
          <a:xfrm>
            <a:off x="457200" y="6096000"/>
            <a:ext cx="2133600" cy="365125"/>
          </a:xfrm>
        </p:spPr>
        <p:txBody>
          <a:bodyPr/>
          <a:lstStyle/>
          <a:p>
            <a:fld id="{74786D57-78E5-1940-9E29-B3974D3C5675}" type="datetimeFigureOut">
              <a:rPr lang="en-US" smtClean="0"/>
              <a:t>10/02/16</a:t>
            </a:fld>
            <a:endParaRPr lang="en-US"/>
          </a:p>
        </p:txBody>
      </p:sp>
      <p:sp>
        <p:nvSpPr>
          <p:cNvPr id="5" name="Footer Placeholder 4"/>
          <p:cNvSpPr>
            <a:spLocks noGrp="1"/>
          </p:cNvSpPr>
          <p:nvPr>
            <p:ph type="ftr" sz="quarter" idx="11"/>
          </p:nvPr>
        </p:nvSpPr>
        <p:spPr>
          <a:xfrm>
            <a:off x="3124200" y="6096000"/>
            <a:ext cx="2895600" cy="365125"/>
          </a:xfrm>
        </p:spPr>
        <p:txBody>
          <a:bodyPr/>
          <a:lstStyle/>
          <a:p>
            <a:endParaRPr lang="en-US"/>
          </a:p>
        </p:txBody>
      </p:sp>
      <p:sp>
        <p:nvSpPr>
          <p:cNvPr id="6" name="Slide Number Placeholder 5"/>
          <p:cNvSpPr>
            <a:spLocks noGrp="1"/>
          </p:cNvSpPr>
          <p:nvPr>
            <p:ph type="sldNum" sz="quarter" idx="12"/>
          </p:nvPr>
        </p:nvSpPr>
        <p:spPr>
          <a:xfrm>
            <a:off x="6553200" y="6096000"/>
            <a:ext cx="2133600" cy="365125"/>
          </a:xfrm>
        </p:spPr>
        <p:txBody>
          <a:bodyPr/>
          <a:lstStyle/>
          <a:p>
            <a:fld id="{4FCB2B1E-EAFF-204F-A8E1-AB72CEE7324D}" type="slidenum">
              <a:rPr lang="en-US" smtClean="0"/>
              <a:t>‹#›</a:t>
            </a:fld>
            <a:endParaRPr lang="en-US"/>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eneral Data Cent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73" y="548680"/>
            <a:ext cx="8412426" cy="630932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grpSp>
        <p:nvGrpSpPr>
          <p:cNvPr id="50" name="Group 49"/>
          <p:cNvGrpSpPr/>
          <p:nvPr/>
        </p:nvGrpSpPr>
        <p:grpSpPr>
          <a:xfrm>
            <a:off x="243515" y="1785485"/>
            <a:ext cx="3176357" cy="2215567"/>
            <a:chOff x="62399" y="1209421"/>
            <a:chExt cx="3176357" cy="2215567"/>
          </a:xfrm>
        </p:grpSpPr>
        <p:grpSp>
          <p:nvGrpSpPr>
            <p:cNvPr id="7" name="Group 6"/>
            <p:cNvGrpSpPr/>
            <p:nvPr userDrawn="1"/>
          </p:nvGrpSpPr>
          <p:grpSpPr>
            <a:xfrm>
              <a:off x="62399" y="1700808"/>
              <a:ext cx="3176357" cy="1724180"/>
              <a:chOff x="62399" y="1700808"/>
              <a:chExt cx="3176357" cy="172418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1700808"/>
                <a:ext cx="599144" cy="380082"/>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2277" y="1727683"/>
                <a:ext cx="1072851" cy="288032"/>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75548" y="1700808"/>
                <a:ext cx="321568" cy="393027"/>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02556" y="1719262"/>
                <a:ext cx="332797" cy="360431"/>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4408" y="2079693"/>
                <a:ext cx="438471" cy="141679"/>
              </a:xfrm>
              <a:prstGeom prst="rect">
                <a:avLst/>
              </a:prstGeom>
            </p:spPr>
          </p:pic>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20902" y="2041379"/>
                <a:ext cx="646720" cy="245754"/>
              </a:xfrm>
              <a:prstGeom prst="rect">
                <a:avLst/>
              </a:prstGeom>
            </p:spPr>
          </p:pic>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7331" y="2119531"/>
                <a:ext cx="639570" cy="284253"/>
              </a:xfrm>
              <a:prstGeom prst="rect">
                <a:avLst/>
              </a:prstGeom>
            </p:spPr>
          </p:pic>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2272" y="2284556"/>
                <a:ext cx="699349" cy="258302"/>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7421" y="2287133"/>
                <a:ext cx="916707" cy="372075"/>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81967" y="2473170"/>
                <a:ext cx="544263" cy="257313"/>
              </a:xfrm>
              <a:prstGeom prst="rect">
                <a:avLst/>
              </a:prstGeom>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28376" y="2443974"/>
                <a:ext cx="395536" cy="197768"/>
              </a:xfrm>
              <a:prstGeom prst="rect">
                <a:avLst/>
              </a:prstGeom>
            </p:spPr>
          </p:pic>
          <p:pic>
            <p:nvPicPr>
              <p:cNvPr id="28" name="Picture 2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3257" y="2604173"/>
                <a:ext cx="644394" cy="187447"/>
              </a:xfrm>
              <a:prstGeom prst="rect">
                <a:avLst/>
              </a:prstGeom>
            </p:spPr>
          </p:pic>
          <p:pic>
            <p:nvPicPr>
              <p:cNvPr id="32" name="Picture 3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13532" y="2800538"/>
                <a:ext cx="825224" cy="125847"/>
              </a:xfrm>
              <a:prstGeom prst="rect">
                <a:avLst/>
              </a:prstGeom>
            </p:spPr>
          </p:pic>
          <p:pic>
            <p:nvPicPr>
              <p:cNvPr id="35" name="Picture 3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65128" y="2753616"/>
                <a:ext cx="413714" cy="404664"/>
              </a:xfrm>
              <a:prstGeom prst="rect">
                <a:avLst/>
              </a:prstGeom>
            </p:spPr>
          </p:pic>
          <p:pic>
            <p:nvPicPr>
              <p:cNvPr id="37" name="Picture 3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2611" y="2635296"/>
                <a:ext cx="405011" cy="224132"/>
              </a:xfrm>
              <a:prstGeom prst="rect">
                <a:avLst/>
              </a:prstGeom>
            </p:spPr>
          </p:pic>
          <p:pic>
            <p:nvPicPr>
              <p:cNvPr id="38" name="Picture 3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2780" y="2641742"/>
                <a:ext cx="556155" cy="443441"/>
              </a:xfrm>
              <a:prstGeom prst="rect">
                <a:avLst/>
              </a:prstGeom>
            </p:spPr>
          </p:pic>
          <p:pic>
            <p:nvPicPr>
              <p:cNvPr id="43" name="Picture 4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399" y="1978191"/>
                <a:ext cx="438216" cy="308942"/>
              </a:xfrm>
              <a:prstGeom prst="rect">
                <a:avLst/>
              </a:prstGeom>
            </p:spPr>
          </p:pic>
          <p:pic>
            <p:nvPicPr>
              <p:cNvPr id="45" name="Picture 4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2179" y="2886819"/>
                <a:ext cx="454871" cy="454871"/>
              </a:xfrm>
              <a:prstGeom prst="rect">
                <a:avLst/>
              </a:prstGeom>
            </p:spPr>
          </p:pic>
          <p:pic>
            <p:nvPicPr>
              <p:cNvPr id="46" name="Picture 4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28702" y="2912349"/>
                <a:ext cx="416917" cy="277944"/>
              </a:xfrm>
              <a:prstGeom prst="rect">
                <a:avLst/>
              </a:prstGeom>
            </p:spPr>
          </p:pic>
          <p:pic>
            <p:nvPicPr>
              <p:cNvPr id="47" name="Picture 4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31284" y="3158280"/>
                <a:ext cx="1074794" cy="266708"/>
              </a:xfrm>
              <a:prstGeom prst="rect">
                <a:avLst/>
              </a:prstGeom>
            </p:spPr>
          </p:pic>
        </p:grpSp>
        <p:sp>
          <p:nvSpPr>
            <p:cNvPr id="5" name="Isosceles Triangle 4"/>
            <p:cNvSpPr/>
            <p:nvPr userDrawn="1"/>
          </p:nvSpPr>
          <p:spPr>
            <a:xfrm>
              <a:off x="531577" y="1263673"/>
              <a:ext cx="199979" cy="1749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ottotitolo 2"/>
            <p:cNvSpPr txBox="1">
              <a:spLocks/>
            </p:cNvSpPr>
            <p:nvPr userDrawn="1"/>
          </p:nvSpPr>
          <p:spPr>
            <a:xfrm>
              <a:off x="675539" y="1209421"/>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00B050"/>
                  </a:solidFill>
                  <a:latin typeface="Century Gothic" pitchFamily="34" charset="0"/>
                </a:rPr>
                <a:t>General Data Centres</a:t>
              </a:r>
              <a:endParaRPr lang="en-US" sz="1200" b="1" dirty="0">
                <a:solidFill>
                  <a:srgbClr val="00B050"/>
                </a:solidFill>
                <a:latin typeface="Century Gothic" pitchFamily="34" charset="0"/>
              </a:endParaRPr>
            </a:p>
          </p:txBody>
        </p:sp>
      </p:grpSp>
    </p:spTree>
    <p:extLst>
      <p:ext uri="{BB962C8B-B14F-4D97-AF65-F5344CB8AC3E}">
        <p14:creationId xmlns:p14="http://schemas.microsoft.com/office/powerpoint/2010/main" val="190427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munity Cent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01" y="556828"/>
            <a:ext cx="8414399" cy="631080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grpSp>
        <p:nvGrpSpPr>
          <p:cNvPr id="50" name="Group 49"/>
          <p:cNvGrpSpPr/>
          <p:nvPr/>
        </p:nvGrpSpPr>
        <p:grpSpPr>
          <a:xfrm>
            <a:off x="398572" y="1731343"/>
            <a:ext cx="2805276" cy="1913681"/>
            <a:chOff x="47873" y="3440583"/>
            <a:chExt cx="2805276" cy="1913681"/>
          </a:xfrm>
        </p:grpSpPr>
        <p:grpSp>
          <p:nvGrpSpPr>
            <p:cNvPr id="49" name="Group 48"/>
            <p:cNvGrpSpPr/>
            <p:nvPr userDrawn="1"/>
          </p:nvGrpSpPr>
          <p:grpSpPr>
            <a:xfrm>
              <a:off x="47873" y="3879520"/>
              <a:ext cx="2768760" cy="1474744"/>
              <a:chOff x="47873" y="3879520"/>
              <a:chExt cx="2768760" cy="1474744"/>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7" y="3910447"/>
                <a:ext cx="701694" cy="248224"/>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253" y="3923671"/>
                <a:ext cx="1076258" cy="22177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506" y="4189598"/>
                <a:ext cx="320268" cy="40466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074" y="4168451"/>
                <a:ext cx="631019" cy="186677"/>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96535" y="4197285"/>
                <a:ext cx="358025" cy="34996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4098" y="4188528"/>
                <a:ext cx="423490" cy="423490"/>
              </a:xfrm>
              <a:prstGeom prst="rect">
                <a:avLst/>
              </a:prstGeom>
            </p:spPr>
          </p:pic>
          <p:pic>
            <p:nvPicPr>
              <p:cNvPr id="3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873" y="4581128"/>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8630" y="4966140"/>
                <a:ext cx="683568" cy="294208"/>
              </a:xfrm>
              <a:prstGeom prst="rect">
                <a:avLst/>
              </a:prstGeom>
            </p:spPr>
          </p:pic>
          <p:pic>
            <p:nvPicPr>
              <p:cNvPr id="34" name="Picture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30225" y="4660650"/>
                <a:ext cx="867544" cy="346415"/>
              </a:xfrm>
              <a:prstGeom prst="rect">
                <a:avLst/>
              </a:prstGeom>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901" y="4947183"/>
                <a:ext cx="403105" cy="407081"/>
              </a:xfrm>
              <a:prstGeom prst="rect">
                <a:avLst/>
              </a:prstGeom>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72034" y="4438517"/>
                <a:ext cx="1121603" cy="790683"/>
              </a:xfrm>
              <a:prstGeom prst="rect">
                <a:avLst/>
              </a:prstGeom>
            </p:spPr>
          </p:pic>
          <p:pic>
            <p:nvPicPr>
              <p:cNvPr id="40" name="Picture 3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668" y="4400273"/>
                <a:ext cx="415943" cy="359312"/>
              </a:xfrm>
              <a:prstGeom prst="rect">
                <a:avLst/>
              </a:prstGeom>
            </p:spPr>
          </p:pic>
          <p:pic>
            <p:nvPicPr>
              <p:cNvPr id="41" name="Picture 4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500" y="4243522"/>
                <a:ext cx="446067" cy="128748"/>
              </a:xfrm>
              <a:prstGeom prst="rect">
                <a:avLst/>
              </a:prstGeom>
            </p:spPr>
          </p:pic>
          <p:pic>
            <p:nvPicPr>
              <p:cNvPr id="42" name="Picture 4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0431" y="3879520"/>
                <a:ext cx="806202" cy="310078"/>
              </a:xfrm>
              <a:prstGeom prst="rect">
                <a:avLst/>
              </a:prstGeom>
            </p:spPr>
          </p:pic>
        </p:grpSp>
        <p:sp>
          <p:nvSpPr>
            <p:cNvPr id="44" name="Sottotitolo 2"/>
            <p:cNvSpPr txBox="1">
              <a:spLocks/>
            </p:cNvSpPr>
            <p:nvPr userDrawn="1"/>
          </p:nvSpPr>
          <p:spPr>
            <a:xfrm>
              <a:off x="725877" y="3440583"/>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FF0000"/>
                  </a:solidFill>
                  <a:latin typeface="Century Gothic" pitchFamily="34" charset="0"/>
                </a:rPr>
                <a:t>Community Centres</a:t>
              </a:r>
              <a:endParaRPr lang="en-US" sz="1200" b="1" dirty="0">
                <a:solidFill>
                  <a:srgbClr val="FF0000"/>
                </a:solidFill>
                <a:latin typeface="Century Gothic" pitchFamily="34" charset="0"/>
              </a:endParaRPr>
            </a:p>
          </p:txBody>
        </p:sp>
        <p:sp>
          <p:nvSpPr>
            <p:cNvPr id="4" name="Rectangle 3"/>
            <p:cNvSpPr/>
            <p:nvPr userDrawn="1"/>
          </p:nvSpPr>
          <p:spPr>
            <a:xfrm>
              <a:off x="611560" y="3517661"/>
              <a:ext cx="140608" cy="127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06864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pic>
        <p:nvPicPr>
          <p:cNvPr id="5"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46282525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nl-NL"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346282525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s-E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CB2B1E-EAFF-204F-A8E1-AB72CEE7324D}" type="slidenum">
              <a:rPr lang="en-US" smtClean="0"/>
              <a:t>‹#›</a:t>
            </a:fld>
            <a:endParaRPr lang="en-US"/>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p14="http://schemas.microsoft.com/office/powerpoint/2010/main" val="582493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ttangolo 8"/>
          <p:cNvSpPr>
            <a:spLocks noChangeArrowheads="1"/>
          </p:cNvSpPr>
          <p:nvPr/>
        </p:nvSpPr>
        <p:spPr bwMode="auto">
          <a:xfrm>
            <a:off x="7358063" y="6389688"/>
            <a:ext cx="181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600" b="1">
                <a:latin typeface="Century Gothic" charset="0"/>
                <a:hlinkClick r:id="rId3"/>
              </a:rPr>
              <a:t>www.eudat.eu</a:t>
            </a:r>
            <a:endParaRPr lang="en-GB" sz="1600" b="1">
              <a:latin typeface="Century Gothic" charset="0"/>
            </a:endParaRPr>
          </a:p>
        </p:txBody>
      </p:sp>
      <p:sp>
        <p:nvSpPr>
          <p:cNvPr id="6" name="CasellaDiTesto 10"/>
          <p:cNvSpPr txBox="1">
            <a:spLocks noChangeArrowheads="1"/>
          </p:cNvSpPr>
          <p:nvPr/>
        </p:nvSpPr>
        <p:spPr bwMode="auto">
          <a:xfrm>
            <a:off x="-65088" y="6510338"/>
            <a:ext cx="75168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GB" sz="900" smtClean="0">
                <a:latin typeface="Century Gothic" charset="0"/>
                <a:cs typeface="Century Gothic" charset="0"/>
              </a:rPr>
              <a:t>EUDAT receives funding from the European Union's Horizon 2020 programme - DG CONNECT e-Infrastructures. Contract No. 654065</a:t>
            </a:r>
          </a:p>
        </p:txBody>
      </p:sp>
      <p:pic>
        <p:nvPicPr>
          <p:cNvPr id="7" name="Immagine 7" descr="eudat-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2386013"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0"/>
          <p:cNvSpPr/>
          <p:nvPr/>
        </p:nvSpPr>
        <p:spPr>
          <a:xfrm>
            <a:off x="0" y="6783388"/>
            <a:ext cx="2387600" cy="84137"/>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9" name="Rettangolo 15"/>
          <p:cNvSpPr/>
          <p:nvPr/>
        </p:nvSpPr>
        <p:spPr>
          <a:xfrm>
            <a:off x="2387600" y="6783388"/>
            <a:ext cx="2344738" cy="84137"/>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11" name="Rettangolo 16"/>
          <p:cNvSpPr/>
          <p:nvPr/>
        </p:nvSpPr>
        <p:spPr>
          <a:xfrm>
            <a:off x="4732338" y="6783388"/>
            <a:ext cx="2306637" cy="84137"/>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12" name="Rettangolo 17"/>
          <p:cNvSpPr/>
          <p:nvPr/>
        </p:nvSpPr>
        <p:spPr>
          <a:xfrm>
            <a:off x="7038975" y="6783388"/>
            <a:ext cx="2105025" cy="84137"/>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nl-NL"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dirty="0"/>
          </a:p>
        </p:txBody>
      </p:sp>
      <p:sp>
        <p:nvSpPr>
          <p:cNvPr id="10" name="Text Placeholder 9"/>
          <p:cNvSpPr>
            <a:spLocks noGrp="1"/>
          </p:cNvSpPr>
          <p:nvPr>
            <p:ph type="body" sz="quarter" idx="1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nl-NL" smtClean="0"/>
              <a:t>Click to edit Master text styles</a:t>
            </a:r>
          </a:p>
        </p:txBody>
      </p:sp>
    </p:spTree>
    <p:extLst>
      <p:ext uri="{BB962C8B-B14F-4D97-AF65-F5344CB8AC3E}">
        <p14:creationId xmlns:p14="http://schemas.microsoft.com/office/powerpoint/2010/main" val="48683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43989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74889547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dirty="0"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51500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1403648" y="6309320"/>
            <a:ext cx="4752528" cy="432048"/>
          </a:xfrm>
        </p:spPr>
        <p:txBody>
          <a:bodyPr/>
          <a:lstStyle/>
          <a:p>
            <a:r>
              <a:rPr lang="en-US" smtClean="0"/>
              <a:t>EUDAT M6 Review - Services and Operations</a:t>
            </a:r>
            <a:endParaRPr lang="es-ES"/>
          </a:p>
        </p:txBody>
      </p:sp>
      <p:sp>
        <p:nvSpPr>
          <p:cNvPr id="3"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3800498151"/>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lack&amp;Whit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nl-NL"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10"/>
          </p:nvPr>
        </p:nvSpPr>
        <p:spPr>
          <a:xfrm>
            <a:off x="457200" y="6096000"/>
            <a:ext cx="2133600" cy="365125"/>
          </a:xfrm>
        </p:spPr>
        <p:txBody>
          <a:bodyPr/>
          <a:lstStyle/>
          <a:p>
            <a:fld id="{74786D57-78E5-1940-9E29-B3974D3C5675}" type="datetimeFigureOut">
              <a:rPr lang="en-US" smtClean="0"/>
              <a:t>10/02/16</a:t>
            </a:fld>
            <a:endParaRPr lang="en-US"/>
          </a:p>
        </p:txBody>
      </p:sp>
      <p:sp>
        <p:nvSpPr>
          <p:cNvPr id="5" name="Footer Placeholder 4"/>
          <p:cNvSpPr>
            <a:spLocks noGrp="1"/>
          </p:cNvSpPr>
          <p:nvPr>
            <p:ph type="ftr" sz="quarter" idx="11"/>
          </p:nvPr>
        </p:nvSpPr>
        <p:spPr>
          <a:xfrm>
            <a:off x="3124200" y="6096000"/>
            <a:ext cx="2895600" cy="365125"/>
          </a:xfrm>
        </p:spPr>
        <p:txBody>
          <a:bodyPr/>
          <a:lstStyle/>
          <a:p>
            <a:endParaRPr lang="en-US"/>
          </a:p>
        </p:txBody>
      </p:sp>
      <p:sp>
        <p:nvSpPr>
          <p:cNvPr id="6" name="Slide Number Placeholder 5"/>
          <p:cNvSpPr>
            <a:spLocks noGrp="1"/>
          </p:cNvSpPr>
          <p:nvPr>
            <p:ph type="sldNum" sz="quarter" idx="12"/>
          </p:nvPr>
        </p:nvSpPr>
        <p:spPr>
          <a:xfrm>
            <a:off x="6553200" y="6096000"/>
            <a:ext cx="2133600" cy="365125"/>
          </a:xfrm>
        </p:spPr>
        <p:txBody>
          <a:bodyPr/>
          <a:lstStyle/>
          <a:p>
            <a:fld id="{4FCB2B1E-EAFF-204F-A8E1-AB72CEE7324D}" type="slidenum">
              <a:rPr lang="en-US" smtClean="0"/>
              <a:t>‹#›</a:t>
            </a:fld>
            <a:endParaRPr lang="en-US"/>
          </a:p>
        </p:txBody>
      </p:sp>
      <p:pic>
        <p:nvPicPr>
          <p:cNvPr id="12" name="Immagine 12" descr="EUDAT-LogoGrigi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 y="-119811"/>
            <a:ext cx="1164989" cy="90926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nl-NL" smtClean="0"/>
              <a:t>Click to edit Master title style</a:t>
            </a:r>
            <a:endParaRPr lang="it-IT" dirty="0"/>
          </a:p>
        </p:txBody>
      </p:sp>
      <p:sp>
        <p:nvSpPr>
          <p:cNvPr id="3" name="Rettangolo 2"/>
          <p:cNvSpPr/>
          <p:nvPr userDrawn="1"/>
        </p:nvSpPr>
        <p:spPr>
          <a:xfrm>
            <a:off x="3291933" y="6137094"/>
            <a:ext cx="2660134" cy="400110"/>
          </a:xfrm>
          <a:prstGeom prst="rect">
            <a:avLst/>
          </a:prstGeom>
        </p:spPr>
        <p:txBody>
          <a:bodyPr wrap="square">
            <a:spAutoFit/>
          </a:bodyPr>
          <a:lstStyle/>
          <a:p>
            <a:pPr algn="ctr"/>
            <a:r>
              <a:rPr lang="en-GB" sz="2000" kern="1200" noProof="0" smtClean="0">
                <a:solidFill>
                  <a:schemeClr val="tx1"/>
                </a:solidFill>
                <a:latin typeface="+mn-lt"/>
                <a:ea typeface="+mn-ea"/>
                <a:cs typeface="+mn-cs"/>
                <a:hlinkClick r:id="rId2"/>
              </a:rPr>
              <a:t>www.eudat.eu</a:t>
            </a:r>
            <a:endParaRPr lang="en-GB" sz="2000" kern="1200" noProof="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80029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nl-NL"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a:xfrm>
            <a:off x="457200" y="6172200"/>
            <a:ext cx="2133600" cy="365125"/>
          </a:xfrm>
        </p:spPr>
        <p:txBody>
          <a:bodyPr/>
          <a:lstStyle/>
          <a:p>
            <a:fld id="{74786D57-78E5-1940-9E29-B3974D3C5675}" type="datetimeFigureOut">
              <a:rPr lang="en-US" smtClean="0"/>
              <a:t>10/02/16</a:t>
            </a:fld>
            <a:endParaRPr lang="en-US"/>
          </a:p>
        </p:txBody>
      </p:sp>
      <p:sp>
        <p:nvSpPr>
          <p:cNvPr id="5" name="Footer Placeholder 4"/>
          <p:cNvSpPr>
            <a:spLocks noGrp="1"/>
          </p:cNvSpPr>
          <p:nvPr>
            <p:ph type="ftr" sz="quarter" idx="11"/>
          </p:nvPr>
        </p:nvSpPr>
        <p:spPr>
          <a:xfrm>
            <a:off x="3124200" y="6172200"/>
            <a:ext cx="2895600" cy="365125"/>
          </a:xfrm>
        </p:spPr>
        <p:txBody>
          <a:bodyPr/>
          <a:lstStyle/>
          <a:p>
            <a:endParaRPr lang="en-US"/>
          </a:p>
        </p:txBody>
      </p:sp>
      <p:sp>
        <p:nvSpPr>
          <p:cNvPr id="6" name="Slide Number Placeholder 5"/>
          <p:cNvSpPr>
            <a:spLocks noGrp="1"/>
          </p:cNvSpPr>
          <p:nvPr>
            <p:ph type="sldNum" sz="quarter" idx="12"/>
          </p:nvPr>
        </p:nvSpPr>
        <p:spPr>
          <a:xfrm>
            <a:off x="6553200" y="6172200"/>
            <a:ext cx="2133600" cy="365125"/>
          </a:xfrm>
        </p:spPr>
        <p:txBody>
          <a:bodyPr/>
          <a:lstStyle/>
          <a:p>
            <a:fld id="{4FCB2B1E-EAFF-204F-A8E1-AB72CEE7324D}" type="slidenum">
              <a:rPr lang="en-US" smtClean="0"/>
              <a:t>‹#›</a:t>
            </a:fld>
            <a:endParaRPr lang="en-US"/>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5" name="Date Placeholder 4"/>
          <p:cNvSpPr>
            <a:spLocks noGrp="1"/>
          </p:cNvSpPr>
          <p:nvPr>
            <p:ph type="dt" sz="half" idx="10"/>
          </p:nvPr>
        </p:nvSpPr>
        <p:spPr/>
        <p:txBody>
          <a:bodyPr/>
          <a:lstStyle/>
          <a:p>
            <a:fld id="{74786D57-78E5-1940-9E29-B3974D3C5675}" type="datetimeFigureOut">
              <a:rPr lang="en-US" smtClean="0"/>
              <a:t>10/02/16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74786D57-78E5-1940-9E29-B3974D3C5675}" type="datetimeFigureOut">
              <a:rPr lang="en-US" smtClean="0"/>
              <a:t>10/02/16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74786D57-78E5-1940-9E29-B3974D3C5675}" type="datetimeFigureOut">
              <a:rPr lang="en-US" smtClean="0"/>
              <a:t>10/02/16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86D57-78E5-1940-9E29-B3974D3C5675}" type="datetimeFigureOut">
              <a:rPr lang="en-US" smtClean="0"/>
              <a:t>10/02/16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74786D57-78E5-1940-9E29-B3974D3C5675}" type="datetimeFigureOut">
              <a:rPr lang="en-US" smtClean="0"/>
              <a:t>10/02/16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2B1E-EAFF-204F-A8E1-AB72CEE732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31" Type="http://schemas.openxmlformats.org/officeDocument/2006/relationships/image" Target="../media/image1.png"/><Relationship Id="rId3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2.xml"/><Relationship Id="rId3" Type="http://schemas.openxmlformats.org/officeDocument/2006/relationships/image" Target="../media/image5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1313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86D57-78E5-1940-9E29-B3974D3C5675}" type="datetimeFigureOut">
              <a:rPr lang="en-US" smtClean="0"/>
              <a:t>10/02/16</a:t>
            </a:fld>
            <a:endParaRPr lang="en-US"/>
          </a:p>
        </p:txBody>
      </p:sp>
      <p:sp>
        <p:nvSpPr>
          <p:cNvPr id="5" name="Footer Placeholder 4"/>
          <p:cNvSpPr>
            <a:spLocks noGrp="1"/>
          </p:cNvSpPr>
          <p:nvPr>
            <p:ph type="ftr" sz="quarter" idx="3"/>
          </p:nvPr>
        </p:nvSpPr>
        <p:spPr>
          <a:xfrm>
            <a:off x="3124200" y="613133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13133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B2B1E-EAFF-204F-A8E1-AB72CEE7324D}" type="slidenum">
              <a:rPr lang="en-US" smtClean="0"/>
              <a:t>‹#›</a:t>
            </a:fld>
            <a:endParaRPr lang="en-US"/>
          </a:p>
        </p:txBody>
      </p:sp>
      <p:pic>
        <p:nvPicPr>
          <p:cNvPr id="7" name="Immagine 14" descr="logo.pn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90" r:id="rId26"/>
    <p:sldLayoutId id="2147483662" r:id="rId27"/>
    <p:sldLayoutId id="2147483693" r:id="rId28"/>
    <p:sldLayoutId id="2147483694" r:id="rId29"/>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3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692"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7.gif"/><Relationship Id="rId5" Type="http://schemas.openxmlformats.org/officeDocument/2006/relationships/image" Target="../media/image70.png"/><Relationship Id="rId6" Type="http://schemas.openxmlformats.org/officeDocument/2006/relationships/image" Target="../media/image84.png"/><Relationship Id="rId7" Type="http://schemas.openxmlformats.org/officeDocument/2006/relationships/image" Target="../media/image85.png"/><Relationship Id="rId8" Type="http://schemas.openxmlformats.org/officeDocument/2006/relationships/image" Target="../media/image86.pn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94.png"/><Relationship Id="rId7" Type="http://schemas.openxmlformats.org/officeDocument/2006/relationships/image" Target="../media/image95.png"/><Relationship Id="rId8" Type="http://schemas.openxmlformats.org/officeDocument/2006/relationships/image" Target="../media/image96.png"/><Relationship Id="rId9" Type="http://schemas.openxmlformats.org/officeDocument/2006/relationships/image" Target="../media/image9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98.png"/><Relationship Id="rId5"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Microsoft_Word_Document1.docx"/><Relationship Id="rId5" Type="http://schemas.openxmlformats.org/officeDocument/2006/relationships/image" Target="../media/image103.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png"/><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61.png"/><Relationship Id="rId5" Type="http://schemas.openxmlformats.org/officeDocument/2006/relationships/image" Target="../media/image8.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0" Type="http://schemas.openxmlformats.org/officeDocument/2006/relationships/image" Target="../media/image66.png"/><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7.gif"/><Relationship Id="rId5" Type="http://schemas.openxmlformats.org/officeDocument/2006/relationships/image" Target="../media/image2.png"/><Relationship Id="rId6" Type="http://schemas.openxmlformats.org/officeDocument/2006/relationships/image" Target="../media/image68.png"/><Relationship Id="rId7" Type="http://schemas.openxmlformats.org/officeDocument/2006/relationships/image" Target="../media/image6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67.gif"/><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 Id="rId11" Type="http://schemas.openxmlformats.org/officeDocument/2006/relationships/image" Target="../media/image7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6.png"/><Relationship Id="rId6" Type="http://schemas.openxmlformats.org/officeDocument/2006/relationships/image" Target="../media/image70.png"/><Relationship Id="rId7" Type="http://schemas.openxmlformats.org/officeDocument/2006/relationships/image" Target="../media/image67.gif"/><Relationship Id="rId8" Type="http://schemas.openxmlformats.org/officeDocument/2006/relationships/image" Target="../media/image77.pn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8.png"/><Relationship Id="rId5" Type="http://schemas.openxmlformats.org/officeDocument/2006/relationships/image" Target="../media/image10.png"/><Relationship Id="rId6" Type="http://schemas.openxmlformats.org/officeDocument/2006/relationships/image" Target="../media/image67.gif"/><Relationship Id="rId7" Type="http://schemas.openxmlformats.org/officeDocument/2006/relationships/image" Target="../media/image79.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0.png"/><Relationship Id="rId5" Type="http://schemas.openxmlformats.org/officeDocument/2006/relationships/image" Target="../media/image2.png"/><Relationship Id="rId6" Type="http://schemas.openxmlformats.org/officeDocument/2006/relationships/image" Target="../media/image67.gif"/><Relationship Id="rId7" Type="http://schemas.openxmlformats.org/officeDocument/2006/relationships/image" Target="../media/image81.png"/><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2.png"/><Relationship Id="rId5" Type="http://schemas.microsoft.com/office/2007/relationships/hdphoto" Target="../media/hdphoto1.wdp"/><Relationship Id="rId6" Type="http://schemas.openxmlformats.org/officeDocument/2006/relationships/image" Target="../media/image83.png"/><Relationship Id="rId7" Type="http://schemas.openxmlformats.org/officeDocument/2006/relationships/image" Target="../media/image67.gif"/><Relationship Id="rId8" Type="http://schemas.openxmlformats.org/officeDocument/2006/relationships/image" Target="../media/image66.png"/><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Engaging with Users</a:t>
            </a:r>
            <a:endParaRPr lang="en-US" dirty="0"/>
          </a:p>
        </p:txBody>
      </p:sp>
      <p:sp>
        <p:nvSpPr>
          <p:cNvPr id="3" name="Subtitle 2"/>
          <p:cNvSpPr>
            <a:spLocks noGrp="1"/>
          </p:cNvSpPr>
          <p:nvPr>
            <p:ph type="subTitle" idx="1"/>
          </p:nvPr>
        </p:nvSpPr>
        <p:spPr/>
        <p:txBody>
          <a:bodyPr>
            <a:normAutofit fontScale="70000" lnSpcReduction="20000"/>
          </a:bodyPr>
          <a:lstStyle/>
          <a:p>
            <a:pPr algn="r"/>
            <a:endParaRPr lang="en-US" sz="2000" dirty="0" smtClean="0">
              <a:solidFill>
                <a:schemeClr val="tx1"/>
              </a:solidFill>
            </a:endParaRPr>
          </a:p>
          <a:p>
            <a:pPr algn="r"/>
            <a:endParaRPr lang="en-US" sz="2000" dirty="0">
              <a:solidFill>
                <a:schemeClr val="tx1"/>
              </a:solidFill>
            </a:endParaRPr>
          </a:p>
          <a:p>
            <a:pPr algn="r"/>
            <a:r>
              <a:rPr lang="en-US" sz="2000" dirty="0" smtClean="0">
                <a:solidFill>
                  <a:schemeClr val="tx1"/>
                </a:solidFill>
              </a:rPr>
              <a:t>Daan Broeder </a:t>
            </a:r>
          </a:p>
          <a:p>
            <a:pPr algn="r"/>
            <a:r>
              <a:rPr lang="en-US" sz="2000" dirty="0" smtClean="0">
                <a:solidFill>
                  <a:schemeClr val="tx1"/>
                </a:solidFill>
              </a:rPr>
              <a:t>Meertens Institute &amp; CLARIN ERIC</a:t>
            </a:r>
          </a:p>
          <a:p>
            <a:pPr algn="r"/>
            <a:endParaRPr lang="en-US" sz="2000" dirty="0"/>
          </a:p>
          <a:p>
            <a:pPr algn="r"/>
            <a:r>
              <a:rPr lang="en-US" sz="2000" dirty="0" smtClean="0"/>
              <a:t>EUDAT User Forum, Feb 3,4 Rome</a:t>
            </a:r>
            <a:endParaRPr lang="en-US" sz="2000" dirty="0"/>
          </a:p>
        </p:txBody>
      </p:sp>
    </p:spTree>
    <p:extLst>
      <p:ext uri="{BB962C8B-B14F-4D97-AF65-F5344CB8AC3E}">
        <p14:creationId xmlns:p14="http://schemas.microsoft.com/office/powerpoint/2010/main" val="23009638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p:cNvSpPr txBox="1">
            <a:spLocks/>
          </p:cNvSpPr>
          <p:nvPr/>
        </p:nvSpPr>
        <p:spPr>
          <a:xfrm>
            <a:off x="4572000" y="3140968"/>
            <a:ext cx="4041775" cy="576064"/>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Helvetica LT Std" charset="0"/>
                <a:ea typeface="ＭＳ Ｐゴシック" charset="0"/>
                <a:cs typeface="Arial" charset="0"/>
              </a:rPr>
              <a:t>EUDAT2020</a:t>
            </a:r>
          </a:p>
        </p:txBody>
      </p:sp>
      <p:sp>
        <p:nvSpPr>
          <p:cNvPr id="14" name="Content Placeholder 12"/>
          <p:cNvSpPr txBox="1">
            <a:spLocks/>
          </p:cNvSpPr>
          <p:nvPr/>
        </p:nvSpPr>
        <p:spPr>
          <a:xfrm>
            <a:off x="4572000" y="3573016"/>
            <a:ext cx="4572000" cy="309634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SzPct val="100000"/>
              <a:buBlip>
                <a:blip r:embed="rId3"/>
              </a:buBlip>
            </a:pPr>
            <a:r>
              <a:rPr lang="en-US" sz="1400" b="1" dirty="0">
                <a:solidFill>
                  <a:schemeClr val="tx1"/>
                </a:solidFill>
                <a:latin typeface="Helvetica"/>
                <a:cs typeface="Helvetica"/>
              </a:rPr>
              <a:t>Integration</a:t>
            </a:r>
            <a:r>
              <a:rPr lang="en-US" sz="1400" dirty="0">
                <a:solidFill>
                  <a:schemeClr val="tx1"/>
                </a:solidFill>
                <a:latin typeface="Helvetica"/>
                <a:cs typeface="Helvetica"/>
              </a:rPr>
              <a:t> with </a:t>
            </a:r>
            <a:r>
              <a:rPr lang="en-US" sz="1400" dirty="0" smtClean="0">
                <a:solidFill>
                  <a:schemeClr val="tx1"/>
                </a:solidFill>
                <a:latin typeface="Helvetica"/>
                <a:cs typeface="Helvetica"/>
              </a:rPr>
              <a:t>operational and all </a:t>
            </a:r>
            <a:r>
              <a:rPr lang="en-US" sz="1400" b="1" dirty="0">
                <a:solidFill>
                  <a:schemeClr val="tx1"/>
                </a:solidFill>
                <a:latin typeface="Helvetica"/>
                <a:cs typeface="Helvetica"/>
              </a:rPr>
              <a:t>B2 services</a:t>
            </a:r>
          </a:p>
          <a:p>
            <a:pPr marL="0" indent="0">
              <a:buSzPct val="100000"/>
              <a:buNone/>
            </a:pPr>
            <a:r>
              <a:rPr lang="en-US" sz="1400" dirty="0">
                <a:solidFill>
                  <a:schemeClr val="tx1"/>
                </a:solidFill>
                <a:latin typeface="Helvetica"/>
                <a:cs typeface="Helvetica"/>
              </a:rPr>
              <a:t>       </a:t>
            </a:r>
            <a:r>
              <a:rPr lang="en-US" sz="1400" b="1" dirty="0">
                <a:solidFill>
                  <a:schemeClr val="tx1"/>
                </a:solidFill>
                <a:latin typeface="Helvetica"/>
                <a:cs typeface="Helvetica"/>
              </a:rPr>
              <a:t>B2SHARE</a:t>
            </a:r>
            <a:r>
              <a:rPr lang="en-US" sz="1400" dirty="0">
                <a:solidFill>
                  <a:schemeClr val="tx1"/>
                </a:solidFill>
                <a:latin typeface="Helvetica"/>
                <a:cs typeface="Helvetica"/>
              </a:rPr>
              <a:t>        </a:t>
            </a:r>
            <a:r>
              <a:rPr lang="en-US" sz="1400" dirty="0" smtClean="0">
                <a:solidFill>
                  <a:schemeClr val="tx1"/>
                </a:solidFill>
                <a:latin typeface="Helvetica"/>
                <a:cs typeface="Helvetica"/>
              </a:rPr>
              <a:t> </a:t>
            </a:r>
            <a:r>
              <a:rPr lang="en-US" sz="1400" b="1" dirty="0" smtClean="0">
                <a:solidFill>
                  <a:schemeClr val="tx1"/>
                </a:solidFill>
                <a:latin typeface="Helvetica"/>
                <a:cs typeface="Helvetica"/>
              </a:rPr>
              <a:t>B2DROP</a:t>
            </a:r>
            <a:r>
              <a:rPr lang="en-US" sz="1400" dirty="0" smtClean="0">
                <a:solidFill>
                  <a:schemeClr val="tx1"/>
                </a:solidFill>
                <a:latin typeface="Helvetica"/>
                <a:cs typeface="Helvetica"/>
              </a:rPr>
              <a:t>           </a:t>
            </a:r>
            <a:r>
              <a:rPr lang="en-US" sz="1400" b="1" dirty="0" smtClean="0">
                <a:solidFill>
                  <a:schemeClr val="tx1"/>
                </a:solidFill>
                <a:latin typeface="Helvetica"/>
                <a:cs typeface="Helvetica"/>
              </a:rPr>
              <a:t>B2STAGE</a:t>
            </a:r>
          </a:p>
          <a:p>
            <a:pPr marL="0" indent="0">
              <a:buSzPct val="100000"/>
              <a:buNone/>
            </a:pPr>
            <a:r>
              <a:rPr lang="en-US" sz="1400" b="1" dirty="0" smtClean="0">
                <a:solidFill>
                  <a:schemeClr val="tx1"/>
                </a:solidFill>
                <a:latin typeface="Helvetica"/>
                <a:cs typeface="Helvetica"/>
              </a:rPr>
              <a:t>       B2SAFE            B2HANDLE, DPM, CREG   , TTS, </a:t>
            </a:r>
            <a:endParaRPr lang="en-US" sz="1400" b="1" dirty="0">
              <a:solidFill>
                <a:schemeClr val="tx1"/>
              </a:solidFill>
              <a:latin typeface="Helvetica"/>
              <a:cs typeface="Helvetica"/>
            </a:endParaRPr>
          </a:p>
          <a:p>
            <a:pPr>
              <a:buSzPct val="100000"/>
              <a:buBlip>
                <a:blip r:embed="rId3"/>
              </a:buBlip>
            </a:pPr>
            <a:r>
              <a:rPr lang="en-US" sz="1400" dirty="0" smtClean="0">
                <a:solidFill>
                  <a:schemeClr val="tx1"/>
                </a:solidFill>
                <a:latin typeface="Helvetica"/>
                <a:cs typeface="Helvetica"/>
              </a:rPr>
              <a:t>I</a:t>
            </a:r>
            <a:r>
              <a:rPr lang="en-US" sz="1400" b="1" dirty="0" smtClean="0">
                <a:solidFill>
                  <a:schemeClr val="tx1"/>
                </a:solidFill>
                <a:latin typeface="Helvetica"/>
                <a:cs typeface="Helvetica"/>
              </a:rPr>
              <a:t>ntegration</a:t>
            </a:r>
            <a:r>
              <a:rPr lang="en-US" sz="1400" dirty="0" smtClean="0">
                <a:solidFill>
                  <a:schemeClr val="tx1"/>
                </a:solidFill>
                <a:latin typeface="Helvetica"/>
                <a:cs typeface="Helvetica"/>
              </a:rPr>
              <a:t> </a:t>
            </a:r>
            <a:r>
              <a:rPr lang="en-US" sz="1400" dirty="0">
                <a:solidFill>
                  <a:schemeClr val="tx1"/>
                </a:solidFill>
                <a:latin typeface="Helvetica"/>
                <a:cs typeface="Helvetica"/>
              </a:rPr>
              <a:t>with </a:t>
            </a:r>
            <a:r>
              <a:rPr lang="en-US" sz="1400" b="1" dirty="0">
                <a:solidFill>
                  <a:schemeClr val="tx1"/>
                </a:solidFill>
                <a:latin typeface="Helvetica"/>
                <a:cs typeface="Helvetica"/>
              </a:rPr>
              <a:t>community </a:t>
            </a:r>
            <a:r>
              <a:rPr lang="en-US" sz="1400" b="1" dirty="0" err="1">
                <a:solidFill>
                  <a:schemeClr val="tx1"/>
                </a:solidFill>
                <a:latin typeface="Helvetica"/>
                <a:cs typeface="Helvetica"/>
              </a:rPr>
              <a:t>IdP</a:t>
            </a:r>
            <a:r>
              <a:rPr lang="en-US" sz="1400" b="1" dirty="0">
                <a:solidFill>
                  <a:schemeClr val="tx1"/>
                </a:solidFill>
                <a:latin typeface="Helvetica"/>
                <a:cs typeface="Helvetica"/>
              </a:rPr>
              <a:t> domains</a:t>
            </a:r>
            <a:r>
              <a:rPr lang="en-US" sz="1400" dirty="0">
                <a:solidFill>
                  <a:schemeClr val="tx1"/>
                </a:solidFill>
                <a:latin typeface="Helvetica"/>
                <a:cs typeface="Helvetica"/>
              </a:rPr>
              <a:t> and </a:t>
            </a:r>
            <a:r>
              <a:rPr lang="en-US" sz="1400" b="1" dirty="0">
                <a:solidFill>
                  <a:schemeClr val="tx1"/>
                </a:solidFill>
                <a:latin typeface="Helvetica"/>
                <a:cs typeface="Helvetica"/>
              </a:rPr>
              <a:t>portal environments</a:t>
            </a:r>
          </a:p>
          <a:p>
            <a:pPr>
              <a:buSzPct val="100000"/>
              <a:buBlip>
                <a:blip r:embed="rId3"/>
              </a:buBlip>
            </a:pPr>
            <a:r>
              <a:rPr lang="en-US" sz="1400" dirty="0" smtClean="0">
                <a:solidFill>
                  <a:schemeClr val="tx1"/>
                </a:solidFill>
                <a:latin typeface="Helvetica"/>
                <a:cs typeface="Helvetica"/>
              </a:rPr>
              <a:t>Enabling access </a:t>
            </a:r>
            <a:r>
              <a:rPr lang="en-US" sz="1400" dirty="0">
                <a:solidFill>
                  <a:schemeClr val="tx1"/>
                </a:solidFill>
                <a:latin typeface="Helvetica"/>
                <a:cs typeface="Helvetica"/>
              </a:rPr>
              <a:t>via </a:t>
            </a:r>
            <a:r>
              <a:rPr lang="en-US" sz="1400" dirty="0" err="1" smtClean="0">
                <a:solidFill>
                  <a:schemeClr val="tx1"/>
                </a:solidFill>
                <a:latin typeface="Helvetica"/>
                <a:cs typeface="Helvetica"/>
              </a:rPr>
              <a:t>eduGAIN</a:t>
            </a:r>
            <a:r>
              <a:rPr lang="en-US" sz="1400" dirty="0" smtClean="0">
                <a:solidFill>
                  <a:schemeClr val="tx1"/>
                </a:solidFill>
                <a:latin typeface="Helvetica"/>
                <a:cs typeface="Helvetica"/>
              </a:rPr>
              <a:t>          social IDs</a:t>
            </a:r>
            <a:endParaRPr lang="en-US" sz="1400" dirty="0">
              <a:solidFill>
                <a:schemeClr val="tx1"/>
              </a:solidFill>
              <a:latin typeface="Helvetica"/>
              <a:cs typeface="Helvetica"/>
            </a:endParaRPr>
          </a:p>
          <a:p>
            <a:pPr marL="0" indent="0">
              <a:buSzPct val="100000"/>
              <a:buNone/>
            </a:pPr>
            <a:r>
              <a:rPr lang="de-DE" sz="1400" dirty="0" smtClean="0">
                <a:solidFill>
                  <a:schemeClr val="tx1"/>
                </a:solidFill>
                <a:latin typeface="Helvetica"/>
                <a:cs typeface="Helvetica"/>
              </a:rPr>
              <a:t>       </a:t>
            </a:r>
            <a:r>
              <a:rPr lang="de-DE" sz="1400" dirty="0" err="1" smtClean="0">
                <a:solidFill>
                  <a:schemeClr val="tx1"/>
                </a:solidFill>
                <a:latin typeface="Helvetica"/>
                <a:cs typeface="Helvetica"/>
              </a:rPr>
              <a:t>enabling</a:t>
            </a:r>
            <a:r>
              <a:rPr lang="de-DE" sz="1400" dirty="0" smtClean="0">
                <a:solidFill>
                  <a:schemeClr val="tx1"/>
                </a:solidFill>
                <a:latin typeface="Helvetica"/>
                <a:cs typeface="Helvetica"/>
              </a:rPr>
              <a:t> </a:t>
            </a:r>
            <a:r>
              <a:rPr lang="de-DE" sz="1400" dirty="0" err="1" smtClean="0">
                <a:solidFill>
                  <a:schemeClr val="tx1"/>
                </a:solidFill>
                <a:latin typeface="Helvetica"/>
                <a:cs typeface="Helvetica"/>
              </a:rPr>
              <a:t>access</a:t>
            </a:r>
            <a:r>
              <a:rPr lang="de-DE" sz="1400" dirty="0" smtClean="0">
                <a:solidFill>
                  <a:schemeClr val="tx1"/>
                </a:solidFill>
                <a:latin typeface="Helvetica"/>
                <a:cs typeface="Helvetica"/>
              </a:rPr>
              <a:t> via ORCID             CLARIN </a:t>
            </a:r>
            <a:r>
              <a:rPr lang="de-DE" sz="1400" dirty="0" err="1" smtClean="0">
                <a:solidFill>
                  <a:schemeClr val="tx1"/>
                </a:solidFill>
                <a:latin typeface="Helvetica"/>
                <a:cs typeface="Helvetica"/>
              </a:rPr>
              <a:t>IdPs</a:t>
            </a:r>
            <a:endParaRPr lang="en-US" sz="1400" dirty="0">
              <a:solidFill>
                <a:schemeClr val="tx1"/>
              </a:solidFill>
              <a:latin typeface="Helvetica"/>
              <a:cs typeface="Helvetica"/>
            </a:endParaRPr>
          </a:p>
          <a:p>
            <a:pPr>
              <a:buSzPct val="100000"/>
              <a:buBlip>
                <a:blip r:embed="rId3"/>
              </a:buBlip>
            </a:pPr>
            <a:r>
              <a:rPr lang="en-US" sz="1400" dirty="0">
                <a:solidFill>
                  <a:schemeClr val="tx1"/>
                </a:solidFill>
                <a:latin typeface="Helvetica"/>
                <a:cs typeface="Helvetica"/>
              </a:rPr>
              <a:t>Focus on </a:t>
            </a:r>
            <a:r>
              <a:rPr lang="en-US" sz="1400" b="1" dirty="0">
                <a:solidFill>
                  <a:schemeClr val="tx1"/>
                </a:solidFill>
                <a:latin typeface="Helvetica"/>
                <a:cs typeface="Helvetica"/>
              </a:rPr>
              <a:t>authorization</a:t>
            </a:r>
          </a:p>
          <a:p>
            <a:pPr>
              <a:buSzPct val="100000"/>
              <a:buBlip>
                <a:blip r:embed="rId3"/>
              </a:buBlip>
            </a:pPr>
            <a:r>
              <a:rPr lang="en-US" sz="1400" dirty="0">
                <a:solidFill>
                  <a:schemeClr val="tx1"/>
                </a:solidFill>
                <a:latin typeface="Helvetica"/>
                <a:cs typeface="Helvetica"/>
              </a:rPr>
              <a:t>Collaborate on </a:t>
            </a:r>
            <a:r>
              <a:rPr lang="en-US" sz="1400" b="1" dirty="0">
                <a:solidFill>
                  <a:schemeClr val="tx1"/>
                </a:solidFill>
                <a:latin typeface="Helvetica"/>
                <a:cs typeface="Helvetica"/>
              </a:rPr>
              <a:t>cross </a:t>
            </a:r>
            <a:r>
              <a:rPr lang="en-US" sz="1400" b="1" dirty="0" smtClean="0">
                <a:solidFill>
                  <a:schemeClr val="tx1"/>
                </a:solidFill>
                <a:latin typeface="Helvetica"/>
                <a:cs typeface="Helvetica"/>
              </a:rPr>
              <a:t>e-infrastructure access</a:t>
            </a:r>
            <a:br>
              <a:rPr lang="en-US" sz="1400" b="1" dirty="0" smtClean="0">
                <a:solidFill>
                  <a:schemeClr val="tx1"/>
                </a:solidFill>
                <a:latin typeface="Helvetica"/>
                <a:cs typeface="Helvetica"/>
              </a:rPr>
            </a:br>
            <a:r>
              <a:rPr lang="en-US" sz="1400" dirty="0">
                <a:solidFill>
                  <a:schemeClr val="tx1"/>
                </a:solidFill>
                <a:latin typeface="Helvetica"/>
                <a:cs typeface="Helvetica"/>
              </a:rPr>
              <a:t>(e.g. PRACE, EGI)</a:t>
            </a:r>
            <a:endParaRPr lang="en-US" sz="1400" b="1" dirty="0">
              <a:solidFill>
                <a:schemeClr val="tx1"/>
              </a:solidFill>
              <a:latin typeface="Helvetica"/>
              <a:cs typeface="Helvetica"/>
            </a:endParaRPr>
          </a:p>
          <a:p>
            <a:pPr>
              <a:buSzPct val="100000"/>
              <a:buBlip>
                <a:blip r:embed="rId3"/>
              </a:buBlip>
            </a:pPr>
            <a:r>
              <a:rPr lang="en-US" sz="1400" dirty="0">
                <a:solidFill>
                  <a:schemeClr val="tx1"/>
                </a:solidFill>
                <a:latin typeface="Helvetica"/>
                <a:cs typeface="Helvetica"/>
              </a:rPr>
              <a:t>Extend </a:t>
            </a:r>
            <a:r>
              <a:rPr lang="en-US" sz="1400" b="1" dirty="0">
                <a:solidFill>
                  <a:schemeClr val="tx1"/>
                </a:solidFill>
                <a:latin typeface="Helvetica"/>
                <a:cs typeface="Helvetica"/>
              </a:rPr>
              <a:t>European collaboration </a:t>
            </a:r>
            <a:r>
              <a:rPr lang="en-US" sz="1400" dirty="0">
                <a:solidFill>
                  <a:schemeClr val="tx1"/>
                </a:solidFill>
                <a:latin typeface="Helvetica"/>
                <a:cs typeface="Helvetica"/>
              </a:rPr>
              <a:t>via </a:t>
            </a:r>
            <a:r>
              <a:rPr lang="en-US" sz="1400" b="1" dirty="0">
                <a:solidFill>
                  <a:schemeClr val="tx1"/>
                </a:solidFill>
                <a:latin typeface="Helvetica"/>
                <a:cs typeface="Helvetica"/>
              </a:rPr>
              <a:t>AARC</a:t>
            </a:r>
            <a:r>
              <a:rPr lang="en-US" sz="1400" dirty="0">
                <a:solidFill>
                  <a:schemeClr val="tx1"/>
                </a:solidFill>
                <a:latin typeface="Helvetica"/>
                <a:cs typeface="Helvetica"/>
              </a:rPr>
              <a:t> </a:t>
            </a:r>
            <a:r>
              <a:rPr lang="en-US" sz="1400" dirty="0" smtClean="0">
                <a:solidFill>
                  <a:schemeClr val="tx1"/>
                </a:solidFill>
                <a:latin typeface="Helvetica"/>
                <a:cs typeface="Helvetica"/>
              </a:rPr>
              <a:t/>
            </a:r>
            <a:br>
              <a:rPr lang="en-US" sz="1400" dirty="0" smtClean="0">
                <a:solidFill>
                  <a:schemeClr val="tx1"/>
                </a:solidFill>
                <a:latin typeface="Helvetica"/>
                <a:cs typeface="Helvetica"/>
              </a:rPr>
            </a:br>
            <a:r>
              <a:rPr lang="en-US" sz="1400" dirty="0" smtClean="0">
                <a:solidFill>
                  <a:schemeClr val="tx1"/>
                </a:solidFill>
                <a:latin typeface="Helvetica"/>
                <a:cs typeface="Helvetica"/>
              </a:rPr>
              <a:t>(</a:t>
            </a:r>
            <a:r>
              <a:rPr lang="en-US" sz="1400" dirty="0">
                <a:solidFill>
                  <a:schemeClr val="tx1"/>
                </a:solidFill>
                <a:latin typeface="Helvetica"/>
                <a:cs typeface="Helvetica"/>
              </a:rPr>
              <a:t>e.g. </a:t>
            </a:r>
            <a:r>
              <a:rPr lang="en-US" sz="1400" dirty="0" err="1" smtClean="0">
                <a:solidFill>
                  <a:schemeClr val="tx1"/>
                </a:solidFill>
                <a:latin typeface="Helvetica"/>
                <a:cs typeface="Helvetica"/>
              </a:rPr>
              <a:t>Geant</a:t>
            </a:r>
            <a:r>
              <a:rPr lang="en-US" sz="1400" dirty="0" smtClean="0">
                <a:solidFill>
                  <a:schemeClr val="tx1"/>
                </a:solidFill>
                <a:latin typeface="Helvetica"/>
                <a:cs typeface="Helvetica"/>
              </a:rPr>
              <a:t>, </a:t>
            </a:r>
            <a:r>
              <a:rPr lang="en-US" sz="1400" dirty="0" err="1">
                <a:solidFill>
                  <a:schemeClr val="tx1"/>
                </a:solidFill>
                <a:latin typeface="Helvetica"/>
                <a:cs typeface="Helvetica"/>
              </a:rPr>
              <a:t>Terena</a:t>
            </a:r>
            <a:r>
              <a:rPr lang="en-US" sz="1400" dirty="0">
                <a:solidFill>
                  <a:schemeClr val="tx1"/>
                </a:solidFill>
                <a:latin typeface="Helvetica"/>
                <a:cs typeface="Helvetica"/>
              </a:rPr>
              <a:t>)</a:t>
            </a:r>
          </a:p>
        </p:txBody>
      </p:sp>
      <p:pic>
        <p:nvPicPr>
          <p:cNvPr id="15" name="Picture 14"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931" y="5091517"/>
            <a:ext cx="432048" cy="353495"/>
          </a:xfrm>
          <a:prstGeom prst="rect">
            <a:avLst/>
          </a:prstGeom>
          <a:noFill/>
        </p:spPr>
      </p:pic>
      <p:pic>
        <p:nvPicPr>
          <p:cNvPr id="18" name="Picture 17"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432" y="3789040"/>
            <a:ext cx="432048" cy="353495"/>
          </a:xfrm>
          <a:prstGeom prst="rect">
            <a:avLst/>
          </a:prstGeom>
          <a:noFill/>
        </p:spPr>
      </p:pic>
      <p:pic>
        <p:nvPicPr>
          <p:cNvPr id="19" name="Picture 18"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789040"/>
            <a:ext cx="432048" cy="353495"/>
          </a:xfrm>
          <a:prstGeom prst="rect">
            <a:avLst/>
          </a:prstGeom>
          <a:noFill/>
        </p:spPr>
      </p:pic>
      <p:pic>
        <p:nvPicPr>
          <p:cNvPr id="21" name="Picture 20"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448" y="5949280"/>
            <a:ext cx="432048" cy="353495"/>
          </a:xfrm>
          <a:prstGeom prst="rect">
            <a:avLst/>
          </a:prstGeom>
          <a:noFill/>
        </p:spPr>
      </p:pic>
      <p:pic>
        <p:nvPicPr>
          <p:cNvPr id="25" name="Picture 24"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802" y="5459974"/>
            <a:ext cx="432048" cy="353495"/>
          </a:xfrm>
          <a:prstGeom prst="rect">
            <a:avLst/>
          </a:prstGeom>
          <a:noFill/>
        </p:spPr>
      </p:pic>
      <p:sp>
        <p:nvSpPr>
          <p:cNvPr id="20" name="Textfeld 74"/>
          <p:cNvSpPr txBox="1"/>
          <p:nvPr/>
        </p:nvSpPr>
        <p:spPr>
          <a:xfrm>
            <a:off x="251520" y="836712"/>
            <a:ext cx="4536504" cy="2723823"/>
          </a:xfrm>
          <a:prstGeom prst="rect">
            <a:avLst/>
          </a:prstGeom>
          <a:noFill/>
        </p:spPr>
        <p:txBody>
          <a:bodyPr wrap="square" rtlCol="0">
            <a:spAutoFit/>
          </a:bodyPr>
          <a:lstStyle/>
          <a:p>
            <a:pPr marL="342900" indent="-342900">
              <a:spcBef>
                <a:spcPct val="20000"/>
              </a:spcBef>
              <a:buSzPct val="100000"/>
              <a:buBlip>
                <a:blip r:embed="rId3"/>
              </a:buBlip>
            </a:pPr>
            <a:r>
              <a:rPr lang="en-US" sz="1500" b="1" dirty="0" smtClean="0">
                <a:latin typeface="Helvetica"/>
                <a:cs typeface="Helvetica"/>
              </a:rPr>
              <a:t>Who</a:t>
            </a:r>
          </a:p>
          <a:p>
            <a:pPr marL="536575" lvl="1" indent="-184150">
              <a:spcBef>
                <a:spcPct val="20000"/>
              </a:spcBef>
              <a:buSzPct val="100000"/>
              <a:buBlip>
                <a:blip r:embed="rId3"/>
              </a:buBlip>
            </a:pPr>
            <a:r>
              <a:rPr lang="en-US" sz="1500" dirty="0" smtClean="0">
                <a:latin typeface="Helvetica"/>
                <a:cs typeface="Helvetica"/>
              </a:rPr>
              <a:t>Anyone wanting to use the B2 Services</a:t>
            </a:r>
          </a:p>
          <a:p>
            <a:pPr marL="342900" indent="-342900">
              <a:spcBef>
                <a:spcPct val="20000"/>
              </a:spcBef>
              <a:buSzPct val="100000"/>
              <a:buBlip>
                <a:blip r:embed="rId3"/>
              </a:buBlip>
            </a:pPr>
            <a:r>
              <a:rPr lang="en-US" sz="1500" b="1" dirty="0" smtClean="0">
                <a:latin typeface="Helvetica"/>
                <a:cs typeface="Helvetica"/>
              </a:rPr>
              <a:t>What</a:t>
            </a:r>
          </a:p>
          <a:p>
            <a:pPr marL="536575" lvl="1" indent="-184150">
              <a:spcBef>
                <a:spcPct val="20000"/>
              </a:spcBef>
              <a:buSzPct val="100000"/>
              <a:buBlip>
                <a:blip r:embed="rId3"/>
              </a:buBlip>
            </a:pPr>
            <a:r>
              <a:rPr lang="en-US" sz="1500" dirty="0" smtClean="0">
                <a:latin typeface="Helvetica"/>
                <a:cs typeface="Helvetica"/>
              </a:rPr>
              <a:t>Complies </a:t>
            </a:r>
            <a:r>
              <a:rPr lang="en-US" sz="1500" dirty="0">
                <a:latin typeface="Helvetica"/>
                <a:cs typeface="Helvetica"/>
              </a:rPr>
              <a:t>with </a:t>
            </a:r>
            <a:r>
              <a:rPr lang="en-US" sz="1500" b="1" dirty="0">
                <a:latin typeface="Helvetica"/>
                <a:cs typeface="Helvetica"/>
              </a:rPr>
              <a:t>community ownerships </a:t>
            </a:r>
            <a:r>
              <a:rPr lang="en-US" sz="1500" dirty="0">
                <a:latin typeface="Helvetica"/>
                <a:cs typeface="Helvetica"/>
              </a:rPr>
              <a:t>and </a:t>
            </a:r>
            <a:r>
              <a:rPr lang="en-US" sz="1500" b="1" dirty="0">
                <a:latin typeface="Helvetica"/>
                <a:cs typeface="Helvetica"/>
              </a:rPr>
              <a:t>access rights</a:t>
            </a:r>
            <a:r>
              <a:rPr lang="en-US" sz="1500" dirty="0">
                <a:latin typeface="Helvetica"/>
                <a:cs typeface="Helvetica"/>
              </a:rPr>
              <a:t>, basis of trust </a:t>
            </a:r>
          </a:p>
          <a:p>
            <a:pPr marL="536575" lvl="1" indent="-184150">
              <a:spcBef>
                <a:spcPct val="20000"/>
              </a:spcBef>
              <a:buSzPct val="100000"/>
              <a:buBlip>
                <a:blip r:embed="rId3"/>
              </a:buBlip>
            </a:pPr>
            <a:r>
              <a:rPr lang="en-US" sz="1500" dirty="0">
                <a:latin typeface="Helvetica"/>
                <a:cs typeface="Helvetica"/>
              </a:rPr>
              <a:t>Credential </a:t>
            </a:r>
            <a:r>
              <a:rPr lang="en-US" sz="1500" b="1" dirty="0">
                <a:latin typeface="Helvetica"/>
                <a:cs typeface="Helvetica"/>
              </a:rPr>
              <a:t>conversion approach </a:t>
            </a:r>
            <a:r>
              <a:rPr lang="en-US" sz="1500" dirty="0">
                <a:latin typeface="Helvetica"/>
                <a:cs typeface="Helvetica"/>
              </a:rPr>
              <a:t>(e.g. SAML, </a:t>
            </a:r>
            <a:r>
              <a:rPr lang="en-US" sz="1500" dirty="0" err="1">
                <a:latin typeface="Helvetica"/>
                <a:cs typeface="Helvetica"/>
              </a:rPr>
              <a:t>OpenID</a:t>
            </a:r>
            <a:r>
              <a:rPr lang="en-US" sz="1500" dirty="0">
                <a:latin typeface="Helvetica"/>
                <a:cs typeface="Helvetica"/>
              </a:rPr>
              <a:t>, </a:t>
            </a:r>
            <a:r>
              <a:rPr lang="en-US" sz="1500" dirty="0" smtClean="0">
                <a:latin typeface="Helvetica"/>
                <a:cs typeface="Helvetica"/>
              </a:rPr>
              <a:t>X.509, Username/password</a:t>
            </a:r>
            <a:r>
              <a:rPr lang="en-US" sz="1500" dirty="0">
                <a:latin typeface="Helvetica"/>
                <a:cs typeface="Helvetica"/>
              </a:rPr>
              <a:t>)</a:t>
            </a:r>
          </a:p>
          <a:p>
            <a:pPr marL="536575" lvl="1" indent="-184150">
              <a:spcBef>
                <a:spcPct val="20000"/>
              </a:spcBef>
              <a:buSzPct val="100000"/>
              <a:buBlip>
                <a:blip r:embed="rId3"/>
              </a:buBlip>
            </a:pPr>
            <a:r>
              <a:rPr lang="en-US" sz="1500" dirty="0" smtClean="0">
                <a:latin typeface="Helvetica"/>
                <a:cs typeface="Helvetica"/>
              </a:rPr>
              <a:t>Identity </a:t>
            </a:r>
            <a:r>
              <a:rPr lang="en-US" sz="1500" dirty="0">
                <a:latin typeface="Helvetica"/>
                <a:cs typeface="Helvetica"/>
              </a:rPr>
              <a:t>provider for </a:t>
            </a:r>
            <a:r>
              <a:rPr lang="en-US" sz="1500" b="1" dirty="0" smtClean="0">
                <a:latin typeface="Helvetica"/>
                <a:cs typeface="Helvetica"/>
              </a:rPr>
              <a:t>citizen scientists</a:t>
            </a:r>
          </a:p>
          <a:p>
            <a:pPr marL="342900" indent="-342900">
              <a:spcBef>
                <a:spcPct val="20000"/>
              </a:spcBef>
              <a:buSzPct val="100000"/>
              <a:buBlip>
                <a:blip r:embed="rId3"/>
              </a:buBlip>
            </a:pPr>
            <a:r>
              <a:rPr lang="en-US" sz="1500" b="1" dirty="0" smtClean="0">
                <a:latin typeface="Helvetica"/>
                <a:cs typeface="Helvetica"/>
              </a:rPr>
              <a:t>Why</a:t>
            </a:r>
          </a:p>
          <a:p>
            <a:pPr marL="536575" lvl="1" indent="-184150">
              <a:spcBef>
                <a:spcPct val="20000"/>
              </a:spcBef>
              <a:buSzPct val="100000"/>
              <a:buBlip>
                <a:blip r:embed="rId3"/>
              </a:buBlip>
            </a:pPr>
            <a:r>
              <a:rPr lang="en-US" sz="1500" dirty="0" smtClean="0">
                <a:latin typeface="Helvetica"/>
                <a:cs typeface="Helvetica"/>
              </a:rPr>
              <a:t>Use your own ID in federated environment</a:t>
            </a:r>
            <a:endParaRPr lang="en-US" sz="1500" dirty="0">
              <a:latin typeface="Helvetica"/>
              <a:cs typeface="Helvetica"/>
            </a:endParaRPr>
          </a:p>
        </p:txBody>
      </p:sp>
      <p:pic>
        <p:nvPicPr>
          <p:cNvPr id="24" name="Picture 23"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083617"/>
            <a:ext cx="432048" cy="353495"/>
          </a:xfrm>
          <a:prstGeom prst="rect">
            <a:avLst/>
          </a:prstGeom>
          <a:noFill/>
        </p:spPr>
      </p:pic>
      <p:pic>
        <p:nvPicPr>
          <p:cNvPr id="22" name="Picture 21" descr="Finish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861048"/>
            <a:ext cx="208569" cy="208569"/>
          </a:xfrm>
          <a:prstGeom prst="rect">
            <a:avLst/>
          </a:prstGeom>
        </p:spPr>
      </p:pic>
      <p:sp>
        <p:nvSpPr>
          <p:cNvPr id="4" name="Foliennummernplatzhalter 3"/>
          <p:cNvSpPr>
            <a:spLocks noGrp="1"/>
          </p:cNvSpPr>
          <p:nvPr>
            <p:ph type="sldNum" sz="quarter" idx="12"/>
          </p:nvPr>
        </p:nvSpPr>
        <p:spPr/>
        <p:txBody>
          <a:bodyPr/>
          <a:lstStyle/>
          <a:p>
            <a:fld id="{7A664348-DC2E-4C46-A357-1ED243B754D0}" type="slidenum">
              <a:rPr lang="es-ES" smtClean="0"/>
              <a:pPr/>
              <a:t>10</a:t>
            </a:fld>
            <a:endParaRPr lang="es-ES" dirty="0"/>
          </a:p>
        </p:txBody>
      </p:sp>
      <p:pic>
        <p:nvPicPr>
          <p:cNvPr id="26" name="Picture 21" descr="Finish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4822428"/>
            <a:ext cx="216024" cy="216024"/>
          </a:xfrm>
          <a:prstGeom prst="rect">
            <a:avLst/>
          </a:prstGeom>
        </p:spPr>
      </p:pic>
      <p:pic>
        <p:nvPicPr>
          <p:cNvPr id="28" name="Picture 21" descr="Finish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464" y="4822428"/>
            <a:ext cx="216024" cy="216024"/>
          </a:xfrm>
          <a:prstGeom prst="rect">
            <a:avLst/>
          </a:prstGeom>
        </p:spPr>
      </p:pic>
      <p:pic>
        <p:nvPicPr>
          <p:cNvPr id="29" name="Picture 21" descr="Finish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420" y="4083617"/>
            <a:ext cx="216024" cy="216024"/>
          </a:xfrm>
          <a:prstGeom prst="rect">
            <a:avLst/>
          </a:prstGeom>
        </p:spPr>
      </p:pic>
      <p:pic>
        <p:nvPicPr>
          <p:cNvPr id="31" name="Picture 1" descr="AAI Conversion Approach.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8482" y="836712"/>
            <a:ext cx="3039942" cy="2376264"/>
          </a:xfrm>
          <a:prstGeom prst="rect">
            <a:avLst/>
          </a:prstGeom>
        </p:spPr>
      </p:pic>
      <p:pic>
        <p:nvPicPr>
          <p:cNvPr id="21508" name="Picture 4" descr="C:\Users\jkr\projects\eudat\eudat2\meetings\20151028-EUDAT2020-review\b2acces-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94" y="3702223"/>
            <a:ext cx="4481506" cy="29671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572001" y="180000"/>
            <a:ext cx="4345197" cy="674778"/>
          </a:xfrm>
          <a:prstGeom prst="rect">
            <a:avLst/>
          </a:prstGeom>
        </p:spPr>
      </p:pic>
    </p:spTree>
    <p:extLst>
      <p:ext uri="{BB962C8B-B14F-4D97-AF65-F5344CB8AC3E}">
        <p14:creationId xmlns:p14="http://schemas.microsoft.com/office/powerpoint/2010/main" val="27548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Service Uptake by </a:t>
            </a:r>
            <a:br>
              <a:rPr lang="en-US" dirty="0" smtClean="0"/>
            </a:br>
            <a:r>
              <a:rPr lang="en-US" dirty="0" smtClean="0"/>
              <a:t>EUDAT Partner Communities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0246211"/>
              </p:ext>
            </p:extLst>
          </p:nvPr>
        </p:nvGraphicFramePr>
        <p:xfrm>
          <a:off x="417724" y="1397000"/>
          <a:ext cx="8032284" cy="4043680"/>
        </p:xfrm>
        <a:graphic>
          <a:graphicData uri="http://schemas.openxmlformats.org/drawingml/2006/table">
            <a:tbl>
              <a:tblPr firstRow="1" bandRow="1">
                <a:tableStyleId>{5C22544A-7EE6-4342-B048-85BDC9FD1C3A}</a:tableStyleId>
              </a:tblPr>
              <a:tblGrid>
                <a:gridCol w="1948045"/>
                <a:gridCol w="2966928"/>
                <a:gridCol w="3117311"/>
              </a:tblGrid>
              <a:tr h="370840">
                <a:tc>
                  <a:txBody>
                    <a:bodyPr/>
                    <a:lstStyle/>
                    <a:p>
                      <a:r>
                        <a:rPr lang="en-US" dirty="0" smtClean="0"/>
                        <a:t>Community</a:t>
                      </a:r>
                      <a:endParaRPr lang="en-US" dirty="0"/>
                    </a:p>
                  </a:txBody>
                  <a:tcPr/>
                </a:tc>
                <a:tc>
                  <a:txBody>
                    <a:bodyPr/>
                    <a:lstStyle/>
                    <a:p>
                      <a:r>
                        <a:rPr lang="en-US" dirty="0" smtClean="0"/>
                        <a:t>Service</a:t>
                      </a:r>
                      <a:endParaRPr lang="en-US" dirty="0"/>
                    </a:p>
                  </a:txBody>
                  <a:tcPr/>
                </a:tc>
                <a:tc>
                  <a:txBody>
                    <a:bodyPr/>
                    <a:lstStyle/>
                    <a:p>
                      <a:r>
                        <a:rPr lang="en-US" dirty="0" smtClean="0"/>
                        <a:t>Description</a:t>
                      </a:r>
                      <a:endParaRPr lang="en-US" dirty="0"/>
                    </a:p>
                  </a:txBody>
                  <a:tcPr/>
                </a:tc>
              </a:tr>
              <a:tr h="370840">
                <a:tc>
                  <a:txBody>
                    <a:bodyPr/>
                    <a:lstStyle/>
                    <a:p>
                      <a:r>
                        <a:rPr lang="en-US" dirty="0" smtClean="0"/>
                        <a:t>CLARIN</a:t>
                      </a:r>
                      <a:endParaRPr lang="en-US" dirty="0"/>
                    </a:p>
                  </a:txBody>
                  <a:tcPr/>
                </a:tc>
                <a:tc>
                  <a:txBody>
                    <a:bodyPr/>
                    <a:lstStyle/>
                    <a:p>
                      <a:r>
                        <a:rPr lang="en-US" dirty="0" smtClean="0"/>
                        <a:t>B2SAFE</a:t>
                      </a:r>
                      <a:endParaRPr lang="en-US" dirty="0"/>
                    </a:p>
                  </a:txBody>
                  <a:tcPr/>
                </a:tc>
                <a:tc>
                  <a:txBody>
                    <a:bodyPr/>
                    <a:lstStyle/>
                    <a:p>
                      <a:r>
                        <a:rPr lang="en-US" dirty="0" smtClean="0"/>
                        <a:t>Roll</a:t>
                      </a:r>
                      <a:r>
                        <a:rPr lang="en-US" baseline="0" dirty="0" smtClean="0"/>
                        <a:t> out B2SAFE use to ~10 CLARIN centers</a:t>
                      </a:r>
                      <a:endParaRPr lang="en-US" dirty="0"/>
                    </a:p>
                  </a:txBody>
                  <a:tcPr/>
                </a:tc>
              </a:tr>
              <a:tr h="370840">
                <a:tc>
                  <a:txBody>
                    <a:bodyPr/>
                    <a:lstStyle/>
                    <a:p>
                      <a:r>
                        <a:rPr lang="en-US" i="0" dirty="0" smtClean="0"/>
                        <a:t>ELIXIR</a:t>
                      </a:r>
                      <a:endParaRPr lang="en-US" i="0" dirty="0"/>
                    </a:p>
                  </a:txBody>
                  <a:tcPr/>
                </a:tc>
                <a:tc>
                  <a:txBody>
                    <a:bodyPr/>
                    <a:lstStyle/>
                    <a:p>
                      <a:r>
                        <a:rPr lang="en-US" i="0" baseline="0" dirty="0" smtClean="0"/>
                        <a:t>development n</a:t>
                      </a:r>
                      <a:r>
                        <a:rPr lang="en-US" i="0" dirty="0" smtClean="0"/>
                        <a:t>ew</a:t>
                      </a:r>
                      <a:r>
                        <a:rPr lang="en-US" i="0" baseline="0" dirty="0" smtClean="0"/>
                        <a:t> service</a:t>
                      </a:r>
                    </a:p>
                    <a:p>
                      <a:r>
                        <a:rPr lang="en-US" i="0" baseline="0" dirty="0" smtClean="0"/>
                        <a:t>‘B2DISTRIBUTE’</a:t>
                      </a:r>
                      <a:endParaRPr lang="en-US" i="0" dirty="0"/>
                    </a:p>
                  </a:txBody>
                  <a:tcPr/>
                </a:tc>
                <a:tc>
                  <a:txBody>
                    <a:bodyPr/>
                    <a:lstStyle/>
                    <a:p>
                      <a:r>
                        <a:rPr lang="en-US" i="0" dirty="0" smtClean="0"/>
                        <a:t>Developing “</a:t>
                      </a:r>
                      <a:r>
                        <a:rPr lang="en-US" i="0" baseline="0" dirty="0" smtClean="0"/>
                        <a:t>Data Distribution Service”</a:t>
                      </a:r>
                      <a:endParaRPr lang="en-US" i="0" dirty="0"/>
                    </a:p>
                  </a:txBody>
                  <a:tcPr/>
                </a:tc>
              </a:tr>
              <a:tr h="370840">
                <a:tc>
                  <a:txBody>
                    <a:bodyPr/>
                    <a:lstStyle/>
                    <a:p>
                      <a:r>
                        <a:rPr lang="en-US" dirty="0" smtClean="0"/>
                        <a:t>ENES</a:t>
                      </a:r>
                      <a:endParaRPr lang="en-US" dirty="0"/>
                    </a:p>
                  </a:txBody>
                  <a:tcPr/>
                </a:tc>
                <a:tc>
                  <a:txBody>
                    <a:bodyPr/>
                    <a:lstStyle/>
                    <a:p>
                      <a:r>
                        <a:rPr lang="en-US" dirty="0" smtClean="0"/>
                        <a:t>ENES B2SHARE inst.</a:t>
                      </a:r>
                    </a:p>
                    <a:p>
                      <a:r>
                        <a:rPr lang="en-US" dirty="0" smtClean="0"/>
                        <a:t>B2SAFE</a:t>
                      </a:r>
                      <a:endParaRPr lang="en-US" dirty="0"/>
                    </a:p>
                  </a:txBody>
                  <a:tcPr/>
                </a:tc>
                <a:tc>
                  <a:txBody>
                    <a:bodyPr/>
                    <a:lstStyle/>
                    <a:p>
                      <a:r>
                        <a:rPr lang="en-US" dirty="0" smtClean="0"/>
                        <a:t>Use for whole ENES</a:t>
                      </a:r>
                    </a:p>
                    <a:p>
                      <a:r>
                        <a:rPr lang="en-US" dirty="0" smtClean="0"/>
                        <a:t>Integrate BADC center</a:t>
                      </a:r>
                      <a:endParaRPr lang="en-US" dirty="0"/>
                    </a:p>
                  </a:txBody>
                  <a:tcPr/>
                </a:tc>
              </a:tr>
              <a:tr h="370840">
                <a:tc>
                  <a:txBody>
                    <a:bodyPr/>
                    <a:lstStyle/>
                    <a:p>
                      <a:r>
                        <a:rPr lang="en-US" dirty="0" smtClean="0"/>
                        <a:t>EPOS</a:t>
                      </a:r>
                      <a:endParaRPr lang="en-US" dirty="0"/>
                    </a:p>
                  </a:txBody>
                  <a:tcPr/>
                </a:tc>
                <a:tc>
                  <a:txBody>
                    <a:bodyPr/>
                    <a:lstStyle/>
                    <a:p>
                      <a:r>
                        <a:rPr lang="en-US" dirty="0" smtClean="0"/>
                        <a:t>B2SAFE</a:t>
                      </a:r>
                      <a:endParaRPr lang="en-US" dirty="0"/>
                    </a:p>
                  </a:txBody>
                  <a:tcPr/>
                </a:tc>
                <a:tc>
                  <a:txBody>
                    <a:bodyPr/>
                    <a:lstStyle/>
                    <a:p>
                      <a:r>
                        <a:rPr lang="en-US" dirty="0" smtClean="0"/>
                        <a:t>Integrate KNMI, GFZ centers</a:t>
                      </a:r>
                      <a:endParaRPr lang="en-US" dirty="0"/>
                    </a:p>
                  </a:txBody>
                  <a:tcPr/>
                </a:tc>
              </a:tr>
              <a:tr h="370840">
                <a:tc>
                  <a:txBody>
                    <a:bodyPr/>
                    <a:lstStyle/>
                    <a:p>
                      <a:r>
                        <a:rPr lang="en-US" dirty="0" smtClean="0"/>
                        <a:t>ICOS</a:t>
                      </a:r>
                      <a:endParaRPr lang="en-US" dirty="0"/>
                    </a:p>
                  </a:txBody>
                  <a:tcPr/>
                </a:tc>
                <a:tc>
                  <a:txBody>
                    <a:bodyPr/>
                    <a:lstStyle/>
                    <a:p>
                      <a:r>
                        <a:rPr lang="en-US" dirty="0" smtClean="0"/>
                        <a:t>B2SAFE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Integrate the Carbon Portal</a:t>
                      </a:r>
                    </a:p>
                  </a:txBody>
                  <a:tcPr/>
                </a:tc>
              </a:tr>
              <a:tr h="633357">
                <a:tc>
                  <a:txBody>
                    <a:bodyPr/>
                    <a:lstStyle/>
                    <a:p>
                      <a:r>
                        <a:rPr lang="en-US" dirty="0" smtClean="0"/>
                        <a:t>LTER</a:t>
                      </a:r>
                      <a:endParaRPr lang="en-US" dirty="0"/>
                    </a:p>
                  </a:txBody>
                  <a:tcPr/>
                </a:tc>
                <a:tc>
                  <a:txBody>
                    <a:bodyPr/>
                    <a:lstStyle/>
                    <a:p>
                      <a:r>
                        <a:rPr lang="en-US" dirty="0" smtClean="0"/>
                        <a:t>B2SHARE</a:t>
                      </a:r>
                    </a:p>
                    <a:p>
                      <a:r>
                        <a:rPr lang="en-US" dirty="0" smtClean="0"/>
                        <a:t>B2SAFE</a:t>
                      </a:r>
                      <a:endParaRPr lang="en-US" dirty="0"/>
                    </a:p>
                  </a:txBody>
                  <a:tcPr/>
                </a:tc>
                <a:tc>
                  <a:txBody>
                    <a:bodyPr/>
                    <a:lstStyle/>
                    <a:p>
                      <a:r>
                        <a:rPr lang="en-US" dirty="0" smtClean="0"/>
                        <a:t>Integrate with DEIMS</a:t>
                      </a:r>
                    </a:p>
                    <a:p>
                      <a:r>
                        <a:rPr lang="en-US" dirty="0" smtClean="0"/>
                        <a:t>Distribute VMs</a:t>
                      </a:r>
                    </a:p>
                  </a:txBody>
                  <a:tcPr/>
                </a:tc>
              </a:tr>
              <a:tr h="370840">
                <a:tc>
                  <a:txBody>
                    <a:bodyPr/>
                    <a:lstStyle/>
                    <a:p>
                      <a:r>
                        <a:rPr lang="en-US" dirty="0" smtClean="0"/>
                        <a:t>VPH</a:t>
                      </a:r>
                      <a:endParaRPr lang="en-US" dirty="0"/>
                    </a:p>
                  </a:txBody>
                  <a:tcPr/>
                </a:tc>
                <a:tc>
                  <a:txBody>
                    <a:bodyPr/>
                    <a:lstStyle/>
                    <a:p>
                      <a:r>
                        <a:rPr lang="en-US" dirty="0" smtClean="0"/>
                        <a:t>B2STAGE</a:t>
                      </a:r>
                      <a:endParaRPr lang="en-US" dirty="0"/>
                    </a:p>
                  </a:txBody>
                  <a:tcPr/>
                </a:tc>
                <a:tc>
                  <a:txBody>
                    <a:bodyPr/>
                    <a:lstStyle/>
                    <a:p>
                      <a:r>
                        <a:rPr lang="en-US" dirty="0" smtClean="0"/>
                        <a:t>continue EUDAT1 practice</a:t>
                      </a:r>
                      <a:endParaRPr lang="en-US" dirty="0"/>
                    </a:p>
                  </a:txBody>
                  <a:tcPr/>
                </a:tc>
              </a:tr>
            </a:tbl>
          </a:graphicData>
        </a:graphic>
      </p:graphicFrame>
    </p:spTree>
    <p:extLst>
      <p:ext uri="{BB962C8B-B14F-4D97-AF65-F5344CB8AC3E}">
        <p14:creationId xmlns:p14="http://schemas.microsoft.com/office/powerpoint/2010/main" val="35859279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Continuous outreach to get new communities involved</a:t>
            </a:r>
          </a:p>
          <a:p>
            <a:r>
              <a:rPr lang="en-US" dirty="0" smtClean="0"/>
              <a:t>Purpose:</a:t>
            </a:r>
          </a:p>
          <a:p>
            <a:pPr lvl="1"/>
            <a:r>
              <a:rPr lang="en-US" dirty="0" smtClean="0"/>
              <a:t>increase </a:t>
            </a:r>
            <a:r>
              <a:rPr lang="en-US" dirty="0"/>
              <a:t>community outreach </a:t>
            </a:r>
            <a:endParaRPr lang="en-US" dirty="0" smtClean="0"/>
          </a:p>
          <a:p>
            <a:pPr lvl="1"/>
            <a:r>
              <a:rPr lang="en-US" dirty="0" smtClean="0"/>
              <a:t>… and </a:t>
            </a:r>
            <a:r>
              <a:rPr lang="en-US" dirty="0"/>
              <a:t>uptake of </a:t>
            </a:r>
            <a:r>
              <a:rPr lang="en-US" dirty="0" smtClean="0"/>
              <a:t>services</a:t>
            </a:r>
          </a:p>
          <a:p>
            <a:r>
              <a:rPr lang="en-US" dirty="0" smtClean="0"/>
              <a:t>Looked for collaboration proposals from the communities that:</a:t>
            </a:r>
          </a:p>
          <a:p>
            <a:pPr lvl="1"/>
            <a:r>
              <a:rPr lang="en-US" dirty="0" smtClean="0"/>
              <a:t>Offered mutual benefits</a:t>
            </a:r>
          </a:p>
          <a:p>
            <a:pPr lvl="1"/>
            <a:r>
              <a:rPr lang="en-US" dirty="0" smtClean="0"/>
              <a:t>Injected new ideas</a:t>
            </a:r>
          </a:p>
          <a:p>
            <a:pPr lvl="1"/>
            <a:r>
              <a:rPr lang="en-US" dirty="0" smtClean="0"/>
              <a:t>Aligned with current research data management developments </a:t>
            </a:r>
          </a:p>
          <a:p>
            <a:pPr marL="457200" lvl="1" indent="0">
              <a:buNone/>
            </a:pPr>
            <a:endParaRPr lang="en-US" dirty="0"/>
          </a:p>
        </p:txBody>
      </p:sp>
      <p:sp>
        <p:nvSpPr>
          <p:cNvPr id="3" name="Title 2"/>
          <p:cNvSpPr>
            <a:spLocks noGrp="1"/>
          </p:cNvSpPr>
          <p:nvPr>
            <p:ph type="title"/>
          </p:nvPr>
        </p:nvSpPr>
        <p:spPr/>
        <p:txBody>
          <a:bodyPr/>
          <a:lstStyle/>
          <a:p>
            <a:r>
              <a:rPr lang="en-US" dirty="0" smtClean="0"/>
              <a:t>EUDAT Data Pilots Effort</a:t>
            </a:r>
            <a:endParaRPr lang="en-US" dirty="0"/>
          </a:p>
        </p:txBody>
      </p:sp>
    </p:spTree>
    <p:extLst>
      <p:ext uri="{BB962C8B-B14F-4D97-AF65-F5344CB8AC3E}">
        <p14:creationId xmlns:p14="http://schemas.microsoft.com/office/powerpoint/2010/main" val="3442814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4638"/>
            <a:ext cx="7391400" cy="868362"/>
          </a:xfrm>
        </p:spPr>
        <p:txBody>
          <a:bodyPr>
            <a:noAutofit/>
          </a:bodyPr>
          <a:lstStyle/>
          <a:p>
            <a:r>
              <a:rPr lang="en-GB" dirty="0" smtClean="0"/>
              <a:t>Biomedical </a:t>
            </a:r>
            <a:r>
              <a:rPr lang="en-GB" dirty="0"/>
              <a:t>&amp; </a:t>
            </a:r>
            <a:r>
              <a:rPr lang="en-GB" dirty="0" smtClean="0"/>
              <a:t>Life </a:t>
            </a:r>
            <a:r>
              <a:rPr lang="en-GB" dirty="0"/>
              <a:t>sciences </a:t>
            </a:r>
          </a:p>
        </p:txBody>
      </p:sp>
      <p:sp>
        <p:nvSpPr>
          <p:cNvPr id="3" name="Content Placeholder 2"/>
          <p:cNvSpPr>
            <a:spLocks noGrp="1"/>
          </p:cNvSpPr>
          <p:nvPr>
            <p:ph idx="1"/>
          </p:nvPr>
        </p:nvSpPr>
        <p:spPr>
          <a:xfrm>
            <a:off x="149660" y="1752600"/>
            <a:ext cx="6563072" cy="4525963"/>
          </a:xfrm>
        </p:spPr>
        <p:txBody>
          <a:bodyPr>
            <a:normAutofit/>
          </a:bodyPr>
          <a:lstStyle/>
          <a:p>
            <a:r>
              <a:rPr lang="en-GB" dirty="0" smtClean="0"/>
              <a:t>EUDAT </a:t>
            </a:r>
            <a:r>
              <a:rPr lang="en-GB" dirty="0"/>
              <a:t>core community – ELIXIR </a:t>
            </a:r>
            <a:r>
              <a:rPr lang="en-GB" dirty="0" smtClean="0"/>
              <a:t>&amp; VPH</a:t>
            </a:r>
          </a:p>
          <a:p>
            <a:pPr marL="400050" lvl="1" indent="0">
              <a:buNone/>
            </a:pPr>
            <a:endParaRPr lang="en-GB" dirty="0"/>
          </a:p>
          <a:p>
            <a:pPr lvl="1"/>
            <a:r>
              <a:rPr lang="en-GB" dirty="0"/>
              <a:t>West-Life Data Pilot</a:t>
            </a:r>
          </a:p>
          <a:p>
            <a:pPr lvl="1"/>
            <a:r>
              <a:rPr lang="en-GB" dirty="0"/>
              <a:t>IST Data Rep</a:t>
            </a:r>
          </a:p>
          <a:p>
            <a:pPr lvl="1"/>
            <a:r>
              <a:rPr lang="en-GB" dirty="0" err="1"/>
              <a:t>Herbadrop</a:t>
            </a:r>
            <a:r>
              <a:rPr lang="en-GB" dirty="0"/>
              <a:t> Data Pilot</a:t>
            </a:r>
          </a:p>
          <a:p>
            <a:pPr lvl="1"/>
            <a:r>
              <a:rPr lang="en-GB" dirty="0"/>
              <a:t>EUDAT repository to store clinical trials in a secure and compliant way Data Pilot</a:t>
            </a:r>
          </a:p>
          <a:p>
            <a:pPr lvl="1"/>
            <a:r>
              <a:rPr lang="en-GB" dirty="0"/>
              <a:t>An EUDAT-based FAIR Data Approach for Data Interoperability Pilot</a:t>
            </a:r>
          </a:p>
          <a:p>
            <a:endParaRPr lang="en-GB" dirty="0"/>
          </a:p>
        </p:txBody>
      </p:sp>
      <p:pic>
        <p:nvPicPr>
          <p:cNvPr id="5" name="Picture 4"/>
          <p:cNvPicPr>
            <a:picLocks noChangeAspect="1"/>
          </p:cNvPicPr>
          <p:nvPr/>
        </p:nvPicPr>
        <p:blipFill>
          <a:blip r:embed="rId3"/>
          <a:stretch>
            <a:fillRect/>
          </a:stretch>
        </p:blipFill>
        <p:spPr>
          <a:xfrm>
            <a:off x="7020272" y="1988840"/>
            <a:ext cx="2182985" cy="2596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stretch>
            <a:fillRect/>
          </a:stretch>
        </p:blipFill>
        <p:spPr>
          <a:xfrm>
            <a:off x="6665258" y="4304883"/>
            <a:ext cx="2404325" cy="20044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p:cNvPicPr>
            <a:picLocks noChangeAspect="1"/>
          </p:cNvPicPr>
          <p:nvPr/>
        </p:nvPicPr>
        <p:blipFill>
          <a:blip r:embed="rId5"/>
          <a:stretch>
            <a:fillRect/>
          </a:stretch>
        </p:blipFill>
        <p:spPr>
          <a:xfrm>
            <a:off x="8033701" y="5431011"/>
            <a:ext cx="946224" cy="12728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0" name="Picture 2" descr="https://www.eudat.eu/sites/default/files/styles/medium/public/logo/ELIXIR_logo_white_background.jpg?itok=TX5M5yb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5787" y="2280631"/>
            <a:ext cx="936625" cy="7067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eudat.eu/sites/default/files/styles/medium/public/logo/vph_resized_0.jpg?itok=mjCJ0BL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283" y="2280631"/>
            <a:ext cx="771208" cy="77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15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4638"/>
            <a:ext cx="7391400" cy="868362"/>
          </a:xfrm>
        </p:spPr>
        <p:txBody>
          <a:bodyPr>
            <a:noAutofit/>
          </a:bodyPr>
          <a:lstStyle/>
          <a:p>
            <a:r>
              <a:rPr lang="en-GB" dirty="0" smtClean="0"/>
              <a:t>Earth Sciences, Energy &amp; Environment </a:t>
            </a:r>
            <a:endParaRPr lang="en-GB" dirty="0"/>
          </a:p>
        </p:txBody>
      </p:sp>
      <p:sp>
        <p:nvSpPr>
          <p:cNvPr id="3" name="Content Placeholder 2"/>
          <p:cNvSpPr>
            <a:spLocks noGrp="1"/>
          </p:cNvSpPr>
          <p:nvPr>
            <p:ph idx="1"/>
          </p:nvPr>
        </p:nvSpPr>
        <p:spPr>
          <a:xfrm>
            <a:off x="96332" y="1303020"/>
            <a:ext cx="6563072" cy="5030253"/>
          </a:xfrm>
        </p:spPr>
        <p:txBody>
          <a:bodyPr>
            <a:normAutofit fontScale="92500" lnSpcReduction="20000"/>
          </a:bodyPr>
          <a:lstStyle/>
          <a:p>
            <a:r>
              <a:rPr lang="en-GB" dirty="0" smtClean="0"/>
              <a:t>EUDAT </a:t>
            </a:r>
            <a:r>
              <a:rPr lang="en-GB" dirty="0"/>
              <a:t>core </a:t>
            </a:r>
            <a:r>
              <a:rPr lang="en-GB" dirty="0" smtClean="0"/>
              <a:t>communities ENES</a:t>
            </a:r>
            <a:r>
              <a:rPr lang="en-GB" dirty="0"/>
              <a:t>, EPOS, ICOS &amp; LTER Europe </a:t>
            </a:r>
            <a:endParaRPr lang="en-GB" dirty="0" smtClean="0"/>
          </a:p>
          <a:p>
            <a:pPr marL="0" indent="0">
              <a:buNone/>
            </a:pPr>
            <a:endParaRPr lang="en-GB" dirty="0"/>
          </a:p>
          <a:p>
            <a:pPr lvl="1"/>
            <a:r>
              <a:rPr lang="en-GB" dirty="0"/>
              <a:t>Support to scientific research on seasonal-to-decadal climate and air quality modelling</a:t>
            </a:r>
          </a:p>
          <a:p>
            <a:pPr lvl="1"/>
            <a:r>
              <a:rPr lang="en-GB" dirty="0" err="1"/>
              <a:t>DataPublication@Uporto</a:t>
            </a:r>
            <a:r>
              <a:rPr lang="en-GB" dirty="0"/>
              <a:t> Data Pilot</a:t>
            </a:r>
          </a:p>
          <a:p>
            <a:pPr lvl="1"/>
            <a:r>
              <a:rPr lang="en-GB" dirty="0"/>
              <a:t>Unified access to EISCAT radar</a:t>
            </a:r>
          </a:p>
          <a:p>
            <a:pPr lvl="1"/>
            <a:r>
              <a:rPr lang="en-GB" dirty="0"/>
              <a:t>Public access to fine-grained city air quality data from roving sensors</a:t>
            </a:r>
          </a:p>
          <a:p>
            <a:pPr lvl="1"/>
            <a:r>
              <a:rPr lang="en-GB" dirty="0"/>
              <a:t>Web Coverage Service for sharing of tailored global atmospheric composition model results</a:t>
            </a:r>
          </a:p>
          <a:p>
            <a:pPr lvl="1"/>
            <a:r>
              <a:rPr lang="en-GB" dirty="0"/>
              <a:t>Linked data service pilot for EUDAT</a:t>
            </a:r>
          </a:p>
          <a:p>
            <a:pPr lvl="1"/>
            <a:r>
              <a:rPr lang="en-GB" dirty="0"/>
              <a:t>DATA SPHINX Data Pilot</a:t>
            </a:r>
          </a:p>
          <a:p>
            <a:endParaRPr lang="en-GB" dirty="0"/>
          </a:p>
        </p:txBody>
      </p:sp>
      <p:pic>
        <p:nvPicPr>
          <p:cNvPr id="8" name="Picture 7"/>
          <p:cNvPicPr>
            <a:picLocks noChangeAspect="1"/>
          </p:cNvPicPr>
          <p:nvPr/>
        </p:nvPicPr>
        <p:blipFill>
          <a:blip r:embed="rId3"/>
          <a:stretch>
            <a:fillRect/>
          </a:stretch>
        </p:blipFill>
        <p:spPr>
          <a:xfrm>
            <a:off x="6902298" y="2453126"/>
            <a:ext cx="2182985" cy="2596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stretch>
            <a:fillRect/>
          </a:stretch>
        </p:blipFill>
        <p:spPr>
          <a:xfrm>
            <a:off x="6228184" y="5325963"/>
            <a:ext cx="1049873" cy="139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5"/>
          <a:stretch>
            <a:fillRect/>
          </a:stretch>
        </p:blipFill>
        <p:spPr>
          <a:xfrm>
            <a:off x="7020272" y="4807432"/>
            <a:ext cx="1883097" cy="17551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4" name="Group 13"/>
          <p:cNvGrpSpPr/>
          <p:nvPr/>
        </p:nvGrpSpPr>
        <p:grpSpPr>
          <a:xfrm>
            <a:off x="3073387" y="1633647"/>
            <a:ext cx="5829982" cy="555730"/>
            <a:chOff x="1594075" y="4560556"/>
            <a:chExt cx="6716435" cy="678355"/>
          </a:xfrm>
        </p:grpSpPr>
        <p:pic>
          <p:nvPicPr>
            <p:cNvPr id="15" name="Picture 2" descr="https://www.eudat.eu/sites/default/files/styles/medium/public/logo/enes_logo-800x300.png?itok=LghWAd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4075" y="4560556"/>
              <a:ext cx="1654585" cy="6242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s://www.eudat.eu/sites/default/files/styles/medium/public/logo/EPOS%20logo.png?itok=JTLKO63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7072" y="4579443"/>
              <a:ext cx="1543433" cy="6594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eudat.eu/sites/default/files/styles/medium/public/logo/Icos_Logo_CMYK_Regular.png?itok=07eZ55F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1657" y="4613902"/>
              <a:ext cx="2095500" cy="5905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www.eudat.eu/sites/default/files/styles/medium/public/logo/LTER%20Europe%20logo.jpg?itok=qlFqpiY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3502" y="4560556"/>
              <a:ext cx="1687008" cy="6594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1717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4638"/>
            <a:ext cx="7391400" cy="868362"/>
          </a:xfrm>
        </p:spPr>
        <p:txBody>
          <a:bodyPr>
            <a:noAutofit/>
          </a:bodyPr>
          <a:lstStyle/>
          <a:p>
            <a:r>
              <a:rPr lang="en-GB" dirty="0" smtClean="0"/>
              <a:t>Physical Sciences &amp; Engineering</a:t>
            </a:r>
            <a:endParaRPr lang="en-GB" dirty="0"/>
          </a:p>
        </p:txBody>
      </p:sp>
      <p:sp>
        <p:nvSpPr>
          <p:cNvPr id="3" name="Content Placeholder 2"/>
          <p:cNvSpPr>
            <a:spLocks noGrp="1"/>
          </p:cNvSpPr>
          <p:nvPr>
            <p:ph idx="1"/>
          </p:nvPr>
        </p:nvSpPr>
        <p:spPr>
          <a:xfrm>
            <a:off x="149660" y="1565910"/>
            <a:ext cx="6563072" cy="5030253"/>
          </a:xfrm>
        </p:spPr>
        <p:txBody>
          <a:bodyPr>
            <a:normAutofit/>
          </a:bodyPr>
          <a:lstStyle/>
          <a:p>
            <a:pPr marL="0" indent="0">
              <a:buNone/>
            </a:pPr>
            <a:endParaRPr lang="en-GB" sz="2800" dirty="0"/>
          </a:p>
          <a:p>
            <a:pPr lvl="1"/>
            <a:r>
              <a:rPr lang="en-GB" sz="2800" dirty="0"/>
              <a:t>SIMCODE-DS Data Pilot</a:t>
            </a:r>
          </a:p>
          <a:p>
            <a:pPr lvl="1"/>
            <a:r>
              <a:rPr lang="en-GB" sz="2800" dirty="0"/>
              <a:t>Tokamak data pilot</a:t>
            </a:r>
          </a:p>
          <a:p>
            <a:pPr lvl="1"/>
            <a:r>
              <a:rPr lang="en-GB" sz="2800" dirty="0"/>
              <a:t>TURBASE-DNS Data Pilot</a:t>
            </a:r>
          </a:p>
          <a:p>
            <a:pPr lvl="1"/>
            <a:r>
              <a:rPr lang="en-GB" sz="2800" dirty="0"/>
              <a:t>NFFA-EUROPE Data Pilot</a:t>
            </a:r>
          </a:p>
          <a:p>
            <a:pPr lvl="1"/>
            <a:r>
              <a:rPr lang="en-GB" sz="2800" dirty="0"/>
              <a:t>Direct simulation data of turbulent flows Data </a:t>
            </a:r>
            <a:r>
              <a:rPr lang="en-GB" sz="2800" dirty="0" smtClean="0"/>
              <a:t>Pilot</a:t>
            </a:r>
            <a:endParaRPr lang="en-GB" sz="2800" dirty="0"/>
          </a:p>
        </p:txBody>
      </p:sp>
      <p:pic>
        <p:nvPicPr>
          <p:cNvPr id="8" name="Picture 7"/>
          <p:cNvPicPr>
            <a:picLocks noChangeAspect="1"/>
          </p:cNvPicPr>
          <p:nvPr/>
        </p:nvPicPr>
        <p:blipFill>
          <a:blip r:embed="rId3"/>
          <a:stretch>
            <a:fillRect/>
          </a:stretch>
        </p:blipFill>
        <p:spPr>
          <a:xfrm>
            <a:off x="7020272" y="1988840"/>
            <a:ext cx="2182985" cy="2596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stretch>
            <a:fillRect/>
          </a:stretch>
        </p:blipFill>
        <p:spPr>
          <a:xfrm>
            <a:off x="7111393" y="4437112"/>
            <a:ext cx="1934355" cy="16955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10"/>
          <p:cNvPicPr>
            <a:picLocks noChangeAspect="1"/>
          </p:cNvPicPr>
          <p:nvPr/>
        </p:nvPicPr>
        <p:blipFill>
          <a:blip r:embed="rId5"/>
          <a:stretch>
            <a:fillRect/>
          </a:stretch>
        </p:blipFill>
        <p:spPr>
          <a:xfrm>
            <a:off x="5718457" y="5208282"/>
            <a:ext cx="1262831" cy="13785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051523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4638"/>
            <a:ext cx="7391400" cy="868362"/>
          </a:xfrm>
        </p:spPr>
        <p:txBody>
          <a:bodyPr>
            <a:noAutofit/>
          </a:bodyPr>
          <a:lstStyle/>
          <a:p>
            <a:r>
              <a:rPr lang="en-GB" dirty="0" smtClean="0"/>
              <a:t>Social Sciences &amp; Humanities</a:t>
            </a:r>
            <a:endParaRPr lang="en-GB" dirty="0"/>
          </a:p>
        </p:txBody>
      </p:sp>
      <p:sp>
        <p:nvSpPr>
          <p:cNvPr id="3" name="Content Placeholder 2"/>
          <p:cNvSpPr>
            <a:spLocks noGrp="1"/>
          </p:cNvSpPr>
          <p:nvPr>
            <p:ph idx="1"/>
          </p:nvPr>
        </p:nvSpPr>
        <p:spPr>
          <a:xfrm>
            <a:off x="149660" y="1565910"/>
            <a:ext cx="6563072" cy="5030253"/>
          </a:xfrm>
        </p:spPr>
        <p:txBody>
          <a:bodyPr>
            <a:normAutofit/>
          </a:bodyPr>
          <a:lstStyle/>
          <a:p>
            <a:r>
              <a:rPr lang="en-GB" dirty="0" smtClean="0"/>
              <a:t>Core </a:t>
            </a:r>
            <a:r>
              <a:rPr lang="en-GB" dirty="0"/>
              <a:t>community – </a:t>
            </a:r>
            <a:r>
              <a:rPr lang="en-GB" dirty="0" smtClean="0"/>
              <a:t>CLARIN</a:t>
            </a:r>
            <a:endParaRPr lang="en-GB" dirty="0"/>
          </a:p>
          <a:p>
            <a:pPr marL="0" indent="0">
              <a:buNone/>
            </a:pPr>
            <a:endParaRPr lang="en-GB" dirty="0"/>
          </a:p>
          <a:p>
            <a:pPr lvl="1"/>
            <a:r>
              <a:rPr lang="en-GB" dirty="0"/>
              <a:t>Enriching </a:t>
            </a:r>
            <a:r>
              <a:rPr lang="en-GB" dirty="0" err="1"/>
              <a:t>Europeana</a:t>
            </a:r>
            <a:r>
              <a:rPr lang="en-GB" dirty="0"/>
              <a:t> Newspapers Data Pilot</a:t>
            </a:r>
          </a:p>
          <a:p>
            <a:pPr lvl="1"/>
            <a:r>
              <a:rPr lang="en-GB" dirty="0"/>
              <a:t>Cloudy Culture Data Pilot</a:t>
            </a:r>
          </a:p>
          <a:p>
            <a:pPr lvl="1"/>
            <a:r>
              <a:rPr lang="en-GB" dirty="0"/>
              <a:t>Aalto Research Data Management Suite Pilot</a:t>
            </a:r>
          </a:p>
          <a:p>
            <a:pPr lvl="1"/>
            <a:r>
              <a:rPr lang="en-GB" dirty="0"/>
              <a:t>Ancient OCR Data Pilot</a:t>
            </a:r>
          </a:p>
          <a:p>
            <a:pPr lvl="1"/>
            <a:r>
              <a:rPr lang="en-GB" dirty="0"/>
              <a:t>Research data repository Data Pilot</a:t>
            </a:r>
          </a:p>
        </p:txBody>
      </p:sp>
      <p:pic>
        <p:nvPicPr>
          <p:cNvPr id="8" name="Picture 7"/>
          <p:cNvPicPr>
            <a:picLocks noChangeAspect="1"/>
          </p:cNvPicPr>
          <p:nvPr/>
        </p:nvPicPr>
        <p:blipFill>
          <a:blip r:embed="rId3"/>
          <a:stretch>
            <a:fillRect/>
          </a:stretch>
        </p:blipFill>
        <p:spPr>
          <a:xfrm>
            <a:off x="7020272" y="1988840"/>
            <a:ext cx="2182985" cy="2596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stretch>
            <a:fillRect/>
          </a:stretch>
        </p:blipFill>
        <p:spPr>
          <a:xfrm>
            <a:off x="6756805" y="3971653"/>
            <a:ext cx="2460114" cy="215451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Picture 3"/>
          <p:cNvPicPr>
            <a:picLocks noChangeAspect="1"/>
          </p:cNvPicPr>
          <p:nvPr/>
        </p:nvPicPr>
        <p:blipFill>
          <a:blip r:embed="rId5"/>
          <a:stretch>
            <a:fillRect/>
          </a:stretch>
        </p:blipFill>
        <p:spPr>
          <a:xfrm>
            <a:off x="6129619" y="5444587"/>
            <a:ext cx="1166225" cy="1123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2" name="Picture 2" descr="https://www.eudat.eu/sites/default/files/styles/medium/public/logo/26_CLARIN_400.png?itok=o9GxWp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203" y="1174659"/>
            <a:ext cx="1407565" cy="129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33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Pilot Service Interests</a:t>
            </a:r>
            <a:endParaRPr lang="en-GB" dirty="0"/>
          </a:p>
        </p:txBody>
      </p:sp>
      <p:sp>
        <p:nvSpPr>
          <p:cNvPr id="3" name="Content Placeholder 2"/>
          <p:cNvSpPr>
            <a:spLocks noGrp="1"/>
          </p:cNvSpPr>
          <p:nvPr>
            <p:ph idx="1"/>
          </p:nvPr>
        </p:nvSpPr>
        <p:spPr>
          <a:xfrm>
            <a:off x="179512" y="1371600"/>
            <a:ext cx="8640960" cy="4865712"/>
          </a:xfrm>
        </p:spPr>
        <p:txBody>
          <a:bodyPr>
            <a:normAutofit/>
          </a:bodyPr>
          <a:lstStyle/>
          <a:p>
            <a:pPr marL="0" indent="0">
              <a:buNone/>
            </a:pPr>
            <a:endParaRPr lang="en-GB" b="1" u="sng" dirty="0" smtClean="0"/>
          </a:p>
          <a:p>
            <a:r>
              <a:rPr lang="en-GB" dirty="0"/>
              <a:t>Data synchronization &amp; exchange (11/24)</a:t>
            </a:r>
          </a:p>
          <a:p>
            <a:r>
              <a:rPr lang="en-GB" dirty="0"/>
              <a:t>Data repository and (long tail) data sharing (18 / 24)</a:t>
            </a:r>
          </a:p>
          <a:p>
            <a:r>
              <a:rPr lang="en-GB" dirty="0"/>
              <a:t>Data replication and preservation (13/24)</a:t>
            </a:r>
          </a:p>
          <a:p>
            <a:r>
              <a:rPr lang="en-GB" dirty="0"/>
              <a:t>Data staging for analysis and processing (12/24</a:t>
            </a:r>
            <a:r>
              <a:rPr lang="en-GB" dirty="0" smtClean="0"/>
              <a:t>)</a:t>
            </a:r>
          </a:p>
          <a:p>
            <a:r>
              <a:rPr lang="en-GB" dirty="0"/>
              <a:t>Data discovery and </a:t>
            </a:r>
            <a:r>
              <a:rPr lang="en-GB" dirty="0" smtClean="0"/>
              <a:t>search (16/24)</a:t>
            </a:r>
            <a:endParaRPr lang="en-GB" dirty="0"/>
          </a:p>
          <a:p>
            <a:r>
              <a:rPr lang="en-GB" dirty="0"/>
              <a:t>Data typing &amp; visualization (9/24)</a:t>
            </a:r>
          </a:p>
          <a:p>
            <a:r>
              <a:rPr lang="en-GB" dirty="0"/>
              <a:t>New services or tools in the area of Big Data Analytics (5/24)</a:t>
            </a:r>
          </a:p>
          <a:p>
            <a:r>
              <a:rPr lang="en-GB" dirty="0"/>
              <a:t>New services or tools in the area of Semantic web (5/24)</a:t>
            </a:r>
          </a:p>
        </p:txBody>
      </p:sp>
    </p:spTree>
    <p:extLst>
      <p:ext uri="{BB962C8B-B14F-4D97-AF65-F5344CB8AC3E}">
        <p14:creationId xmlns:p14="http://schemas.microsoft.com/office/powerpoint/2010/main" val="2097927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L</a:t>
            </a:r>
            <a:r>
              <a:rPr lang="en-US" dirty="0" smtClean="0"/>
              <a:t>earn  more about the challenges providing for such a large variety of projects</a:t>
            </a:r>
          </a:p>
          <a:p>
            <a:r>
              <a:rPr lang="en-US" dirty="0" smtClean="0"/>
              <a:t>Not only technical aspects but also the organizational ones</a:t>
            </a:r>
          </a:p>
          <a:p>
            <a:r>
              <a:rPr lang="en-US" dirty="0" smtClean="0"/>
              <a:t>More insight in the different disciplines</a:t>
            </a:r>
          </a:p>
          <a:p>
            <a:r>
              <a:rPr lang="en-US" dirty="0"/>
              <a:t>I</a:t>
            </a:r>
            <a:r>
              <a:rPr lang="en-US" dirty="0" smtClean="0"/>
              <a:t>ncrease our efficiency and have better ideas what we do well and where we can improve</a:t>
            </a:r>
          </a:p>
          <a:p>
            <a:r>
              <a:rPr lang="en-US" dirty="0" smtClean="0"/>
              <a:t>Most Data Pilots were asking for existing and/or planned services</a:t>
            </a:r>
          </a:p>
          <a:p>
            <a:pPr lvl="1"/>
            <a:r>
              <a:rPr lang="en-US" dirty="0" smtClean="0"/>
              <a:t>We hope also for creative ideas for new ones </a:t>
            </a:r>
          </a:p>
          <a:p>
            <a:pPr lvl="1"/>
            <a:r>
              <a:rPr lang="en-US" dirty="0" smtClean="0"/>
              <a:t>Collaboration in new projects to develop these</a:t>
            </a:r>
            <a:endParaRPr lang="en-US" dirty="0"/>
          </a:p>
        </p:txBody>
      </p:sp>
      <p:sp>
        <p:nvSpPr>
          <p:cNvPr id="3" name="Title 2"/>
          <p:cNvSpPr>
            <a:spLocks noGrp="1"/>
          </p:cNvSpPr>
          <p:nvPr>
            <p:ph type="title"/>
          </p:nvPr>
        </p:nvSpPr>
        <p:spPr/>
        <p:txBody>
          <a:bodyPr/>
          <a:lstStyle/>
          <a:p>
            <a:r>
              <a:rPr lang="en-US" dirty="0" smtClean="0"/>
              <a:t>Our Expectations</a:t>
            </a:r>
            <a:endParaRPr lang="en-US" dirty="0"/>
          </a:p>
        </p:txBody>
      </p:sp>
    </p:spTree>
    <p:extLst>
      <p:ext uri="{BB962C8B-B14F-4D97-AF65-F5344CB8AC3E}">
        <p14:creationId xmlns:p14="http://schemas.microsoft.com/office/powerpoint/2010/main" val="2415551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8416123" cy="4525963"/>
          </a:xfrm>
        </p:spPr>
        <p:txBody>
          <a:bodyPr>
            <a:normAutofit/>
          </a:bodyPr>
          <a:lstStyle/>
          <a:p>
            <a:endParaRPr lang="en-US" dirty="0" smtClean="0"/>
          </a:p>
          <a:p>
            <a:r>
              <a:rPr lang="en-US" dirty="0" smtClean="0"/>
              <a:t>Servicing the Data Pilots needs efficient planning and communication</a:t>
            </a:r>
          </a:p>
          <a:p>
            <a:pPr lvl="1"/>
            <a:r>
              <a:rPr lang="en-US" i="1" dirty="0" smtClean="0"/>
              <a:t>EUDAT Data Pilot Interfaces</a:t>
            </a:r>
            <a:r>
              <a:rPr lang="en-US" dirty="0" smtClean="0"/>
              <a:t>: knowledgeable EUDAT people with an solid overview of EUDAT services and the EUDAT organization</a:t>
            </a:r>
          </a:p>
          <a:p>
            <a:pPr lvl="1"/>
            <a:r>
              <a:rPr lang="en-US" i="1" dirty="0" smtClean="0"/>
              <a:t>EUDAT technical experts</a:t>
            </a:r>
            <a:r>
              <a:rPr lang="en-US" dirty="0" smtClean="0"/>
              <a:t>: project enablers </a:t>
            </a:r>
          </a:p>
          <a:p>
            <a:pPr lvl="1"/>
            <a:r>
              <a:rPr lang="en-US" i="1" dirty="0" smtClean="0"/>
              <a:t>Data Pilot managerial &amp; technical contacts</a:t>
            </a:r>
          </a:p>
          <a:p>
            <a:r>
              <a:rPr lang="en-US" i="1" dirty="0" smtClean="0"/>
              <a:t>Data Pilot Descriptions</a:t>
            </a:r>
            <a:r>
              <a:rPr lang="en-US" dirty="0" smtClean="0"/>
              <a:t>, depending on the complexity of service use we need solid implementation plans</a:t>
            </a:r>
          </a:p>
          <a:p>
            <a:pPr lvl="1"/>
            <a:endParaRPr lang="en-US" dirty="0"/>
          </a:p>
        </p:txBody>
      </p:sp>
      <p:sp>
        <p:nvSpPr>
          <p:cNvPr id="3" name="Title 2"/>
          <p:cNvSpPr>
            <a:spLocks noGrp="1"/>
          </p:cNvSpPr>
          <p:nvPr>
            <p:ph type="title"/>
          </p:nvPr>
        </p:nvSpPr>
        <p:spPr/>
        <p:txBody>
          <a:bodyPr/>
          <a:lstStyle/>
          <a:p>
            <a:r>
              <a:rPr lang="en-US" dirty="0" smtClean="0"/>
              <a:t>Who will be involved, what is required?</a:t>
            </a:r>
            <a:endParaRPr lang="en-US" dirty="0"/>
          </a:p>
        </p:txBody>
      </p:sp>
    </p:spTree>
    <p:extLst>
      <p:ext uri="{BB962C8B-B14F-4D97-AF65-F5344CB8AC3E}">
        <p14:creationId xmlns:p14="http://schemas.microsoft.com/office/powerpoint/2010/main" val="11456941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the EUDAT CDI</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Common Services for heterogeneous communities</a:t>
            </a:r>
          </a:p>
          <a:p>
            <a:pPr lvl="1"/>
            <a:r>
              <a:rPr lang="en-GB" dirty="0" smtClean="0"/>
              <a:t>Science data rates are exploding and will likely become continue to do so</a:t>
            </a:r>
          </a:p>
          <a:p>
            <a:pPr lvl="1"/>
            <a:r>
              <a:rPr lang="en-GB" dirty="0" smtClean="0"/>
              <a:t>Building customized services for new communities is not cost effective</a:t>
            </a:r>
          </a:p>
          <a:p>
            <a:pPr lvl="1"/>
            <a:r>
              <a:rPr lang="en-GB" dirty="0" smtClean="0"/>
              <a:t>Desire to leverage existing investments e.g. infrastructure </a:t>
            </a:r>
            <a:r>
              <a:rPr lang="en-GB" dirty="0"/>
              <a:t>o</a:t>
            </a:r>
            <a:r>
              <a:rPr lang="en-GB" dirty="0" smtClean="0"/>
              <a:t>f national science organisations</a:t>
            </a:r>
          </a:p>
          <a:p>
            <a:r>
              <a:rPr lang="en-GB" dirty="0" smtClean="0"/>
              <a:t>Initial Set of Services developed as result of community needs</a:t>
            </a:r>
          </a:p>
          <a:p>
            <a:pPr lvl="1"/>
            <a:r>
              <a:rPr lang="en-GB" dirty="0" smtClean="0"/>
              <a:t>Beyond the original ‘core’ communities</a:t>
            </a:r>
          </a:p>
          <a:p>
            <a:pPr lvl="1"/>
            <a:r>
              <a:rPr lang="en-GB" dirty="0" smtClean="0"/>
              <a:t>New services and specific </a:t>
            </a:r>
          </a:p>
          <a:p>
            <a:pPr marL="457200" lvl="1" indent="0">
              <a:buNone/>
            </a:pPr>
            <a:r>
              <a:rPr lang="en-GB" dirty="0"/>
              <a:t> </a:t>
            </a:r>
            <a:r>
              <a:rPr lang="en-GB" dirty="0" smtClean="0"/>
              <a:t>   community issues highlighted</a:t>
            </a:r>
            <a:endParaRPr lang="en-GB" dirty="0"/>
          </a:p>
        </p:txBody>
      </p:sp>
      <p:pic>
        <p:nvPicPr>
          <p:cNvPr id="1026" name="Picture 2" descr="Image result for riding the 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331" y="5013937"/>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93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1932716"/>
              </p:ext>
            </p:extLst>
          </p:nvPr>
        </p:nvGraphicFramePr>
        <p:xfrm>
          <a:off x="4955313" y="1774534"/>
          <a:ext cx="4040832" cy="3124162"/>
        </p:xfrm>
        <a:graphic>
          <a:graphicData uri="http://schemas.openxmlformats.org/presentationml/2006/ole">
            <mc:AlternateContent xmlns:mc="http://schemas.openxmlformats.org/markup-compatibility/2006">
              <mc:Choice xmlns:v="urn:schemas-microsoft-com:vml" Requires="v">
                <p:oleObj spid="_x0000_s4160" name="Document" r:id="rId4" imgW="5486400" imgH="4241800" progId="Word.Document.12">
                  <p:embed/>
                </p:oleObj>
              </mc:Choice>
              <mc:Fallback>
                <p:oleObj name="Document" r:id="rId4" imgW="5486400" imgH="4241800" progId="Word.Document.12">
                  <p:embed/>
                  <p:pic>
                    <p:nvPicPr>
                      <p:cNvPr id="0" name=""/>
                      <p:cNvPicPr/>
                      <p:nvPr/>
                    </p:nvPicPr>
                    <p:blipFill>
                      <a:blip r:embed="rId5"/>
                      <a:stretch>
                        <a:fillRect/>
                      </a:stretch>
                    </p:blipFill>
                    <p:spPr>
                      <a:xfrm>
                        <a:off x="4955313" y="1774534"/>
                        <a:ext cx="4040832" cy="3124162"/>
                      </a:xfrm>
                      <a:prstGeom prst="rect">
                        <a:avLst/>
                      </a:prstGeom>
                    </p:spPr>
                  </p:pic>
                </p:oleObj>
              </mc:Fallback>
            </mc:AlternateContent>
          </a:graphicData>
        </a:graphic>
      </p:graphicFrame>
      <p:sp>
        <p:nvSpPr>
          <p:cNvPr id="5" name="Title 4"/>
          <p:cNvSpPr>
            <a:spLocks noGrp="1"/>
          </p:cNvSpPr>
          <p:nvPr>
            <p:ph type="title"/>
          </p:nvPr>
        </p:nvSpPr>
        <p:spPr/>
        <p:txBody>
          <a:bodyPr>
            <a:normAutofit fontScale="90000"/>
          </a:bodyPr>
          <a:lstStyle/>
          <a:p>
            <a:r>
              <a:rPr lang="en-US" dirty="0" smtClean="0"/>
              <a:t>Engaging </a:t>
            </a:r>
            <a:r>
              <a:rPr lang="en-US" dirty="0"/>
              <a:t>with communities </a:t>
            </a:r>
            <a:r>
              <a:rPr lang="en-US" dirty="0" smtClean="0"/>
              <a:t>outside </a:t>
            </a:r>
            <a:r>
              <a:rPr lang="en-US" dirty="0"/>
              <a:t>EUDAT</a:t>
            </a:r>
          </a:p>
        </p:txBody>
      </p:sp>
      <p:sp>
        <p:nvSpPr>
          <p:cNvPr id="8" name="Content Placeholder 7"/>
          <p:cNvSpPr>
            <a:spLocks noGrp="1"/>
          </p:cNvSpPr>
          <p:nvPr>
            <p:ph sz="half" idx="1"/>
          </p:nvPr>
        </p:nvSpPr>
        <p:spPr>
          <a:xfrm>
            <a:off x="457199" y="1416370"/>
            <a:ext cx="4850513" cy="4709793"/>
          </a:xfrm>
        </p:spPr>
        <p:txBody>
          <a:bodyPr>
            <a:normAutofit/>
          </a:bodyPr>
          <a:lstStyle/>
          <a:p>
            <a:pPr marL="0" indent="0">
              <a:buNone/>
            </a:pPr>
            <a:r>
              <a:rPr lang="en-US" sz="2400" dirty="0" smtClean="0"/>
              <a:t>We are part of a bigger picture</a:t>
            </a:r>
          </a:p>
          <a:p>
            <a:r>
              <a:rPr lang="en-US" sz="2400" dirty="0" smtClean="0"/>
              <a:t>EUDAT Working Groups are actively soliciting community expertise in and outside EUDAT</a:t>
            </a:r>
          </a:p>
          <a:p>
            <a:r>
              <a:rPr lang="en-US" sz="2400" dirty="0" smtClean="0"/>
              <a:t>Contribution to Research Data Alliance WGs and IGs </a:t>
            </a:r>
          </a:p>
          <a:p>
            <a:r>
              <a:rPr lang="en-US" sz="2400" dirty="0" smtClean="0"/>
              <a:t>Both can use contributions of new community experts</a:t>
            </a:r>
            <a:endParaRPr lang="en-US" sz="2400" dirty="0"/>
          </a:p>
        </p:txBody>
      </p:sp>
    </p:spTree>
    <p:extLst>
      <p:ext uri="{BB962C8B-B14F-4D97-AF65-F5344CB8AC3E}">
        <p14:creationId xmlns:p14="http://schemas.microsoft.com/office/powerpoint/2010/main" val="17339910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5941362" cy="4525963"/>
          </a:xfrm>
        </p:spPr>
        <p:txBody>
          <a:bodyPr>
            <a:normAutofit/>
          </a:bodyPr>
          <a:lstStyle/>
          <a:p>
            <a:r>
              <a:rPr lang="en-GB" sz="2300" dirty="0"/>
              <a:t>T</a:t>
            </a:r>
            <a:r>
              <a:rPr lang="en-GB" sz="2300" dirty="0" smtClean="0"/>
              <a:t>he</a:t>
            </a:r>
            <a:r>
              <a:rPr lang="en-GB" sz="2300" b="1" dirty="0" smtClean="0"/>
              <a:t> </a:t>
            </a:r>
            <a:r>
              <a:rPr lang="en-GB" sz="2300" b="1" dirty="0"/>
              <a:t>CDI is dynamic </a:t>
            </a:r>
            <a:r>
              <a:rPr lang="en-GB" sz="2300" dirty="0"/>
              <a:t>– new technologies and services are designed </a:t>
            </a:r>
            <a:r>
              <a:rPr lang="en-GB" sz="2300" dirty="0" smtClean="0"/>
              <a:t>and </a:t>
            </a:r>
            <a:r>
              <a:rPr lang="en-GB" sz="2300" dirty="0"/>
              <a:t>introduced as they mature into the scope of the CDI</a:t>
            </a:r>
            <a:r>
              <a:rPr lang="en-GB" sz="2300" dirty="0" smtClean="0"/>
              <a:t>.</a:t>
            </a:r>
            <a:endParaRPr lang="en-GB" sz="1100" dirty="0"/>
          </a:p>
          <a:p>
            <a:r>
              <a:rPr lang="en-GB" sz="2300" dirty="0" smtClean="0"/>
              <a:t>Currently via the </a:t>
            </a:r>
            <a:r>
              <a:rPr lang="en-GB" sz="2300" b="1" dirty="0" smtClean="0"/>
              <a:t>EUDAT Working Groups, </a:t>
            </a:r>
            <a:r>
              <a:rPr lang="en-GB" sz="2300" dirty="0" smtClean="0"/>
              <a:t>in the future common </a:t>
            </a:r>
            <a:r>
              <a:rPr lang="en-GB" sz="2300" b="1" dirty="0" smtClean="0"/>
              <a:t>development </a:t>
            </a:r>
            <a:r>
              <a:rPr lang="en-GB" sz="2300" b="1" dirty="0"/>
              <a:t>projects </a:t>
            </a:r>
            <a:r>
              <a:rPr lang="en-GB" sz="2300" dirty="0" smtClean="0"/>
              <a:t>could be </a:t>
            </a:r>
            <a:r>
              <a:rPr lang="en-GB" sz="2300" dirty="0"/>
              <a:t>funded through the </a:t>
            </a:r>
            <a:r>
              <a:rPr lang="en-GB" sz="2300" dirty="0" smtClean="0"/>
              <a:t>EC or others. </a:t>
            </a:r>
          </a:p>
          <a:p>
            <a:r>
              <a:rPr lang="en-GB" sz="2300" dirty="0" smtClean="0"/>
              <a:t>Such activities are </a:t>
            </a:r>
            <a:r>
              <a:rPr lang="en-GB" sz="2300" dirty="0"/>
              <a:t>important channels </a:t>
            </a:r>
            <a:r>
              <a:rPr lang="en-GB" sz="2300" dirty="0" smtClean="0"/>
              <a:t>for interaction between general service providers </a:t>
            </a:r>
            <a:r>
              <a:rPr lang="en-GB" sz="2300" dirty="0"/>
              <a:t>and research communities at </a:t>
            </a:r>
            <a:r>
              <a:rPr lang="en-GB" sz="2300" dirty="0" smtClean="0"/>
              <a:t>large</a:t>
            </a:r>
          </a:p>
        </p:txBody>
      </p:sp>
      <p:sp>
        <p:nvSpPr>
          <p:cNvPr id="3" name="Title 2"/>
          <p:cNvSpPr>
            <a:spLocks noGrp="1"/>
          </p:cNvSpPr>
          <p:nvPr>
            <p:ph type="title"/>
          </p:nvPr>
        </p:nvSpPr>
        <p:spPr/>
        <p:txBody>
          <a:bodyPr/>
          <a:lstStyle/>
          <a:p>
            <a:r>
              <a:rPr lang="en-US" dirty="0" smtClean="0"/>
              <a:t>Communities and the CDI</a:t>
            </a:r>
            <a:endParaRPr lang="en-US" dirty="0"/>
          </a:p>
        </p:txBody>
      </p:sp>
      <p:pic>
        <p:nvPicPr>
          <p:cNvPr id="4" name="Picture 3"/>
          <p:cNvPicPr>
            <a:picLocks noChangeAspect="1"/>
          </p:cNvPicPr>
          <p:nvPr/>
        </p:nvPicPr>
        <p:blipFill>
          <a:blip r:embed="rId3"/>
          <a:stretch>
            <a:fillRect/>
          </a:stretch>
        </p:blipFill>
        <p:spPr>
          <a:xfrm>
            <a:off x="6169791" y="1371600"/>
            <a:ext cx="2637961" cy="1588500"/>
          </a:xfrm>
          <a:prstGeom prst="rect">
            <a:avLst/>
          </a:prstGeom>
        </p:spPr>
      </p:pic>
      <p:pic>
        <p:nvPicPr>
          <p:cNvPr id="5" name="Picture 4"/>
          <p:cNvPicPr>
            <a:picLocks noChangeAspect="1"/>
          </p:cNvPicPr>
          <p:nvPr/>
        </p:nvPicPr>
        <p:blipFill>
          <a:blip r:embed="rId4"/>
          <a:stretch>
            <a:fillRect/>
          </a:stretch>
        </p:blipFill>
        <p:spPr>
          <a:xfrm>
            <a:off x="6460550" y="3629788"/>
            <a:ext cx="2215906" cy="1661929"/>
          </a:xfrm>
          <a:prstGeom prst="rect">
            <a:avLst/>
          </a:prstGeom>
        </p:spPr>
      </p:pic>
    </p:spTree>
    <p:extLst>
      <p:ext uri="{BB962C8B-B14F-4D97-AF65-F5344CB8AC3E}">
        <p14:creationId xmlns:p14="http://schemas.microsoft.com/office/powerpoint/2010/main" val="8837046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966677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1503" y="337634"/>
            <a:ext cx="7304856" cy="792162"/>
          </a:xfrm>
        </p:spPr>
        <p:txBody>
          <a:bodyPr/>
          <a:lstStyle/>
          <a:p>
            <a:r>
              <a:rPr lang="de-DE" dirty="0" smtClean="0"/>
              <a:t>B2 Service Suite</a:t>
            </a:r>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7" y="1034931"/>
            <a:ext cx="4913765" cy="4546703"/>
          </a:xfrm>
          <a:prstGeom prst="rect">
            <a:avLst/>
          </a:prstGeom>
          <a:noFill/>
          <a:ln w="9525">
            <a:noFill/>
            <a:miter lim="800000"/>
            <a:headEnd/>
            <a:tailEnd/>
          </a:ln>
        </p:spPr>
      </p:pic>
      <p:pic>
        <p:nvPicPr>
          <p:cNvPr id="5"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055883"/>
            <a:ext cx="3398296" cy="527686"/>
          </a:xfrm>
          <a:prstGeom prst="rect">
            <a:avLst/>
          </a:prstGeom>
          <a:noFill/>
          <a:ln w="9525">
            <a:noFill/>
            <a:miter lim="800000"/>
            <a:headEnd/>
            <a:tailEnd/>
          </a:ln>
        </p:spPr>
      </p:pic>
      <p:pic>
        <p:nvPicPr>
          <p:cNvPr id="6"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596" y="1631713"/>
            <a:ext cx="3397055" cy="526444"/>
          </a:xfrm>
          <a:prstGeom prst="rect">
            <a:avLst/>
          </a:prstGeom>
          <a:noFill/>
          <a:ln w="9525">
            <a:noFill/>
            <a:miter lim="800000"/>
            <a:headEnd/>
            <a:tailEnd/>
          </a:ln>
        </p:spPr>
      </p:pic>
      <p:pic>
        <p:nvPicPr>
          <p:cNvPr id="7"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597" y="2204864"/>
            <a:ext cx="3397055" cy="527685"/>
          </a:xfrm>
          <a:prstGeom prst="rect">
            <a:avLst/>
          </a:prstGeom>
          <a:noFill/>
          <a:ln w="9525">
            <a:noFill/>
            <a:miter lim="800000"/>
            <a:headEnd/>
            <a:tailEnd/>
          </a:ln>
        </p:spPr>
      </p:pic>
      <p:pic>
        <p:nvPicPr>
          <p:cNvPr id="8" name="Picture 6" descr="C:\Users\lbermude\Documents\Laura\eudat\conference\3rd-conference\poster-services\b2stage\presentacion\B2STAGE_payof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098" y="2805117"/>
            <a:ext cx="3397055" cy="527686"/>
          </a:xfrm>
          <a:prstGeom prst="rect">
            <a:avLst/>
          </a:prstGeom>
          <a:noFill/>
          <a:ln w="9525">
            <a:noFill/>
            <a:miter lim="800000"/>
            <a:headEnd/>
            <a:tailEnd/>
          </a:ln>
        </p:spPr>
      </p:pic>
      <p:pic>
        <p:nvPicPr>
          <p:cNvPr id="9"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3405370"/>
            <a:ext cx="3398297" cy="527686"/>
          </a:xfrm>
          <a:prstGeom prst="rect">
            <a:avLst/>
          </a:prstGeom>
          <a:noFill/>
          <a:ln w="9525">
            <a:noFill/>
            <a:miter lim="800000"/>
            <a:headEnd/>
            <a:tailEnd/>
          </a:ln>
        </p:spPr>
      </p:pic>
      <p:pic>
        <p:nvPicPr>
          <p:cNvPr id="19459" name="Picture 3" descr="C:\Users\jkr\projects\eudat\logos\B2ACCE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825" y="5317770"/>
            <a:ext cx="3398297" cy="52773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4572000" y="2307770"/>
            <a:ext cx="838200" cy="126524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5516713" y="2289515"/>
            <a:ext cx="818773" cy="129614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6461426" y="2302158"/>
            <a:ext cx="788460" cy="12683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7380312" y="2305673"/>
            <a:ext cx="794859" cy="126484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3940256" y="3875315"/>
            <a:ext cx="4822744" cy="4027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955077" y="1693549"/>
            <a:ext cx="4822744" cy="46460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3953941" y="1066800"/>
            <a:ext cx="4822744" cy="5334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0" name="Picture 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38841" y="4547737"/>
            <a:ext cx="3397055" cy="822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1196752"/>
            <a:ext cx="921308" cy="307777"/>
          </a:xfrm>
          <a:prstGeom prst="rect">
            <a:avLst/>
          </a:prstGeom>
          <a:solidFill>
            <a:srgbClr val="90A6CD"/>
          </a:solidFill>
        </p:spPr>
        <p:txBody>
          <a:bodyPr wrap="none" rtlCol="0">
            <a:spAutoFit/>
          </a:bodyPr>
          <a:lstStyle/>
          <a:p>
            <a:r>
              <a:rPr lang="en-US" sz="1400" dirty="0" smtClean="0"/>
              <a:t>B2ACCESS</a:t>
            </a:r>
            <a:endParaRPr lang="en-US" sz="1400" dirty="0"/>
          </a:p>
        </p:txBody>
      </p:sp>
      <p:sp>
        <p:nvSpPr>
          <p:cNvPr id="23" name="TextBox 22"/>
          <p:cNvSpPr txBox="1"/>
          <p:nvPr/>
        </p:nvSpPr>
        <p:spPr>
          <a:xfrm>
            <a:off x="3995936" y="1772816"/>
            <a:ext cx="792088" cy="276999"/>
          </a:xfrm>
          <a:prstGeom prst="rect">
            <a:avLst/>
          </a:prstGeom>
          <a:solidFill>
            <a:srgbClr val="90A6CD"/>
          </a:solidFill>
        </p:spPr>
        <p:txBody>
          <a:bodyPr wrap="square" rtlCol="0">
            <a:spAutoFit/>
          </a:bodyPr>
          <a:lstStyle/>
          <a:p>
            <a:r>
              <a:rPr lang="en-US" sz="1200" dirty="0" smtClean="0"/>
              <a:t>B2Handle</a:t>
            </a:r>
            <a:endParaRPr lang="en-US" sz="1200" dirty="0"/>
          </a:p>
        </p:txBody>
      </p:sp>
    </p:spTree>
    <p:extLst>
      <p:ext uri="{BB962C8B-B14F-4D97-AF65-F5344CB8AC3E}">
        <p14:creationId xmlns:p14="http://schemas.microsoft.com/office/powerpoint/2010/main" val="3070215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P spid="21" grpId="0" animBg="1"/>
      <p:bldP spid="3"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40"/>
            <a:ext cx="43449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3"/>
          </p:nvPr>
        </p:nvSpPr>
        <p:spPr>
          <a:xfrm>
            <a:off x="5282753" y="3429000"/>
            <a:ext cx="4041775" cy="639762"/>
          </a:xfrm>
        </p:spPr>
        <p:txBody>
          <a:bodyPr>
            <a:normAutofit/>
          </a:bodyPr>
          <a:lstStyle/>
          <a:p>
            <a:r>
              <a:rPr lang="en-US" sz="2800" dirty="0" smtClean="0">
                <a:latin typeface="Helvetica"/>
                <a:cs typeface="Helvetica"/>
              </a:rPr>
              <a:t>EUDAT2020</a:t>
            </a:r>
            <a:endParaRPr lang="en-US" sz="2800" dirty="0">
              <a:latin typeface="Helvetica"/>
              <a:cs typeface="Helvetica"/>
            </a:endParaRPr>
          </a:p>
        </p:txBody>
      </p:sp>
      <p:sp>
        <p:nvSpPr>
          <p:cNvPr id="13" name="Content Placeholder 12"/>
          <p:cNvSpPr>
            <a:spLocks noGrp="1"/>
          </p:cNvSpPr>
          <p:nvPr>
            <p:ph sz="quarter" idx="4"/>
          </p:nvPr>
        </p:nvSpPr>
        <p:spPr>
          <a:xfrm>
            <a:off x="5282753" y="4068762"/>
            <a:ext cx="3609727" cy="2420888"/>
          </a:xfrm>
        </p:spPr>
        <p:txBody>
          <a:bodyPr>
            <a:normAutofit lnSpcReduction="10000"/>
          </a:bodyPr>
          <a:lstStyle/>
          <a:p>
            <a:r>
              <a:rPr lang="en-US" sz="1500" dirty="0" smtClean="0">
                <a:latin typeface="Helvetica"/>
                <a:cs typeface="Helvetica"/>
              </a:rPr>
              <a:t>Further </a:t>
            </a:r>
            <a:r>
              <a:rPr lang="en-US" sz="1500" b="1" dirty="0" smtClean="0">
                <a:latin typeface="Helvetica"/>
                <a:cs typeface="Helvetica"/>
              </a:rPr>
              <a:t>integration</a:t>
            </a:r>
            <a:r>
              <a:rPr lang="en-US" sz="1500" dirty="0" smtClean="0">
                <a:latin typeface="Helvetica"/>
                <a:cs typeface="Helvetica"/>
              </a:rPr>
              <a:t> with EUDAT CDI (e.g. B2SHARE)</a:t>
            </a:r>
          </a:p>
          <a:p>
            <a:r>
              <a:rPr lang="en-US" sz="1500" dirty="0" smtClean="0">
                <a:latin typeface="Helvetica"/>
                <a:cs typeface="Helvetica"/>
              </a:rPr>
              <a:t>Integration with </a:t>
            </a:r>
            <a:r>
              <a:rPr lang="en-US" sz="1500" b="1" dirty="0">
                <a:latin typeface="Helvetica"/>
                <a:cs typeface="Helvetica"/>
              </a:rPr>
              <a:t>B2ACCESS </a:t>
            </a:r>
            <a:r>
              <a:rPr lang="en-US" sz="1500" b="1" dirty="0" smtClean="0">
                <a:latin typeface="Helvetica"/>
                <a:cs typeface="Helvetica"/>
              </a:rPr>
              <a:t>to enable access by many different Identity Providers</a:t>
            </a:r>
          </a:p>
          <a:p>
            <a:r>
              <a:rPr lang="en-US" sz="1500" b="1" dirty="0" smtClean="0">
                <a:latin typeface="Helvetica"/>
                <a:cs typeface="Helvetica"/>
              </a:rPr>
              <a:t>Cloud </a:t>
            </a:r>
            <a:r>
              <a:rPr lang="en-US" sz="1500" b="1" dirty="0">
                <a:latin typeface="Helvetica"/>
                <a:cs typeface="Helvetica"/>
              </a:rPr>
              <a:t>S</a:t>
            </a:r>
            <a:r>
              <a:rPr lang="en-US" sz="1500" b="1" dirty="0" smtClean="0">
                <a:latin typeface="Helvetica"/>
                <a:cs typeface="Helvetica"/>
              </a:rPr>
              <a:t>torage Federation</a:t>
            </a:r>
            <a:r>
              <a:rPr lang="en-US" sz="1500" dirty="0" smtClean="0">
                <a:latin typeface="Helvetica"/>
                <a:cs typeface="Helvetica"/>
              </a:rPr>
              <a:t>, collaboration with GEANT in </a:t>
            </a:r>
            <a:r>
              <a:rPr lang="en-US" sz="1500" dirty="0" err="1" smtClean="0">
                <a:latin typeface="Helvetica"/>
                <a:cs typeface="Helvetica"/>
              </a:rPr>
              <a:t>OpenCloudMesh</a:t>
            </a:r>
            <a:endParaRPr lang="en-US" sz="1500" dirty="0" smtClean="0">
              <a:latin typeface="Helvetica"/>
              <a:cs typeface="Helvetica"/>
            </a:endParaRPr>
          </a:p>
          <a:p>
            <a:r>
              <a:rPr lang="en-US" sz="1500" dirty="0" smtClean="0">
                <a:latin typeface="Helvetica"/>
                <a:cs typeface="Helvetica"/>
              </a:rPr>
              <a:t>Assess B2DROP as </a:t>
            </a:r>
            <a:r>
              <a:rPr lang="en-US" sz="1500" b="1" dirty="0" smtClean="0">
                <a:latin typeface="Helvetica"/>
                <a:cs typeface="Helvetica"/>
              </a:rPr>
              <a:t>workspace</a:t>
            </a:r>
            <a:r>
              <a:rPr lang="en-US" sz="1500" dirty="0" smtClean="0">
                <a:latin typeface="Helvetica"/>
                <a:cs typeface="Helvetica"/>
              </a:rPr>
              <a:t> area to </a:t>
            </a:r>
            <a:r>
              <a:rPr lang="en-US" sz="1500" b="1" dirty="0" smtClean="0">
                <a:latin typeface="Helvetica"/>
                <a:cs typeface="Helvetica"/>
              </a:rPr>
              <a:t>computing facilities</a:t>
            </a:r>
          </a:p>
          <a:p>
            <a:endParaRPr lang="en-US" sz="2200" dirty="0"/>
          </a:p>
        </p:txBody>
      </p:sp>
      <p:pic>
        <p:nvPicPr>
          <p:cNvPr id="2" name="Picture 1"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4005064"/>
            <a:ext cx="432048" cy="353495"/>
          </a:xfrm>
          <a:prstGeom prst="rect">
            <a:avLst/>
          </a:prstGeom>
          <a:noFill/>
        </p:spPr>
      </p:pic>
      <p:pic>
        <p:nvPicPr>
          <p:cNvPr id="16" name="Picture 15"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157192"/>
            <a:ext cx="432048" cy="353495"/>
          </a:xfrm>
          <a:prstGeom prst="rect">
            <a:avLst/>
          </a:prstGeom>
          <a:noFill/>
        </p:spPr>
      </p:pic>
      <p:pic>
        <p:nvPicPr>
          <p:cNvPr id="14" name="Picture 13"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2175" y="4437112"/>
            <a:ext cx="432048" cy="353495"/>
          </a:xfrm>
          <a:prstGeom prst="rect">
            <a:avLst/>
          </a:prstGeom>
          <a:noFill/>
        </p:spPr>
      </p:pic>
      <p:sp>
        <p:nvSpPr>
          <p:cNvPr id="18" name="TextBox 20"/>
          <p:cNvSpPr txBox="1">
            <a:spLocks noChangeArrowheads="1"/>
          </p:cNvSpPr>
          <p:nvPr/>
        </p:nvSpPr>
        <p:spPr bwMode="auto">
          <a:xfrm>
            <a:off x="179512" y="908720"/>
            <a:ext cx="4536504" cy="34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342900" indent="-342900">
              <a:spcBef>
                <a:spcPct val="20000"/>
              </a:spcBef>
              <a:buSzPct val="100000"/>
              <a:buBlip>
                <a:blip r:embed="rId5"/>
              </a:buBlip>
            </a:pPr>
            <a:r>
              <a:rPr lang="en-GB" sz="1500" b="1" dirty="0" smtClean="0">
                <a:latin typeface="Helvetica"/>
                <a:ea typeface="+mn-ea"/>
                <a:cs typeface="Helvetica"/>
              </a:rPr>
              <a:t>Who</a:t>
            </a:r>
          </a:p>
          <a:p>
            <a:pPr marL="541338" lvl="1" indent="-185738">
              <a:spcBef>
                <a:spcPct val="20000"/>
              </a:spcBef>
              <a:buSzPct val="100000"/>
              <a:buBlip>
                <a:blip r:embed="rId5"/>
              </a:buBlip>
            </a:pPr>
            <a:r>
              <a:rPr lang="en-GB" sz="1500" dirty="0" smtClean="0">
                <a:latin typeface="Helvetica"/>
                <a:ea typeface="+mn-ea"/>
                <a:cs typeface="Helvetica"/>
              </a:rPr>
              <a:t>Citizens Scientists and small teams</a:t>
            </a:r>
          </a:p>
          <a:p>
            <a:pPr marL="342900" indent="-342900">
              <a:spcBef>
                <a:spcPct val="20000"/>
              </a:spcBef>
              <a:buSzPct val="100000"/>
              <a:buBlip>
                <a:blip r:embed="rId5"/>
              </a:buBlip>
            </a:pPr>
            <a:r>
              <a:rPr lang="en-GB" sz="1500" b="1" dirty="0" smtClean="0">
                <a:latin typeface="Helvetica"/>
                <a:ea typeface="+mn-ea"/>
                <a:cs typeface="Helvetica"/>
              </a:rPr>
              <a:t>What</a:t>
            </a:r>
          </a:p>
          <a:p>
            <a:pPr marL="541338" lvl="1" indent="-185738">
              <a:spcBef>
                <a:spcPct val="20000"/>
              </a:spcBef>
              <a:buSzPct val="100000"/>
              <a:buBlip>
                <a:blip r:embed="rId5"/>
              </a:buBlip>
            </a:pPr>
            <a:r>
              <a:rPr lang="en-GB" sz="1500" b="1" dirty="0" smtClean="0">
                <a:latin typeface="Helvetica"/>
                <a:ea typeface="+mn-ea"/>
                <a:cs typeface="Helvetica"/>
              </a:rPr>
              <a:t>Store </a:t>
            </a:r>
            <a:r>
              <a:rPr lang="en-GB" sz="1500" b="1" dirty="0">
                <a:latin typeface="Helvetica"/>
                <a:ea typeface="+mn-ea"/>
                <a:cs typeface="Helvetica"/>
              </a:rPr>
              <a:t>and exchange </a:t>
            </a:r>
            <a:r>
              <a:rPr lang="en-GB" sz="1500" dirty="0" smtClean="0">
                <a:latin typeface="Helvetica"/>
                <a:ea typeface="+mn-ea"/>
                <a:cs typeface="Helvetica"/>
              </a:rPr>
              <a:t>data</a:t>
            </a:r>
            <a:endParaRPr lang="en-US" sz="1500" dirty="0" smtClean="0">
              <a:latin typeface="Helvetica"/>
              <a:ea typeface="+mn-ea"/>
              <a:cs typeface="Helvetica"/>
            </a:endParaRPr>
          </a:p>
          <a:p>
            <a:pPr marL="541338" lvl="1" indent="-185738">
              <a:spcBef>
                <a:spcPct val="20000"/>
              </a:spcBef>
              <a:buSzPct val="100000"/>
              <a:buBlip>
                <a:blip r:embed="rId5"/>
              </a:buBlip>
            </a:pPr>
            <a:r>
              <a:rPr lang="en-GB" sz="1600" b="1" dirty="0">
                <a:solidFill>
                  <a:srgbClr val="000000"/>
                </a:solidFill>
                <a:latin typeface="Helvetica"/>
                <a:cs typeface="Helvetica"/>
              </a:rPr>
              <a:t>Synchronize</a:t>
            </a:r>
            <a:r>
              <a:rPr lang="en-GB" sz="1600" dirty="0">
                <a:solidFill>
                  <a:srgbClr val="000000"/>
                </a:solidFill>
                <a:latin typeface="Helvetica"/>
                <a:cs typeface="Helvetica"/>
              </a:rPr>
              <a:t> multiple </a:t>
            </a:r>
            <a:r>
              <a:rPr lang="en-GB" sz="1600" dirty="0" smtClean="0">
                <a:solidFill>
                  <a:srgbClr val="000000"/>
                </a:solidFill>
                <a:latin typeface="Helvetica"/>
                <a:cs typeface="Helvetica"/>
              </a:rPr>
              <a:t>versions</a:t>
            </a:r>
            <a:endParaRPr lang="en-US" sz="1600" dirty="0">
              <a:solidFill>
                <a:srgbClr val="000000"/>
              </a:solidFill>
              <a:latin typeface="Helvetica"/>
              <a:cs typeface="Helvetica"/>
            </a:endParaRPr>
          </a:p>
          <a:p>
            <a:pPr marL="541338" lvl="1" indent="-185738">
              <a:spcBef>
                <a:spcPct val="20000"/>
              </a:spcBef>
              <a:buSzPct val="100000"/>
              <a:buBlip>
                <a:blip r:embed="rId5"/>
              </a:buBlip>
            </a:pPr>
            <a:r>
              <a:rPr lang="en-GB" sz="1600" dirty="0">
                <a:solidFill>
                  <a:srgbClr val="000000"/>
                </a:solidFill>
                <a:latin typeface="Helvetica"/>
                <a:cs typeface="Helvetica"/>
              </a:rPr>
              <a:t>Ensure </a:t>
            </a:r>
            <a:r>
              <a:rPr lang="en-GB" sz="1600" b="1" dirty="0">
                <a:solidFill>
                  <a:srgbClr val="000000"/>
                </a:solidFill>
                <a:latin typeface="Helvetica"/>
                <a:cs typeface="Helvetica"/>
              </a:rPr>
              <a:t>automatic desktop </a:t>
            </a:r>
            <a:r>
              <a:rPr lang="en-GB" sz="1600" dirty="0" smtClean="0">
                <a:solidFill>
                  <a:srgbClr val="000000"/>
                </a:solidFill>
                <a:latin typeface="Helvetica"/>
                <a:cs typeface="Helvetica"/>
              </a:rPr>
              <a:t>synchronization</a:t>
            </a:r>
          </a:p>
          <a:p>
            <a:pPr indent="-387350">
              <a:spcBef>
                <a:spcPct val="20000"/>
              </a:spcBef>
              <a:buSzPct val="100000"/>
              <a:buBlip>
                <a:blip r:embed="rId5"/>
              </a:buBlip>
            </a:pPr>
            <a:r>
              <a:rPr lang="en-GB" sz="1600" b="1" dirty="0" smtClean="0">
                <a:solidFill>
                  <a:srgbClr val="000000"/>
                </a:solidFill>
                <a:latin typeface="Helvetica"/>
                <a:cs typeface="Helvetica"/>
              </a:rPr>
              <a:t>Why</a:t>
            </a:r>
          </a:p>
          <a:p>
            <a:pPr marL="541338" lvl="1" indent="-185738">
              <a:spcBef>
                <a:spcPct val="20000"/>
              </a:spcBef>
              <a:buSzPct val="100000"/>
              <a:buBlip>
                <a:blip r:embed="rId5"/>
              </a:buBlip>
            </a:pPr>
            <a:r>
              <a:rPr lang="en-GB" sz="1600" dirty="0" smtClean="0">
                <a:solidFill>
                  <a:srgbClr val="000000"/>
                </a:solidFill>
                <a:latin typeface="Helvetica"/>
                <a:cs typeface="Helvetica"/>
              </a:rPr>
              <a:t>Ease of Use</a:t>
            </a:r>
          </a:p>
          <a:p>
            <a:pPr marL="541338" lvl="1" indent="-185738">
              <a:spcBef>
                <a:spcPct val="20000"/>
              </a:spcBef>
              <a:buSzPct val="100000"/>
              <a:buBlip>
                <a:blip r:embed="rId5"/>
              </a:buBlip>
            </a:pPr>
            <a:r>
              <a:rPr lang="en-GB" sz="1600" dirty="0" smtClean="0">
                <a:solidFill>
                  <a:srgbClr val="000000"/>
                </a:solidFill>
                <a:latin typeface="Helvetica"/>
                <a:cs typeface="Helvetica"/>
              </a:rPr>
              <a:t>Trusted European Service</a:t>
            </a:r>
          </a:p>
          <a:p>
            <a:pPr indent="-387350">
              <a:spcBef>
                <a:spcPct val="20000"/>
              </a:spcBef>
              <a:buSzPct val="100000"/>
              <a:buBlip>
                <a:blip r:embed="rId5"/>
              </a:buBlip>
            </a:pPr>
            <a:endParaRPr lang="en-US" sz="1600" b="1" dirty="0">
              <a:solidFill>
                <a:srgbClr val="000000"/>
              </a:solidFill>
              <a:latin typeface="Helvetica"/>
              <a:cs typeface="Helvetica"/>
            </a:endParaRPr>
          </a:p>
          <a:p>
            <a:pPr marL="342900" indent="-342900">
              <a:spcBef>
                <a:spcPct val="20000"/>
              </a:spcBef>
              <a:buSzPct val="100000"/>
              <a:buBlip>
                <a:blip r:embed="rId5"/>
              </a:buBlip>
            </a:pPr>
            <a:endParaRPr lang="en-US" sz="1500" dirty="0">
              <a:latin typeface="Helvetica"/>
              <a:ea typeface="+mn-ea"/>
              <a:cs typeface="Helvetica"/>
            </a:endParaRPr>
          </a:p>
        </p:txBody>
      </p:sp>
      <p:pic>
        <p:nvPicPr>
          <p:cNvPr id="2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1196752"/>
            <a:ext cx="4305300" cy="232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p:cNvSpPr>
            <a:spLocks noGrp="1"/>
          </p:cNvSpPr>
          <p:nvPr>
            <p:ph type="sldNum" sz="quarter" idx="12"/>
          </p:nvPr>
        </p:nvSpPr>
        <p:spPr/>
        <p:txBody>
          <a:bodyPr/>
          <a:lstStyle/>
          <a:p>
            <a:fld id="{7A664348-DC2E-4C46-A357-1ED243B754D0}" type="slidenum">
              <a:rPr lang="es-ES" smtClean="0"/>
              <a:pPr/>
              <a:t>4</a:t>
            </a:fld>
            <a:endParaRPr lang="es-ES" dirty="0"/>
          </a:p>
        </p:txBody>
      </p:sp>
      <p:pic>
        <p:nvPicPr>
          <p:cNvPr id="19"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3757" y="4044499"/>
            <a:ext cx="5002299" cy="2084801"/>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0" name="Ellipse 19"/>
          <p:cNvSpPr/>
          <p:nvPr/>
        </p:nvSpPr>
        <p:spPr>
          <a:xfrm>
            <a:off x="1691680" y="4980445"/>
            <a:ext cx="1152128" cy="824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work in progress.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5877272"/>
            <a:ext cx="432048" cy="353495"/>
          </a:xfrm>
          <a:prstGeom prst="rect">
            <a:avLst/>
          </a:prstGeom>
          <a:noFill/>
        </p:spPr>
      </p:pic>
    </p:spTree>
    <p:extLst>
      <p:ext uri="{BB962C8B-B14F-4D97-AF65-F5344CB8AC3E}">
        <p14:creationId xmlns:p14="http://schemas.microsoft.com/office/powerpoint/2010/main" val="36850100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0000"/>
            <a:ext cx="43434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4634681" y="3293294"/>
            <a:ext cx="4041775" cy="639762"/>
          </a:xfrm>
        </p:spPr>
        <p:txBody>
          <a:bodyPr>
            <a:normAutofit/>
          </a:bodyPr>
          <a:lstStyle/>
          <a:p>
            <a:r>
              <a:rPr lang="en-US" sz="2800" dirty="0">
                <a:solidFill>
                  <a:srgbClr val="000000"/>
                </a:solidFill>
                <a:latin typeface="Helvetica"/>
                <a:cs typeface="Helvetica"/>
              </a:rPr>
              <a:t>EUDAT2020</a:t>
            </a:r>
          </a:p>
        </p:txBody>
      </p:sp>
      <p:grpSp>
        <p:nvGrpSpPr>
          <p:cNvPr id="3" name="Group 2"/>
          <p:cNvGrpSpPr/>
          <p:nvPr/>
        </p:nvGrpSpPr>
        <p:grpSpPr>
          <a:xfrm>
            <a:off x="4644008" y="3939601"/>
            <a:ext cx="4392488" cy="2448272"/>
            <a:chOff x="4644008" y="3933056"/>
            <a:chExt cx="4392488" cy="2448272"/>
          </a:xfrm>
        </p:grpSpPr>
        <p:sp>
          <p:nvSpPr>
            <p:cNvPr id="20" name="Content Placeholder 12"/>
            <p:cNvSpPr txBox="1">
              <a:spLocks/>
            </p:cNvSpPr>
            <p:nvPr/>
          </p:nvSpPr>
          <p:spPr>
            <a:xfrm>
              <a:off x="4644008" y="3933056"/>
              <a:ext cx="4392488" cy="2448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SzPct val="100000"/>
                <a:buBlip>
                  <a:blip r:embed="rId4"/>
                </a:buBlip>
              </a:pPr>
              <a:r>
                <a:rPr lang="en-US" sz="1400" dirty="0">
                  <a:solidFill>
                    <a:srgbClr val="000000"/>
                  </a:solidFill>
                  <a:latin typeface="Helvetica"/>
                  <a:cs typeface="Helvetica"/>
                </a:rPr>
                <a:t>Further integration with EUDAT CDI (e.g. B2DROP, B2SAFE)</a:t>
              </a:r>
            </a:p>
            <a:p>
              <a:pPr>
                <a:buSzPct val="100000"/>
                <a:buBlip>
                  <a:blip r:embed="rId4"/>
                </a:buBlip>
              </a:pPr>
              <a:r>
                <a:rPr lang="en-US" sz="1400" dirty="0">
                  <a:solidFill>
                    <a:srgbClr val="000000"/>
                  </a:solidFill>
                  <a:latin typeface="Helvetica"/>
                  <a:cs typeface="Helvetica"/>
                </a:rPr>
                <a:t>Integration with </a:t>
              </a:r>
              <a:r>
                <a:rPr lang="en-US" sz="1400" b="1" dirty="0" smtClean="0">
                  <a:solidFill>
                    <a:srgbClr val="000000"/>
                  </a:solidFill>
                  <a:latin typeface="Helvetica"/>
                  <a:cs typeface="Helvetica"/>
                </a:rPr>
                <a:t>B2ACCESS</a:t>
              </a:r>
              <a:r>
                <a:rPr lang="en-US" sz="1400" dirty="0" smtClean="0">
                  <a:solidFill>
                    <a:srgbClr val="000000"/>
                  </a:solidFill>
                  <a:latin typeface="Helvetica"/>
                  <a:cs typeface="Helvetica"/>
                </a:rPr>
                <a:t> (</a:t>
              </a:r>
              <a:r>
                <a:rPr lang="en-US" sz="1400" dirty="0" err="1" smtClean="0">
                  <a:solidFill>
                    <a:srgbClr val="000000"/>
                  </a:solidFill>
                  <a:latin typeface="Helvetica"/>
                  <a:cs typeface="Helvetica"/>
                </a:rPr>
                <a:t>incl</a:t>
              </a:r>
              <a:r>
                <a:rPr lang="en-US" sz="1400" dirty="0" smtClean="0">
                  <a:solidFill>
                    <a:srgbClr val="000000"/>
                  </a:solidFill>
                  <a:latin typeface="Helvetica"/>
                  <a:cs typeface="Helvetica"/>
                </a:rPr>
                <a:t> </a:t>
              </a:r>
              <a:r>
                <a:rPr lang="en-US" sz="1400" dirty="0" err="1" smtClean="0">
                  <a:solidFill>
                    <a:srgbClr val="000000"/>
                  </a:solidFill>
                  <a:latin typeface="Helvetica"/>
                  <a:cs typeface="Helvetica"/>
                </a:rPr>
                <a:t>eduGAIN</a:t>
              </a:r>
              <a:r>
                <a:rPr lang="en-US" sz="1400" dirty="0" smtClean="0">
                  <a:solidFill>
                    <a:srgbClr val="000000"/>
                  </a:solidFill>
                  <a:latin typeface="Helvetica"/>
                  <a:cs typeface="Helvetica"/>
                </a:rPr>
                <a:t>),                        </a:t>
              </a:r>
              <a:r>
                <a:rPr lang="en-US" sz="1400" dirty="0">
                  <a:solidFill>
                    <a:srgbClr val="000000"/>
                  </a:solidFill>
                  <a:latin typeface="Helvetica"/>
                  <a:cs typeface="Helvetica"/>
                </a:rPr>
                <a:t>focus </a:t>
              </a:r>
              <a:r>
                <a:rPr lang="en-US" sz="1400" dirty="0" smtClean="0">
                  <a:solidFill>
                    <a:srgbClr val="000000"/>
                  </a:solidFill>
                  <a:latin typeface="Helvetica"/>
                  <a:cs typeface="Helvetica"/>
                </a:rPr>
                <a:t>on </a:t>
              </a:r>
              <a:r>
                <a:rPr lang="en-US" sz="1400" b="1" dirty="0" smtClean="0">
                  <a:solidFill>
                    <a:srgbClr val="000000"/>
                  </a:solidFill>
                  <a:latin typeface="Helvetica"/>
                  <a:cs typeface="Helvetica"/>
                </a:rPr>
                <a:t>authorization</a:t>
              </a:r>
              <a:endParaRPr lang="en-US" sz="1400" b="1" dirty="0">
                <a:solidFill>
                  <a:srgbClr val="000000"/>
                </a:solidFill>
                <a:latin typeface="Helvetica"/>
                <a:cs typeface="Helvetica"/>
              </a:endParaRPr>
            </a:p>
            <a:p>
              <a:pPr>
                <a:buSzPct val="100000"/>
                <a:buBlip>
                  <a:blip r:embed="rId4"/>
                </a:buBlip>
              </a:pPr>
              <a:r>
                <a:rPr lang="en-US" sz="1400" b="1" dirty="0" smtClean="0">
                  <a:solidFill>
                    <a:srgbClr val="000000"/>
                  </a:solidFill>
                  <a:latin typeface="Helvetica"/>
                  <a:cs typeface="Helvetica"/>
                </a:rPr>
                <a:t>Embargo</a:t>
              </a:r>
              <a:r>
                <a:rPr lang="en-US" sz="1400" dirty="0" smtClean="0">
                  <a:solidFill>
                    <a:srgbClr val="000000"/>
                  </a:solidFill>
                  <a:latin typeface="Helvetica"/>
                  <a:cs typeface="Helvetica"/>
                </a:rPr>
                <a:t> </a:t>
              </a:r>
              <a:r>
                <a:rPr lang="en-US" sz="1400" dirty="0">
                  <a:solidFill>
                    <a:srgbClr val="000000"/>
                  </a:solidFill>
                  <a:latin typeface="Helvetica"/>
                  <a:cs typeface="Helvetica"/>
                </a:rPr>
                <a:t>period</a:t>
              </a:r>
            </a:p>
            <a:p>
              <a:pPr>
                <a:buSzPct val="100000"/>
                <a:buBlip>
                  <a:blip r:embed="rId4"/>
                </a:buBlip>
              </a:pPr>
              <a:r>
                <a:rPr lang="en-US" sz="1400" b="1" dirty="0">
                  <a:solidFill>
                    <a:srgbClr val="000000"/>
                  </a:solidFill>
                  <a:latin typeface="Helvetica"/>
                  <a:cs typeface="Helvetica"/>
                </a:rPr>
                <a:t>Editing of metadata</a:t>
              </a:r>
            </a:p>
            <a:p>
              <a:pPr>
                <a:buSzPct val="100000"/>
                <a:buBlip>
                  <a:blip r:embed="rId4"/>
                </a:buBlip>
              </a:pPr>
              <a:r>
                <a:rPr lang="en-US" sz="1400" dirty="0">
                  <a:solidFill>
                    <a:srgbClr val="000000"/>
                  </a:solidFill>
                  <a:latin typeface="Helvetica"/>
                  <a:cs typeface="Helvetica"/>
                </a:rPr>
                <a:t>Data </a:t>
              </a:r>
              <a:r>
                <a:rPr lang="en-US" sz="1400" b="1" dirty="0">
                  <a:solidFill>
                    <a:srgbClr val="000000"/>
                  </a:solidFill>
                  <a:latin typeface="Helvetica"/>
                  <a:cs typeface="Helvetica"/>
                </a:rPr>
                <a:t>versioning</a:t>
              </a:r>
              <a:r>
                <a:rPr lang="en-US" sz="1400" dirty="0">
                  <a:solidFill>
                    <a:srgbClr val="000000"/>
                  </a:solidFill>
                  <a:latin typeface="Helvetica"/>
                  <a:cs typeface="Helvetica"/>
                </a:rPr>
                <a:t> and </a:t>
              </a:r>
              <a:r>
                <a:rPr lang="en-US" sz="1400" b="1" dirty="0">
                  <a:solidFill>
                    <a:srgbClr val="000000"/>
                  </a:solidFill>
                  <a:latin typeface="Helvetica"/>
                  <a:cs typeface="Helvetica"/>
                </a:rPr>
                <a:t>annotation</a:t>
              </a:r>
            </a:p>
            <a:p>
              <a:pPr>
                <a:buSzPct val="100000"/>
                <a:buBlip>
                  <a:blip r:embed="rId4"/>
                </a:buBlip>
              </a:pPr>
              <a:r>
                <a:rPr lang="en-US" sz="1400" dirty="0">
                  <a:solidFill>
                    <a:srgbClr val="000000"/>
                  </a:solidFill>
                  <a:latin typeface="Helvetica"/>
                  <a:cs typeface="Helvetica"/>
                </a:rPr>
                <a:t>Extended HTTP Restful API interface</a:t>
              </a:r>
            </a:p>
            <a:p>
              <a:pPr>
                <a:buSzPct val="100000"/>
                <a:buBlip>
                  <a:blip r:embed="rId4"/>
                </a:buBlip>
              </a:pPr>
              <a:r>
                <a:rPr lang="en-US" sz="1400" dirty="0">
                  <a:solidFill>
                    <a:srgbClr val="000000"/>
                  </a:solidFill>
                  <a:latin typeface="Helvetica"/>
                  <a:cs typeface="Helvetica"/>
                </a:rPr>
                <a:t>Easy installable </a:t>
              </a:r>
              <a:r>
                <a:rPr lang="en-US" sz="1400" b="1" dirty="0">
                  <a:solidFill>
                    <a:srgbClr val="000000"/>
                  </a:solidFill>
                  <a:latin typeface="Helvetica"/>
                  <a:cs typeface="Helvetica"/>
                </a:rPr>
                <a:t>software package</a:t>
              </a:r>
            </a:p>
          </p:txBody>
        </p:sp>
        <p:pic>
          <p:nvPicPr>
            <p:cNvPr id="11" name="Picture 10" descr="work in progress.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6416" y="3939601"/>
              <a:ext cx="432048" cy="353495"/>
            </a:xfrm>
            <a:prstGeom prst="rect">
              <a:avLst/>
            </a:prstGeom>
            <a:noFill/>
          </p:spPr>
        </p:pic>
        <p:pic>
          <p:nvPicPr>
            <p:cNvPr id="2" name="Picture 1" descr="Finish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448" y="4380975"/>
              <a:ext cx="288032" cy="288032"/>
            </a:xfrm>
            <a:prstGeom prst="rect">
              <a:avLst/>
            </a:prstGeom>
          </p:spPr>
        </p:pic>
        <p:pic>
          <p:nvPicPr>
            <p:cNvPr id="14" name="Picture 13" descr="Finish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2104" y="5157816"/>
              <a:ext cx="269190" cy="269190"/>
            </a:xfrm>
            <a:prstGeom prst="rect">
              <a:avLst/>
            </a:prstGeom>
          </p:spPr>
        </p:pic>
        <p:pic>
          <p:nvPicPr>
            <p:cNvPr id="16" name="Picture 15" descr="work in progress.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290" y="5573545"/>
              <a:ext cx="432048" cy="353495"/>
            </a:xfrm>
            <a:prstGeom prst="rect">
              <a:avLst/>
            </a:prstGeom>
            <a:noFill/>
          </p:spPr>
        </p:pic>
        <p:pic>
          <p:nvPicPr>
            <p:cNvPr id="18" name="Picture 17" descr="work in progress.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5789" y="5857576"/>
              <a:ext cx="432048" cy="353495"/>
            </a:xfrm>
            <a:prstGeom prst="rect">
              <a:avLst/>
            </a:prstGeom>
            <a:noFill/>
          </p:spPr>
        </p:pic>
        <p:pic>
          <p:nvPicPr>
            <p:cNvPr id="29" name="Picture 13" descr="Finish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1553" y="4887189"/>
              <a:ext cx="270626" cy="270626"/>
            </a:xfrm>
            <a:prstGeom prst="rect">
              <a:avLst/>
            </a:prstGeom>
          </p:spPr>
        </p:pic>
      </p:grpSp>
      <p:pic>
        <p:nvPicPr>
          <p:cNvPr id="19" name="Picture 18" descr="work in progress.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5373216"/>
            <a:ext cx="432048" cy="353495"/>
          </a:xfrm>
          <a:prstGeom prst="rect">
            <a:avLst/>
          </a:prstGeom>
          <a:noFill/>
        </p:spPr>
      </p:pic>
      <p:sp>
        <p:nvSpPr>
          <p:cNvPr id="23" name="TextBox 16"/>
          <p:cNvSpPr txBox="1">
            <a:spLocks noChangeArrowheads="1"/>
          </p:cNvSpPr>
          <p:nvPr/>
        </p:nvSpPr>
        <p:spPr bwMode="auto">
          <a:xfrm>
            <a:off x="179512" y="980728"/>
            <a:ext cx="4392488" cy="280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174625" indent="-174625">
              <a:spcBef>
                <a:spcPct val="20000"/>
              </a:spcBef>
              <a:buSzPct val="100000"/>
              <a:buBlip>
                <a:blip r:embed="rId4"/>
              </a:buBlip>
            </a:pPr>
            <a:r>
              <a:rPr lang="en-US" sz="1400" b="1" dirty="0" smtClean="0">
                <a:solidFill>
                  <a:srgbClr val="000000"/>
                </a:solidFill>
                <a:latin typeface="Helvetica"/>
                <a:ea typeface="+mn-ea"/>
                <a:cs typeface="Helvetica"/>
              </a:rPr>
              <a:t>Who</a:t>
            </a:r>
          </a:p>
          <a:p>
            <a:pPr marL="534988" lvl="1" indent="-174625">
              <a:spcBef>
                <a:spcPct val="20000"/>
              </a:spcBef>
              <a:buSzPct val="100000"/>
              <a:buBlip>
                <a:blip r:embed="rId4"/>
              </a:buBlip>
            </a:pPr>
            <a:r>
              <a:rPr lang="en-US" sz="1400" dirty="0" smtClean="0">
                <a:solidFill>
                  <a:srgbClr val="000000"/>
                </a:solidFill>
                <a:latin typeface="Helvetica"/>
                <a:ea typeface="+mn-ea"/>
                <a:cs typeface="Helvetica"/>
              </a:rPr>
              <a:t>Small to Medium Teams</a:t>
            </a:r>
          </a:p>
          <a:p>
            <a:pPr marL="174625" indent="-174625">
              <a:spcBef>
                <a:spcPct val="20000"/>
              </a:spcBef>
              <a:buSzPct val="100000"/>
              <a:buBlip>
                <a:blip r:embed="rId4"/>
              </a:buBlip>
            </a:pPr>
            <a:r>
              <a:rPr lang="en-US" sz="1400" b="1" dirty="0" smtClean="0">
                <a:solidFill>
                  <a:srgbClr val="000000"/>
                </a:solidFill>
                <a:latin typeface="Helvetica"/>
                <a:ea typeface="+mn-ea"/>
                <a:cs typeface="Helvetica"/>
              </a:rPr>
              <a:t>What</a:t>
            </a:r>
          </a:p>
          <a:p>
            <a:pPr marL="534988" lvl="1" indent="-174625">
              <a:spcBef>
                <a:spcPct val="20000"/>
              </a:spcBef>
              <a:buSzPct val="100000"/>
              <a:buBlip>
                <a:blip r:embed="rId4"/>
              </a:buBlip>
            </a:pPr>
            <a:r>
              <a:rPr lang="en-US" sz="1400" b="1" dirty="0" smtClean="0">
                <a:solidFill>
                  <a:srgbClr val="000000"/>
                </a:solidFill>
                <a:latin typeface="Helvetica"/>
                <a:ea typeface="+mn-ea"/>
                <a:cs typeface="Helvetica"/>
              </a:rPr>
              <a:t>Store</a:t>
            </a:r>
            <a:r>
              <a:rPr lang="en-US" sz="1400" dirty="0" smtClean="0">
                <a:solidFill>
                  <a:srgbClr val="000000"/>
                </a:solidFill>
                <a:latin typeface="Helvetica"/>
                <a:ea typeface="+mn-ea"/>
                <a:cs typeface="Helvetica"/>
              </a:rPr>
              <a:t> data (incl. software) and add domain meta data</a:t>
            </a:r>
          </a:p>
          <a:p>
            <a:pPr marL="534988" lvl="1" indent="-174625">
              <a:spcBef>
                <a:spcPct val="20000"/>
              </a:spcBef>
              <a:buSzPct val="100000"/>
              <a:buBlip>
                <a:blip r:embed="rId4"/>
              </a:buBlip>
            </a:pPr>
            <a:r>
              <a:rPr lang="en-US" sz="1400" b="1" dirty="0" smtClean="0">
                <a:solidFill>
                  <a:srgbClr val="000000"/>
                </a:solidFill>
                <a:latin typeface="Helvetica"/>
                <a:cs typeface="Helvetica"/>
              </a:rPr>
              <a:t>Share </a:t>
            </a:r>
            <a:r>
              <a:rPr lang="en-US" sz="1400" dirty="0" smtClean="0">
                <a:solidFill>
                  <a:srgbClr val="000000"/>
                </a:solidFill>
                <a:latin typeface="Helvetica"/>
                <a:cs typeface="Helvetica"/>
              </a:rPr>
              <a:t>registered research data worldwide</a:t>
            </a:r>
          </a:p>
          <a:p>
            <a:pPr marL="534988" lvl="1" indent="-174625">
              <a:spcBef>
                <a:spcPct val="20000"/>
              </a:spcBef>
              <a:buSzPct val="100000"/>
              <a:buBlip>
                <a:blip r:embed="rId4"/>
              </a:buBlip>
            </a:pPr>
            <a:r>
              <a:rPr lang="en-US" sz="1400" b="1" dirty="0">
                <a:solidFill>
                  <a:srgbClr val="000000"/>
                </a:solidFill>
                <a:latin typeface="Helvetica"/>
                <a:cs typeface="Helvetica"/>
              </a:rPr>
              <a:t>Preserve</a:t>
            </a:r>
            <a:r>
              <a:rPr lang="en-US" sz="1400" dirty="0">
                <a:solidFill>
                  <a:srgbClr val="000000"/>
                </a:solidFill>
                <a:latin typeface="Helvetica"/>
                <a:cs typeface="Helvetica"/>
              </a:rPr>
              <a:t> </a:t>
            </a:r>
            <a:r>
              <a:rPr lang="en-US" sz="1400" dirty="0" smtClean="0">
                <a:solidFill>
                  <a:srgbClr val="000000"/>
                </a:solidFill>
                <a:latin typeface="Helvetica"/>
                <a:cs typeface="Helvetica"/>
              </a:rPr>
              <a:t>(small-scale) research data for long-term</a:t>
            </a:r>
          </a:p>
          <a:p>
            <a:pPr marL="174625" indent="-174625">
              <a:spcBef>
                <a:spcPct val="20000"/>
              </a:spcBef>
              <a:buSzPct val="100000"/>
              <a:buBlip>
                <a:blip r:embed="rId4"/>
              </a:buBlip>
            </a:pPr>
            <a:r>
              <a:rPr lang="en-US" sz="1400" b="1" dirty="0" smtClean="0">
                <a:solidFill>
                  <a:srgbClr val="000000"/>
                </a:solidFill>
                <a:latin typeface="Helvetica"/>
                <a:cs typeface="Helvetica"/>
              </a:rPr>
              <a:t>Why</a:t>
            </a:r>
          </a:p>
          <a:p>
            <a:pPr marL="534988" lvl="1" indent="-174625">
              <a:spcBef>
                <a:spcPct val="20000"/>
              </a:spcBef>
              <a:buSzPct val="100000"/>
              <a:buBlip>
                <a:blip r:embed="rId4"/>
              </a:buBlip>
            </a:pPr>
            <a:r>
              <a:rPr lang="en-US" sz="1400" dirty="0" smtClean="0">
                <a:solidFill>
                  <a:srgbClr val="000000"/>
                </a:solidFill>
                <a:latin typeface="Helvetica"/>
                <a:cs typeface="Helvetica"/>
              </a:rPr>
              <a:t>Register Data for Publications</a:t>
            </a:r>
          </a:p>
          <a:p>
            <a:pPr marL="534988" lvl="1" indent="-174625">
              <a:spcBef>
                <a:spcPct val="20000"/>
              </a:spcBef>
              <a:buSzPct val="100000"/>
              <a:buBlip>
                <a:blip r:embed="rId4"/>
              </a:buBlip>
            </a:pPr>
            <a:r>
              <a:rPr lang="en-US" sz="1400" dirty="0" smtClean="0">
                <a:solidFill>
                  <a:srgbClr val="000000"/>
                </a:solidFill>
                <a:latin typeface="Helvetica"/>
                <a:cs typeface="Helvetica"/>
              </a:rPr>
              <a:t>Make known to wider community</a:t>
            </a:r>
            <a:endParaRPr lang="en-US" sz="1400" dirty="0">
              <a:solidFill>
                <a:srgbClr val="000000"/>
              </a:solidFill>
              <a:latin typeface="Helvetica"/>
              <a:cs typeface="Helvetica"/>
            </a:endParaRPr>
          </a:p>
        </p:txBody>
      </p:sp>
      <p:pic>
        <p:nvPicPr>
          <p:cNvPr id="28" name="Picture 204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999" y="900000"/>
            <a:ext cx="4536505" cy="27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a:spLocks noGrp="1"/>
          </p:cNvSpPr>
          <p:nvPr>
            <p:ph type="sldNum" sz="quarter" idx="12"/>
          </p:nvPr>
        </p:nvSpPr>
        <p:spPr/>
        <p:txBody>
          <a:bodyPr/>
          <a:lstStyle/>
          <a:p>
            <a:fld id="{7A664348-DC2E-4C46-A357-1ED243B754D0}" type="slidenum">
              <a:rPr lang="es-ES" smtClean="0"/>
              <a:pPr/>
              <a:t>5</a:t>
            </a:fld>
            <a:endParaRPr lang="es-ES" dirty="0"/>
          </a:p>
        </p:txBody>
      </p:sp>
      <p:grpSp>
        <p:nvGrpSpPr>
          <p:cNvPr id="9" name="Gruppieren 8"/>
          <p:cNvGrpSpPr/>
          <p:nvPr/>
        </p:nvGrpSpPr>
        <p:grpSpPr>
          <a:xfrm>
            <a:off x="22108" y="3861048"/>
            <a:ext cx="4477884" cy="2898980"/>
            <a:chOff x="22108" y="3197575"/>
            <a:chExt cx="4477884" cy="3562454"/>
          </a:xfrm>
        </p:grpSpPr>
        <p:sp>
          <p:nvSpPr>
            <p:cNvPr id="4" name="Rechteck 3"/>
            <p:cNvSpPr/>
            <p:nvPr/>
          </p:nvSpPr>
          <p:spPr>
            <a:xfrm>
              <a:off x="22108" y="3197575"/>
              <a:ext cx="4477883" cy="356245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199279" y="3451085"/>
              <a:ext cx="2300713" cy="45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5088" y="3385438"/>
              <a:ext cx="2208455" cy="51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04900" y="3227354"/>
              <a:ext cx="2539540" cy="22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14337" y="3885281"/>
              <a:ext cx="3035297" cy="280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 name="Picture 18" descr="work in progress.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637" y="4639019"/>
            <a:ext cx="311317" cy="254715"/>
          </a:xfrm>
          <a:prstGeom prst="rect">
            <a:avLst/>
          </a:prstGeom>
          <a:noFill/>
        </p:spPr>
      </p:pic>
    </p:spTree>
    <p:extLst>
      <p:ext uri="{BB962C8B-B14F-4D97-AF65-F5344CB8AC3E}">
        <p14:creationId xmlns:p14="http://schemas.microsoft.com/office/powerpoint/2010/main" val="12425309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0000"/>
            <a:ext cx="43434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txBox="1">
            <a:spLocks/>
          </p:cNvSpPr>
          <p:nvPr/>
        </p:nvSpPr>
        <p:spPr>
          <a:xfrm>
            <a:off x="4932040" y="3501008"/>
            <a:ext cx="4041775" cy="42578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000000"/>
                </a:solidFill>
                <a:latin typeface="Helvetica LT Std" charset="0"/>
                <a:ea typeface="ＭＳ Ｐゴシック" charset="0"/>
                <a:cs typeface="Arial" charset="0"/>
              </a:rPr>
              <a:t>EUDAT2020</a:t>
            </a:r>
          </a:p>
        </p:txBody>
      </p:sp>
      <p:sp>
        <p:nvSpPr>
          <p:cNvPr id="12" name="Content Placeholder 12"/>
          <p:cNvSpPr txBox="1">
            <a:spLocks/>
          </p:cNvSpPr>
          <p:nvPr/>
        </p:nvSpPr>
        <p:spPr>
          <a:xfrm>
            <a:off x="4932040" y="4005064"/>
            <a:ext cx="4032448" cy="2448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SzPct val="100000"/>
              <a:buBlip>
                <a:blip r:embed="rId4"/>
              </a:buBlip>
            </a:pPr>
            <a:r>
              <a:rPr lang="en-US" sz="1500" dirty="0">
                <a:solidFill>
                  <a:schemeClr val="tx1"/>
                </a:solidFill>
                <a:latin typeface="Helvetica"/>
                <a:cs typeface="Helvetica"/>
              </a:rPr>
              <a:t>Support </a:t>
            </a:r>
            <a:r>
              <a:rPr lang="en-US" sz="1500" b="1" dirty="0" err="1">
                <a:solidFill>
                  <a:schemeClr val="tx1"/>
                </a:solidFill>
                <a:latin typeface="Helvetica"/>
                <a:cs typeface="Helvetica"/>
              </a:rPr>
              <a:t>iRODS</a:t>
            </a:r>
            <a:r>
              <a:rPr lang="en-US" sz="1500" b="1" dirty="0">
                <a:solidFill>
                  <a:schemeClr val="tx1"/>
                </a:solidFill>
                <a:latin typeface="Helvetica"/>
                <a:cs typeface="Helvetica"/>
              </a:rPr>
              <a:t> v4</a:t>
            </a:r>
          </a:p>
          <a:p>
            <a:pPr>
              <a:buSzPct val="100000"/>
              <a:buBlip>
                <a:blip r:embed="rId4"/>
              </a:buBlip>
            </a:pPr>
            <a:r>
              <a:rPr lang="en-US" sz="1500" dirty="0">
                <a:solidFill>
                  <a:schemeClr val="tx1"/>
                </a:solidFill>
                <a:latin typeface="Helvetica"/>
                <a:cs typeface="Helvetica"/>
              </a:rPr>
              <a:t>Support </a:t>
            </a:r>
            <a:r>
              <a:rPr lang="en-US" sz="1500" b="1" dirty="0">
                <a:solidFill>
                  <a:schemeClr val="tx1"/>
                </a:solidFill>
                <a:latin typeface="Helvetica"/>
                <a:cs typeface="Helvetica"/>
              </a:rPr>
              <a:t>metadata</a:t>
            </a:r>
          </a:p>
          <a:p>
            <a:pPr>
              <a:buSzPct val="100000"/>
              <a:buBlip>
                <a:blip r:embed="rId4"/>
              </a:buBlip>
            </a:pPr>
            <a:r>
              <a:rPr lang="en-US" sz="1500" dirty="0">
                <a:solidFill>
                  <a:schemeClr val="tx1"/>
                </a:solidFill>
                <a:latin typeface="Helvetica"/>
                <a:cs typeface="Helvetica"/>
              </a:rPr>
              <a:t>Optimize and </a:t>
            </a:r>
            <a:r>
              <a:rPr lang="en-US" sz="1500" b="1" dirty="0">
                <a:solidFill>
                  <a:schemeClr val="tx1"/>
                </a:solidFill>
                <a:latin typeface="Helvetica"/>
                <a:cs typeface="Helvetica"/>
              </a:rPr>
              <a:t>extend</a:t>
            </a:r>
            <a:r>
              <a:rPr lang="en-US" sz="1500" dirty="0">
                <a:solidFill>
                  <a:schemeClr val="tx1"/>
                </a:solidFill>
                <a:latin typeface="Helvetica"/>
                <a:cs typeface="Helvetica"/>
              </a:rPr>
              <a:t> policies to support </a:t>
            </a:r>
            <a:r>
              <a:rPr lang="en-US" sz="1500" b="1" dirty="0">
                <a:solidFill>
                  <a:schemeClr val="tx1"/>
                </a:solidFill>
                <a:latin typeface="Helvetica"/>
                <a:cs typeface="Helvetica"/>
              </a:rPr>
              <a:t>data </a:t>
            </a:r>
            <a:r>
              <a:rPr lang="en-US" sz="1500" b="1" dirty="0" err="1">
                <a:solidFill>
                  <a:schemeClr val="tx1"/>
                </a:solidFill>
                <a:latin typeface="Helvetica"/>
                <a:cs typeface="Helvetica"/>
              </a:rPr>
              <a:t>curation</a:t>
            </a:r>
            <a:r>
              <a:rPr lang="en-US" sz="1500" b="1" dirty="0">
                <a:solidFill>
                  <a:schemeClr val="tx1"/>
                </a:solidFill>
                <a:latin typeface="Helvetica"/>
                <a:cs typeface="Helvetica"/>
              </a:rPr>
              <a:t> </a:t>
            </a:r>
            <a:r>
              <a:rPr lang="en-US" sz="1500" dirty="0">
                <a:solidFill>
                  <a:schemeClr val="tx1"/>
                </a:solidFill>
                <a:latin typeface="Helvetica"/>
                <a:cs typeface="Helvetica"/>
              </a:rPr>
              <a:t>and </a:t>
            </a:r>
            <a:r>
              <a:rPr lang="en-US" sz="1500" b="1" dirty="0">
                <a:solidFill>
                  <a:schemeClr val="tx1"/>
                </a:solidFill>
                <a:latin typeface="Helvetica"/>
                <a:cs typeface="Helvetica"/>
              </a:rPr>
              <a:t>provenance</a:t>
            </a:r>
          </a:p>
          <a:p>
            <a:pPr>
              <a:buSzPct val="100000"/>
              <a:buBlip>
                <a:blip r:embed="rId4"/>
              </a:buBlip>
            </a:pPr>
            <a:r>
              <a:rPr lang="en-US" sz="1500" dirty="0">
                <a:solidFill>
                  <a:schemeClr val="tx1"/>
                </a:solidFill>
                <a:latin typeface="Helvetica"/>
                <a:cs typeface="Helvetica"/>
              </a:rPr>
              <a:t>Further integration with </a:t>
            </a:r>
            <a:r>
              <a:rPr lang="en-US" sz="1500" b="1" dirty="0">
                <a:solidFill>
                  <a:schemeClr val="tx1"/>
                </a:solidFill>
                <a:latin typeface="Helvetica"/>
                <a:cs typeface="Helvetica"/>
              </a:rPr>
              <a:t>B2ACCESS</a:t>
            </a:r>
          </a:p>
          <a:p>
            <a:pPr>
              <a:buSzPct val="100000"/>
              <a:buBlip>
                <a:blip r:embed="rId4"/>
              </a:buBlip>
            </a:pPr>
            <a:r>
              <a:rPr lang="en-US" sz="1500" dirty="0">
                <a:solidFill>
                  <a:schemeClr val="tx1"/>
                </a:solidFill>
                <a:latin typeface="Helvetica"/>
                <a:cs typeface="Helvetica"/>
              </a:rPr>
              <a:t>Support </a:t>
            </a:r>
            <a:r>
              <a:rPr lang="en-US" sz="1500" b="1" dirty="0">
                <a:solidFill>
                  <a:schemeClr val="tx1"/>
                </a:solidFill>
                <a:latin typeface="Helvetica"/>
                <a:cs typeface="Helvetica"/>
              </a:rPr>
              <a:t>authorization</a:t>
            </a:r>
            <a:r>
              <a:rPr lang="en-US" sz="1500" dirty="0">
                <a:solidFill>
                  <a:schemeClr val="tx1"/>
                </a:solidFill>
                <a:latin typeface="Helvetica"/>
                <a:cs typeface="Helvetica"/>
              </a:rPr>
              <a:t> on basis of </a:t>
            </a:r>
            <a:r>
              <a:rPr lang="en-US" sz="1500" b="1" dirty="0">
                <a:solidFill>
                  <a:schemeClr val="tx1"/>
                </a:solidFill>
                <a:latin typeface="Helvetica"/>
                <a:cs typeface="Helvetica"/>
              </a:rPr>
              <a:t>community access rules</a:t>
            </a:r>
          </a:p>
          <a:p>
            <a:pPr>
              <a:buSzPct val="100000"/>
              <a:buBlip>
                <a:blip r:embed="rId4"/>
              </a:buBlip>
            </a:pPr>
            <a:r>
              <a:rPr lang="en-US" sz="1500" dirty="0">
                <a:solidFill>
                  <a:schemeClr val="tx1"/>
                </a:solidFill>
                <a:latin typeface="Helvetica"/>
                <a:cs typeface="Helvetica"/>
              </a:rPr>
              <a:t>Assess B2SAFE as </a:t>
            </a:r>
            <a:r>
              <a:rPr lang="en-US" sz="1500" b="1" dirty="0">
                <a:solidFill>
                  <a:schemeClr val="tx1"/>
                </a:solidFill>
                <a:latin typeface="Helvetica"/>
                <a:cs typeface="Helvetica"/>
              </a:rPr>
              <a:t>workspace</a:t>
            </a:r>
            <a:r>
              <a:rPr lang="en-US" sz="1500" dirty="0">
                <a:solidFill>
                  <a:schemeClr val="tx1"/>
                </a:solidFill>
                <a:latin typeface="Helvetica"/>
                <a:cs typeface="Helvetica"/>
              </a:rPr>
              <a:t> area to </a:t>
            </a:r>
            <a:r>
              <a:rPr lang="en-US" sz="1500" b="1" dirty="0">
                <a:solidFill>
                  <a:schemeClr val="tx1"/>
                </a:solidFill>
                <a:latin typeface="Helvetica"/>
                <a:cs typeface="Helvetica"/>
              </a:rPr>
              <a:t>computing facilities</a:t>
            </a:r>
          </a:p>
          <a:p>
            <a:endParaRPr lang="en-US" sz="1400" b="1" dirty="0" smtClean="0">
              <a:solidFill>
                <a:srgbClr val="000000"/>
              </a:solidFill>
              <a:latin typeface="Helvetica"/>
              <a:cs typeface="Helvetica"/>
            </a:endParaRP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7" y="1052737"/>
            <a:ext cx="3960440" cy="237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nish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288" y="3861048"/>
            <a:ext cx="385316" cy="385316"/>
          </a:xfrm>
          <a:prstGeom prst="rect">
            <a:avLst/>
          </a:prstGeom>
        </p:spPr>
      </p:pic>
      <p:pic>
        <p:nvPicPr>
          <p:cNvPr id="16" name="Picture 15"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4221088"/>
            <a:ext cx="432048" cy="353495"/>
          </a:xfrm>
          <a:prstGeom prst="rect">
            <a:avLst/>
          </a:prstGeom>
          <a:noFill/>
        </p:spPr>
      </p:pic>
      <p:pic>
        <p:nvPicPr>
          <p:cNvPr id="18" name="Picture 17"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8424" y="4947713"/>
            <a:ext cx="432048" cy="353495"/>
          </a:xfrm>
          <a:prstGeom prst="rect">
            <a:avLst/>
          </a:prstGeom>
          <a:noFill/>
        </p:spPr>
      </p:pic>
      <p:pic>
        <p:nvPicPr>
          <p:cNvPr id="19" name="Picture 18"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6416" y="5373216"/>
            <a:ext cx="432048" cy="353495"/>
          </a:xfrm>
          <a:prstGeom prst="rect">
            <a:avLst/>
          </a:prstGeom>
          <a:noFill/>
        </p:spPr>
      </p:pic>
      <p:sp>
        <p:nvSpPr>
          <p:cNvPr id="20" name="TextBox 20"/>
          <p:cNvSpPr txBox="1">
            <a:spLocks noChangeArrowheads="1"/>
          </p:cNvSpPr>
          <p:nvPr/>
        </p:nvSpPr>
        <p:spPr bwMode="auto">
          <a:xfrm>
            <a:off x="107504" y="836712"/>
            <a:ext cx="4752528"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342900" indent="-342900">
              <a:spcBef>
                <a:spcPct val="20000"/>
              </a:spcBef>
              <a:buSzPct val="100000"/>
              <a:buBlip>
                <a:blip r:embed="rId4"/>
              </a:buBlip>
            </a:pPr>
            <a:r>
              <a:rPr lang="en-US" sz="1500" b="1" dirty="0" smtClean="0">
                <a:latin typeface="Helvetica"/>
                <a:ea typeface="+mn-ea"/>
                <a:cs typeface="Helvetica"/>
              </a:rPr>
              <a:t>Who</a:t>
            </a:r>
          </a:p>
          <a:p>
            <a:pPr marL="534988" lvl="1" indent="-174625">
              <a:spcBef>
                <a:spcPct val="20000"/>
              </a:spcBef>
              <a:buSzPct val="100000"/>
              <a:buBlip>
                <a:blip r:embed="rId4"/>
              </a:buBlip>
            </a:pPr>
            <a:r>
              <a:rPr lang="en-US" sz="1500" dirty="0" smtClean="0">
                <a:latin typeface="Helvetica"/>
                <a:ea typeface="+mn-ea"/>
                <a:cs typeface="Helvetica"/>
              </a:rPr>
              <a:t>Community Data Managers</a:t>
            </a:r>
          </a:p>
          <a:p>
            <a:pPr marL="534988" lvl="1" indent="-174625">
              <a:spcBef>
                <a:spcPct val="20000"/>
              </a:spcBef>
              <a:buSzPct val="100000"/>
              <a:buBlip>
                <a:blip r:embed="rId4"/>
              </a:buBlip>
            </a:pPr>
            <a:r>
              <a:rPr lang="en-US" sz="1500" dirty="0" smtClean="0">
                <a:latin typeface="Helvetica"/>
                <a:ea typeface="+mn-ea"/>
                <a:cs typeface="Helvetica"/>
              </a:rPr>
              <a:t>‘Sophisticated’ </a:t>
            </a:r>
            <a:r>
              <a:rPr lang="en-US" sz="1500" dirty="0" err="1" smtClean="0">
                <a:latin typeface="Helvetica"/>
                <a:ea typeface="+mn-ea"/>
                <a:cs typeface="Helvetica"/>
              </a:rPr>
              <a:t>Organisations</a:t>
            </a:r>
            <a:endParaRPr lang="en-US" sz="1500" dirty="0" smtClean="0">
              <a:latin typeface="Helvetica"/>
              <a:ea typeface="+mn-ea"/>
              <a:cs typeface="Helvetica"/>
            </a:endParaRPr>
          </a:p>
          <a:p>
            <a:pPr marL="342900" indent="-342900">
              <a:spcBef>
                <a:spcPct val="20000"/>
              </a:spcBef>
              <a:buSzPct val="100000"/>
              <a:buBlip>
                <a:blip r:embed="rId4"/>
              </a:buBlip>
            </a:pPr>
            <a:r>
              <a:rPr lang="en-US" sz="1500" b="1" dirty="0" smtClean="0">
                <a:latin typeface="Helvetica"/>
                <a:ea typeface="+mn-ea"/>
                <a:cs typeface="Helvetica"/>
              </a:rPr>
              <a:t>What</a:t>
            </a:r>
          </a:p>
          <a:p>
            <a:pPr marL="628650" lvl="1" indent="-268288">
              <a:spcBef>
                <a:spcPct val="20000"/>
              </a:spcBef>
              <a:buSzPct val="100000"/>
              <a:buBlip>
                <a:blip r:embed="rId4"/>
              </a:buBlip>
            </a:pPr>
            <a:r>
              <a:rPr lang="en-US" sz="1500" dirty="0" smtClean="0">
                <a:latin typeface="Helvetica"/>
                <a:ea typeface="+mn-ea"/>
                <a:cs typeface="Helvetica"/>
              </a:rPr>
              <a:t>Provide </a:t>
            </a:r>
            <a:r>
              <a:rPr lang="en-US" sz="1500" dirty="0">
                <a:latin typeface="Helvetica"/>
                <a:ea typeface="+mn-ea"/>
                <a:cs typeface="Helvetica"/>
              </a:rPr>
              <a:t>an abstraction layer which virtualizes large-scale data </a:t>
            </a:r>
            <a:r>
              <a:rPr lang="en-US" sz="1500" dirty="0" smtClean="0">
                <a:latin typeface="Helvetica"/>
                <a:ea typeface="+mn-ea"/>
                <a:cs typeface="Helvetica"/>
              </a:rPr>
              <a:t>resources</a:t>
            </a:r>
          </a:p>
          <a:p>
            <a:pPr marL="628650" lvl="1" indent="-268288">
              <a:spcBef>
                <a:spcPct val="20000"/>
              </a:spcBef>
              <a:buSzPct val="100000"/>
              <a:buBlip>
                <a:blip r:embed="rId4"/>
              </a:buBlip>
            </a:pPr>
            <a:r>
              <a:rPr lang="en-US" sz="1600" dirty="0" smtClean="0">
                <a:solidFill>
                  <a:srgbClr val="000000"/>
                </a:solidFill>
                <a:latin typeface="Helvetica"/>
                <a:cs typeface="Helvetica"/>
              </a:rPr>
              <a:t>Guard </a:t>
            </a:r>
            <a:r>
              <a:rPr lang="en-US" sz="1600" dirty="0">
                <a:solidFill>
                  <a:srgbClr val="000000"/>
                </a:solidFill>
                <a:latin typeface="Helvetica"/>
                <a:cs typeface="Helvetica"/>
              </a:rPr>
              <a:t>against data loss in long-term </a:t>
            </a:r>
            <a:r>
              <a:rPr lang="en-US" sz="1600" b="1" dirty="0">
                <a:solidFill>
                  <a:srgbClr val="000000"/>
                </a:solidFill>
                <a:latin typeface="Helvetica"/>
                <a:cs typeface="Helvetica"/>
              </a:rPr>
              <a:t>archiving and </a:t>
            </a:r>
            <a:r>
              <a:rPr lang="en-US" sz="1600" b="1" dirty="0" smtClean="0">
                <a:solidFill>
                  <a:srgbClr val="000000"/>
                </a:solidFill>
                <a:latin typeface="Helvetica"/>
                <a:cs typeface="Helvetica"/>
              </a:rPr>
              <a:t>preservation</a:t>
            </a:r>
          </a:p>
          <a:p>
            <a:pPr marL="628650" lvl="1" indent="-268288">
              <a:spcBef>
                <a:spcPct val="20000"/>
              </a:spcBef>
              <a:buSzPct val="100000"/>
              <a:buBlip>
                <a:blip r:embed="rId4"/>
              </a:buBlip>
            </a:pPr>
            <a:r>
              <a:rPr lang="en-US" sz="1600" b="1" dirty="0">
                <a:solidFill>
                  <a:srgbClr val="000000"/>
                </a:solidFill>
                <a:latin typeface="Helvetica"/>
                <a:cs typeface="Helvetica"/>
              </a:rPr>
              <a:t>Optimize access </a:t>
            </a:r>
            <a:r>
              <a:rPr lang="en-US" sz="1600" dirty="0">
                <a:solidFill>
                  <a:srgbClr val="000000"/>
                </a:solidFill>
                <a:latin typeface="Helvetica"/>
                <a:cs typeface="Helvetica"/>
              </a:rPr>
              <a:t>for users from different regions </a:t>
            </a:r>
            <a:endParaRPr lang="en-US" sz="1600" b="1" dirty="0">
              <a:solidFill>
                <a:srgbClr val="000000"/>
              </a:solidFill>
              <a:latin typeface="Helvetica"/>
              <a:cs typeface="Helvetica"/>
            </a:endParaRPr>
          </a:p>
          <a:p>
            <a:pPr marL="628650" lvl="1" indent="-268288">
              <a:spcBef>
                <a:spcPct val="20000"/>
              </a:spcBef>
              <a:buSzPct val="100000"/>
              <a:buBlip>
                <a:blip r:embed="rId4"/>
              </a:buBlip>
            </a:pPr>
            <a:r>
              <a:rPr lang="en-US" sz="1600" dirty="0">
                <a:solidFill>
                  <a:srgbClr val="000000"/>
                </a:solidFill>
                <a:latin typeface="Helvetica"/>
                <a:cs typeface="Helvetica"/>
              </a:rPr>
              <a:t>Bring data </a:t>
            </a:r>
            <a:r>
              <a:rPr lang="en-US" sz="1600" b="1" dirty="0">
                <a:solidFill>
                  <a:srgbClr val="000000"/>
                </a:solidFill>
                <a:latin typeface="Helvetica"/>
                <a:cs typeface="Helvetica"/>
              </a:rPr>
              <a:t>closer to powerful </a:t>
            </a:r>
            <a:r>
              <a:rPr lang="en-US" sz="1600" b="1" dirty="0" smtClean="0">
                <a:solidFill>
                  <a:srgbClr val="000000"/>
                </a:solidFill>
                <a:latin typeface="Helvetica"/>
                <a:cs typeface="Helvetica"/>
              </a:rPr>
              <a:t>computers</a:t>
            </a:r>
            <a:endParaRPr lang="en-US" sz="1600" dirty="0" smtClean="0">
              <a:solidFill>
                <a:srgbClr val="000000"/>
              </a:solidFill>
              <a:latin typeface="Helvetica"/>
              <a:cs typeface="Helvetica"/>
            </a:endParaRPr>
          </a:p>
          <a:p>
            <a:pPr marL="342900" indent="-342900">
              <a:spcBef>
                <a:spcPct val="20000"/>
              </a:spcBef>
              <a:buSzPct val="100000"/>
              <a:buBlip>
                <a:blip r:embed="rId4"/>
              </a:buBlip>
            </a:pPr>
            <a:r>
              <a:rPr lang="en-US" sz="1600" b="1" dirty="0" smtClean="0">
                <a:solidFill>
                  <a:srgbClr val="000000"/>
                </a:solidFill>
                <a:latin typeface="Helvetica"/>
                <a:cs typeface="Helvetica"/>
              </a:rPr>
              <a:t>Why</a:t>
            </a:r>
          </a:p>
          <a:p>
            <a:pPr marL="534988" lvl="1" indent="-174625">
              <a:spcBef>
                <a:spcPct val="20000"/>
              </a:spcBef>
              <a:buSzPct val="100000"/>
              <a:buBlip>
                <a:blip r:embed="rId4"/>
              </a:buBlip>
            </a:pPr>
            <a:r>
              <a:rPr lang="en-US" sz="1600" dirty="0" smtClean="0">
                <a:solidFill>
                  <a:srgbClr val="000000"/>
                </a:solidFill>
                <a:latin typeface="Helvetica"/>
                <a:cs typeface="Helvetica"/>
              </a:rPr>
              <a:t>Performance</a:t>
            </a:r>
          </a:p>
          <a:p>
            <a:pPr marL="534988" lvl="1" indent="-174625">
              <a:spcBef>
                <a:spcPct val="20000"/>
              </a:spcBef>
              <a:buSzPct val="100000"/>
              <a:buBlip>
                <a:blip r:embed="rId4"/>
              </a:buBlip>
            </a:pPr>
            <a:r>
              <a:rPr lang="en-US" sz="1600" dirty="0" smtClean="0">
                <a:solidFill>
                  <a:srgbClr val="000000"/>
                </a:solidFill>
                <a:latin typeface="Helvetica"/>
                <a:cs typeface="Helvetica"/>
              </a:rPr>
              <a:t>Replication between trusted sites</a:t>
            </a:r>
          </a:p>
          <a:p>
            <a:pPr marL="534988" lvl="1" indent="-174625">
              <a:spcBef>
                <a:spcPct val="20000"/>
              </a:spcBef>
              <a:buSzPct val="100000"/>
              <a:buBlip>
                <a:blip r:embed="rId4"/>
              </a:buBlip>
            </a:pPr>
            <a:r>
              <a:rPr lang="en-US" sz="1600" dirty="0" smtClean="0">
                <a:solidFill>
                  <a:srgbClr val="000000"/>
                </a:solidFill>
                <a:latin typeface="Helvetica"/>
                <a:cs typeface="Helvetica"/>
              </a:rPr>
              <a:t>Data Preservation</a:t>
            </a:r>
            <a:endParaRPr lang="en-US" sz="1600" dirty="0">
              <a:solidFill>
                <a:srgbClr val="000000"/>
              </a:solidFill>
              <a:latin typeface="Helvetica"/>
              <a:cs typeface="Helvetica"/>
            </a:endParaRPr>
          </a:p>
        </p:txBody>
      </p:sp>
      <p:pic>
        <p:nvPicPr>
          <p:cNvPr id="2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4785426"/>
            <a:ext cx="4608512" cy="1595902"/>
          </a:xfrm>
          <a:prstGeom prst="rect">
            <a:avLst/>
          </a:prstGeom>
          <a:noFill/>
          <a:ln w="9525">
            <a:noFill/>
            <a:miter lim="800000"/>
            <a:headEnd/>
            <a:tailEnd/>
          </a:ln>
        </p:spPr>
      </p:pic>
      <p:sp>
        <p:nvSpPr>
          <p:cNvPr id="3" name="Foliennummernplatzhalter 2"/>
          <p:cNvSpPr>
            <a:spLocks noGrp="1"/>
          </p:cNvSpPr>
          <p:nvPr>
            <p:ph type="sldNum" sz="quarter" idx="12"/>
          </p:nvPr>
        </p:nvSpPr>
        <p:spPr/>
        <p:txBody>
          <a:bodyPr/>
          <a:lstStyle/>
          <a:p>
            <a:fld id="{7A664348-DC2E-4C46-A357-1ED243B754D0}" type="slidenum">
              <a:rPr lang="es-ES" smtClean="0"/>
              <a:pPr/>
              <a:t>6</a:t>
            </a:fld>
            <a:endParaRPr lang="es-ES"/>
          </a:p>
        </p:txBody>
      </p:sp>
    </p:spTree>
    <p:extLst>
      <p:ext uri="{BB962C8B-B14F-4D97-AF65-F5344CB8AC3E}">
        <p14:creationId xmlns:p14="http://schemas.microsoft.com/office/powerpoint/2010/main" val="1773711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74"/>
          <p:cNvSpPr txBox="1"/>
          <p:nvPr/>
        </p:nvSpPr>
        <p:spPr>
          <a:xfrm>
            <a:off x="251520" y="1113626"/>
            <a:ext cx="4248472" cy="566309"/>
          </a:xfrm>
          <a:prstGeom prst="rect">
            <a:avLst/>
          </a:prstGeom>
          <a:noFill/>
        </p:spPr>
        <p:txBody>
          <a:bodyPr wrap="square" rtlCol="0">
            <a:spAutoFit/>
          </a:bodyPr>
          <a:lstStyle/>
          <a:p>
            <a:pPr marL="285750" indent="-285750">
              <a:spcBef>
                <a:spcPts val="336"/>
              </a:spcBef>
              <a:buFont typeface="Arial"/>
              <a:buChar char="•"/>
            </a:pPr>
            <a:endParaRPr lang="en-US" sz="1400" dirty="0" smtClean="0">
              <a:solidFill>
                <a:srgbClr val="25468D"/>
              </a:solidFill>
              <a:latin typeface="Helvetica LT Std" charset="0"/>
            </a:endParaRPr>
          </a:p>
          <a:p>
            <a:pPr marL="285750" indent="-285750">
              <a:spcBef>
                <a:spcPts val="336"/>
              </a:spcBef>
              <a:buFont typeface="Arial"/>
              <a:buChar char="•"/>
            </a:pPr>
            <a:endParaRPr lang="en-US" sz="1400" dirty="0">
              <a:solidFill>
                <a:srgbClr val="25468D"/>
              </a:solidFill>
              <a:latin typeface="Helvetica LT Std" charset="0"/>
            </a:endParaRPr>
          </a:p>
        </p:txBody>
      </p:sp>
      <p:sp>
        <p:nvSpPr>
          <p:cNvPr id="12" name="Content Placeholder 12"/>
          <p:cNvSpPr txBox="1">
            <a:spLocks/>
          </p:cNvSpPr>
          <p:nvPr/>
        </p:nvSpPr>
        <p:spPr>
          <a:xfrm>
            <a:off x="4716017" y="4149080"/>
            <a:ext cx="4032448"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SzPct val="100000"/>
              <a:buBlip>
                <a:blip r:embed="rId3"/>
              </a:buBlip>
              <a:defRPr/>
            </a:pPr>
            <a:r>
              <a:rPr lang="en-US" altLang="en-US" sz="1500" dirty="0">
                <a:solidFill>
                  <a:schemeClr val="tx1"/>
                </a:solidFill>
                <a:latin typeface="Helvetica"/>
                <a:cs typeface="Helvetica"/>
              </a:rPr>
              <a:t>Further develop </a:t>
            </a:r>
            <a:r>
              <a:rPr lang="en-US" altLang="en-US" sz="1500" b="1" dirty="0">
                <a:solidFill>
                  <a:schemeClr val="tx1"/>
                </a:solidFill>
                <a:latin typeface="Helvetica"/>
                <a:cs typeface="Helvetica"/>
              </a:rPr>
              <a:t>HTTP</a:t>
            </a:r>
            <a:r>
              <a:rPr lang="en-US" altLang="en-US" sz="1500" dirty="0">
                <a:solidFill>
                  <a:schemeClr val="tx1"/>
                </a:solidFill>
                <a:latin typeface="Helvetica"/>
                <a:cs typeface="Helvetica"/>
              </a:rPr>
              <a:t> to a </a:t>
            </a:r>
            <a:r>
              <a:rPr lang="en-US" altLang="en-US" sz="1500" b="1" dirty="0">
                <a:solidFill>
                  <a:schemeClr val="tx1"/>
                </a:solidFill>
                <a:latin typeface="Helvetica"/>
                <a:cs typeface="Helvetica"/>
              </a:rPr>
              <a:t>mature</a:t>
            </a:r>
            <a:r>
              <a:rPr lang="en-US" altLang="en-US" sz="1500" dirty="0">
                <a:solidFill>
                  <a:schemeClr val="tx1"/>
                </a:solidFill>
                <a:latin typeface="Helvetica"/>
                <a:cs typeface="Helvetica"/>
              </a:rPr>
              <a:t> </a:t>
            </a:r>
            <a:r>
              <a:rPr lang="en-US" altLang="en-US" sz="1500" b="1" dirty="0">
                <a:solidFill>
                  <a:schemeClr val="tx1"/>
                </a:solidFill>
                <a:latin typeface="Helvetica"/>
                <a:cs typeface="Helvetica"/>
              </a:rPr>
              <a:t>interface </a:t>
            </a:r>
            <a:r>
              <a:rPr lang="en-US" altLang="en-US" sz="1500" dirty="0">
                <a:solidFill>
                  <a:schemeClr val="tx1"/>
                </a:solidFill>
                <a:latin typeface="Helvetica"/>
                <a:cs typeface="Helvetica"/>
              </a:rPr>
              <a:t>and extend functionality to </a:t>
            </a:r>
            <a:r>
              <a:rPr lang="en-US" altLang="en-US" sz="1500" b="1" dirty="0">
                <a:solidFill>
                  <a:schemeClr val="tx1"/>
                </a:solidFill>
                <a:latin typeface="Helvetica"/>
                <a:cs typeface="Helvetica"/>
              </a:rPr>
              <a:t>metadata</a:t>
            </a:r>
          </a:p>
          <a:p>
            <a:pPr>
              <a:buSzPct val="100000"/>
              <a:buBlip>
                <a:blip r:embed="rId3"/>
              </a:buBlip>
              <a:defRPr/>
            </a:pPr>
            <a:r>
              <a:rPr lang="en-US" sz="1500" b="1" dirty="0">
                <a:solidFill>
                  <a:schemeClr val="tx1"/>
                </a:solidFill>
                <a:latin typeface="Helvetica"/>
                <a:cs typeface="Helvetica"/>
              </a:rPr>
              <a:t>Native support PIDs </a:t>
            </a:r>
            <a:r>
              <a:rPr lang="en-US" sz="1500" dirty="0">
                <a:solidFill>
                  <a:schemeClr val="tx1"/>
                </a:solidFill>
                <a:latin typeface="Helvetica"/>
                <a:cs typeface="Helvetica"/>
              </a:rPr>
              <a:t>within </a:t>
            </a:r>
            <a:r>
              <a:rPr lang="en-US" sz="1500" b="1" dirty="0" err="1">
                <a:solidFill>
                  <a:schemeClr val="tx1"/>
                </a:solidFill>
                <a:latin typeface="Helvetica"/>
                <a:cs typeface="Helvetica"/>
              </a:rPr>
              <a:t>GridFTP</a:t>
            </a:r>
            <a:r>
              <a:rPr lang="en-US" sz="1500" dirty="0">
                <a:solidFill>
                  <a:schemeClr val="tx1"/>
                </a:solidFill>
                <a:latin typeface="Helvetica"/>
                <a:cs typeface="Helvetica"/>
              </a:rPr>
              <a:t> transfers</a:t>
            </a:r>
          </a:p>
          <a:p>
            <a:pPr>
              <a:buSzPct val="100000"/>
              <a:buBlip>
                <a:blip r:embed="rId3"/>
              </a:buBlip>
              <a:defRPr/>
            </a:pPr>
            <a:r>
              <a:rPr lang="en-US" sz="1500" dirty="0">
                <a:solidFill>
                  <a:schemeClr val="tx1"/>
                </a:solidFill>
                <a:latin typeface="Helvetica"/>
                <a:cs typeface="Helvetica"/>
              </a:rPr>
              <a:t>Extend EUDAT </a:t>
            </a:r>
            <a:r>
              <a:rPr lang="en-US" sz="1500" b="1" dirty="0">
                <a:solidFill>
                  <a:schemeClr val="tx1"/>
                </a:solidFill>
                <a:latin typeface="Helvetica"/>
                <a:cs typeface="Helvetica"/>
              </a:rPr>
              <a:t>client API </a:t>
            </a:r>
            <a:r>
              <a:rPr lang="en-US" sz="1500" dirty="0">
                <a:solidFill>
                  <a:schemeClr val="tx1"/>
                </a:solidFill>
                <a:latin typeface="Helvetica"/>
                <a:cs typeface="Helvetica"/>
              </a:rPr>
              <a:t>library to other </a:t>
            </a:r>
            <a:r>
              <a:rPr lang="en-US" sz="1500" b="1" dirty="0">
                <a:solidFill>
                  <a:schemeClr val="tx1"/>
                </a:solidFill>
                <a:latin typeface="Helvetica"/>
                <a:cs typeface="Helvetica"/>
              </a:rPr>
              <a:t>B2 services </a:t>
            </a:r>
            <a:r>
              <a:rPr lang="en-US" sz="1500" dirty="0">
                <a:solidFill>
                  <a:schemeClr val="tx1"/>
                </a:solidFill>
                <a:latin typeface="Helvetica"/>
                <a:cs typeface="Helvetica"/>
              </a:rPr>
              <a:t>(e.g. B2SHARE, B2FIND, PID)</a:t>
            </a:r>
          </a:p>
          <a:p>
            <a:pPr>
              <a:buSzPct val="100000"/>
              <a:buBlip>
                <a:blip r:embed="rId3"/>
              </a:buBlip>
              <a:defRPr/>
            </a:pPr>
            <a:r>
              <a:rPr lang="en-US" sz="1500" dirty="0">
                <a:solidFill>
                  <a:schemeClr val="tx1"/>
                </a:solidFill>
                <a:latin typeface="Helvetica"/>
                <a:cs typeface="Helvetica"/>
              </a:rPr>
              <a:t>Further integration with B2ACCESS</a:t>
            </a:r>
          </a:p>
        </p:txBody>
      </p:sp>
      <p:pic>
        <p:nvPicPr>
          <p:cNvPr id="15" name="Picture 14" descr="B2ST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299358"/>
            <a:ext cx="4032448" cy="2370002"/>
          </a:xfrm>
          <a:prstGeom prst="rect">
            <a:avLst/>
          </a:prstGeom>
        </p:spPr>
      </p:pic>
      <p:sp>
        <p:nvSpPr>
          <p:cNvPr id="2" name="TextBox 1"/>
          <p:cNvSpPr txBox="1"/>
          <p:nvPr/>
        </p:nvSpPr>
        <p:spPr>
          <a:xfrm>
            <a:off x="1372096" y="1803966"/>
            <a:ext cx="184666" cy="369332"/>
          </a:xfrm>
          <a:prstGeom prst="rect">
            <a:avLst/>
          </a:prstGeom>
          <a:noFill/>
        </p:spPr>
        <p:txBody>
          <a:bodyPr wrap="none" rtlCol="0">
            <a:spAutoFit/>
          </a:bodyPr>
          <a:lstStyle/>
          <a:p>
            <a:endParaRPr lang="en-US" dirty="0" smtClean="0">
              <a:solidFill>
                <a:srgbClr val="000000"/>
              </a:solidFill>
              <a:latin typeface="Arial" pitchFamily="34" charset="0"/>
              <a:cs typeface="Arial" pitchFamily="34" charset="0"/>
            </a:endParaRPr>
          </a:p>
        </p:txBody>
      </p:sp>
      <p:pic>
        <p:nvPicPr>
          <p:cNvPr id="16" name="Picture 6" descr="C:\Users\lbermude\Documents\Laura\eudat\conference\3rd-conference\poster-services\b2stage\presentacion\B2STAGE_payof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0000"/>
            <a:ext cx="43434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txBox="1">
            <a:spLocks/>
          </p:cNvSpPr>
          <p:nvPr/>
        </p:nvSpPr>
        <p:spPr>
          <a:xfrm>
            <a:off x="4716016" y="3645024"/>
            <a:ext cx="4041775" cy="42578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000000"/>
                </a:solidFill>
                <a:latin typeface="Helvetica LT Std" charset="0"/>
                <a:ea typeface="ＭＳ Ｐゴシック" charset="0"/>
                <a:cs typeface="Arial" charset="0"/>
              </a:rPr>
              <a:t>EUDAT2020</a:t>
            </a:r>
          </a:p>
        </p:txBody>
      </p:sp>
      <p:pic>
        <p:nvPicPr>
          <p:cNvPr id="13" name="Picture 12" descr="work in progres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247" y="4299358"/>
            <a:ext cx="432048" cy="353495"/>
          </a:xfrm>
          <a:prstGeom prst="rect">
            <a:avLst/>
          </a:prstGeom>
          <a:noFill/>
        </p:spPr>
      </p:pic>
      <p:pic>
        <p:nvPicPr>
          <p:cNvPr id="18" name="Picture 17" descr="work in progres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255" y="4947430"/>
            <a:ext cx="432048" cy="353495"/>
          </a:xfrm>
          <a:prstGeom prst="rect">
            <a:avLst/>
          </a:prstGeom>
          <a:noFill/>
        </p:spPr>
      </p:pic>
      <p:pic>
        <p:nvPicPr>
          <p:cNvPr id="20" name="Picture 19" descr="work in progres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4263" y="5595502"/>
            <a:ext cx="432048" cy="353495"/>
          </a:xfrm>
          <a:prstGeom prst="rect">
            <a:avLst/>
          </a:prstGeom>
          <a:noFill/>
        </p:spPr>
      </p:pic>
      <p:pic>
        <p:nvPicPr>
          <p:cNvPr id="21" name="Picture 20" descr="work in progres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255" y="6027550"/>
            <a:ext cx="432048" cy="353495"/>
          </a:xfrm>
          <a:prstGeom prst="rect">
            <a:avLst/>
          </a:prstGeom>
          <a:noFill/>
        </p:spPr>
      </p:pic>
      <p:sp>
        <p:nvSpPr>
          <p:cNvPr id="24" name="TextBox 20"/>
          <p:cNvSpPr txBox="1">
            <a:spLocks noChangeArrowheads="1"/>
          </p:cNvSpPr>
          <p:nvPr/>
        </p:nvSpPr>
        <p:spPr bwMode="auto">
          <a:xfrm>
            <a:off x="107504" y="980728"/>
            <a:ext cx="4968552"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342900" indent="-342900">
              <a:spcBef>
                <a:spcPct val="20000"/>
              </a:spcBef>
              <a:buSzPct val="100000"/>
              <a:buBlip>
                <a:blip r:embed="rId3"/>
              </a:buBlip>
            </a:pPr>
            <a:r>
              <a:rPr lang="en-US" sz="1500" b="1" dirty="0" smtClean="0">
                <a:latin typeface="Helvetica"/>
                <a:ea typeface="+mn-ea"/>
                <a:cs typeface="Helvetica"/>
              </a:rPr>
              <a:t>Who</a:t>
            </a:r>
          </a:p>
          <a:p>
            <a:pPr marL="534988" lvl="1" indent="-174625">
              <a:spcBef>
                <a:spcPct val="20000"/>
              </a:spcBef>
              <a:buSzPct val="100000"/>
              <a:buBlip>
                <a:blip r:embed="rId3"/>
              </a:buBlip>
            </a:pPr>
            <a:r>
              <a:rPr lang="en-US" sz="1500" dirty="0" smtClean="0">
                <a:latin typeface="Helvetica"/>
                <a:ea typeface="+mn-ea"/>
                <a:cs typeface="Helvetica"/>
              </a:rPr>
              <a:t>Users and Communities with Significant Computational Needs</a:t>
            </a:r>
          </a:p>
          <a:p>
            <a:pPr marL="342900" indent="-342900">
              <a:spcBef>
                <a:spcPct val="20000"/>
              </a:spcBef>
              <a:buSzPct val="100000"/>
              <a:buBlip>
                <a:blip r:embed="rId3"/>
              </a:buBlip>
            </a:pPr>
            <a:r>
              <a:rPr lang="en-US" sz="1500" b="1" dirty="0" smtClean="0">
                <a:latin typeface="Helvetica"/>
                <a:ea typeface="+mn-ea"/>
                <a:cs typeface="Helvetica"/>
              </a:rPr>
              <a:t>What</a:t>
            </a:r>
          </a:p>
          <a:p>
            <a:pPr marL="534988" lvl="1" indent="-174625">
              <a:spcBef>
                <a:spcPct val="20000"/>
              </a:spcBef>
              <a:buSzPct val="100000"/>
              <a:buBlip>
                <a:blip r:embed="rId3"/>
              </a:buBlip>
            </a:pPr>
            <a:r>
              <a:rPr lang="en-US" sz="1500" b="1" dirty="0" smtClean="0">
                <a:latin typeface="Helvetica"/>
                <a:ea typeface="+mn-ea"/>
                <a:cs typeface="Helvetica"/>
              </a:rPr>
              <a:t>Transfer</a:t>
            </a:r>
            <a:r>
              <a:rPr lang="en-US" sz="1500" dirty="0" smtClean="0">
                <a:latin typeface="Helvetica"/>
                <a:ea typeface="+mn-ea"/>
                <a:cs typeface="Helvetica"/>
              </a:rPr>
              <a:t> </a:t>
            </a:r>
            <a:r>
              <a:rPr lang="en-US" sz="1500" dirty="0">
                <a:latin typeface="Helvetica"/>
                <a:ea typeface="+mn-ea"/>
                <a:cs typeface="Helvetica"/>
              </a:rPr>
              <a:t>large data </a:t>
            </a:r>
            <a:r>
              <a:rPr lang="en-US" sz="1500" dirty="0" smtClean="0">
                <a:latin typeface="Helvetica"/>
                <a:ea typeface="+mn-ea"/>
                <a:cs typeface="Helvetica"/>
              </a:rPr>
              <a:t>collections </a:t>
            </a:r>
            <a:r>
              <a:rPr lang="en-US" sz="1500" dirty="0">
                <a:latin typeface="Helvetica"/>
                <a:ea typeface="+mn-ea"/>
                <a:cs typeface="Helvetica"/>
              </a:rPr>
              <a:t>from EUDAT </a:t>
            </a:r>
            <a:r>
              <a:rPr lang="en-US" sz="1500" dirty="0" smtClean="0">
                <a:latin typeface="Helvetica"/>
                <a:ea typeface="+mn-ea"/>
                <a:cs typeface="Helvetica"/>
              </a:rPr>
              <a:t>storages to </a:t>
            </a:r>
            <a:r>
              <a:rPr lang="en-US" sz="1500" b="1" dirty="0">
                <a:latin typeface="Helvetica"/>
                <a:ea typeface="+mn-ea"/>
                <a:cs typeface="Helvetica"/>
              </a:rPr>
              <a:t>external HPC facilities for </a:t>
            </a:r>
            <a:r>
              <a:rPr lang="en-US" sz="1500" b="1" dirty="0" smtClean="0">
                <a:latin typeface="Helvetica"/>
                <a:ea typeface="+mn-ea"/>
                <a:cs typeface="Helvetica"/>
              </a:rPr>
              <a:t>processing</a:t>
            </a:r>
          </a:p>
          <a:p>
            <a:pPr marL="534988" lvl="1" indent="-174625">
              <a:spcBef>
                <a:spcPct val="20000"/>
              </a:spcBef>
              <a:buSzPct val="100000"/>
              <a:buBlip>
                <a:blip r:embed="rId3"/>
              </a:buBlip>
            </a:pPr>
            <a:r>
              <a:rPr lang="en-US" altLang="en-US" sz="1600" b="1" dirty="0" smtClean="0">
                <a:solidFill>
                  <a:srgbClr val="000000"/>
                </a:solidFill>
                <a:latin typeface="Helvetica LT Std" pitchFamily="34" charset="0"/>
              </a:rPr>
              <a:t>Copy</a:t>
            </a:r>
            <a:r>
              <a:rPr lang="en-US" altLang="en-US" sz="1600" dirty="0" smtClean="0">
                <a:solidFill>
                  <a:srgbClr val="000000"/>
                </a:solidFill>
                <a:latin typeface="Helvetica LT Std" pitchFamily="34" charset="0"/>
              </a:rPr>
              <a:t> </a:t>
            </a:r>
            <a:r>
              <a:rPr lang="en-US" altLang="en-US" sz="1600" b="1" dirty="0" smtClean="0">
                <a:solidFill>
                  <a:srgbClr val="000000"/>
                </a:solidFill>
                <a:latin typeface="Helvetica LT Std" pitchFamily="34" charset="0"/>
              </a:rPr>
              <a:t>large data </a:t>
            </a:r>
            <a:r>
              <a:rPr lang="en-US" altLang="en-US" sz="1600" b="1" dirty="0">
                <a:solidFill>
                  <a:srgbClr val="000000"/>
                </a:solidFill>
                <a:latin typeface="Helvetica LT Std" pitchFamily="34" charset="0"/>
              </a:rPr>
              <a:t>sets, ingesting</a:t>
            </a:r>
            <a:r>
              <a:rPr lang="en-US" altLang="en-US" sz="1600" b="1" spc="300" dirty="0">
                <a:solidFill>
                  <a:srgbClr val="000000"/>
                </a:solidFill>
                <a:latin typeface="Helvetica LT Std" pitchFamily="34" charset="0"/>
              </a:rPr>
              <a:t> </a:t>
            </a:r>
            <a:r>
              <a:rPr lang="en-US" altLang="en-US" sz="1600" b="1" dirty="0">
                <a:solidFill>
                  <a:srgbClr val="000000"/>
                </a:solidFill>
                <a:latin typeface="Helvetica LT Std" pitchFamily="34" charset="0"/>
              </a:rPr>
              <a:t>them</a:t>
            </a:r>
            <a:r>
              <a:rPr lang="en-US" altLang="en-US" sz="1600" dirty="0">
                <a:solidFill>
                  <a:srgbClr val="000000"/>
                </a:solidFill>
                <a:latin typeface="Helvetica LT Std" pitchFamily="34" charset="0"/>
              </a:rPr>
              <a:t> onto EUDAT storage </a:t>
            </a:r>
            <a:r>
              <a:rPr lang="en-US" altLang="en-US" sz="1600" dirty="0" smtClean="0">
                <a:solidFill>
                  <a:srgbClr val="000000"/>
                </a:solidFill>
                <a:latin typeface="Helvetica LT Std" pitchFamily="34" charset="0"/>
              </a:rPr>
              <a:t>resources</a:t>
            </a:r>
          </a:p>
          <a:p>
            <a:pPr indent="-382587">
              <a:spcBef>
                <a:spcPct val="20000"/>
              </a:spcBef>
              <a:buSzPct val="100000"/>
              <a:buBlip>
                <a:blip r:embed="rId3"/>
              </a:buBlip>
            </a:pPr>
            <a:r>
              <a:rPr lang="en-US" sz="1600" b="1" dirty="0" smtClean="0">
                <a:solidFill>
                  <a:srgbClr val="000000"/>
                </a:solidFill>
                <a:latin typeface="Helvetica LT Std" charset="0"/>
              </a:rPr>
              <a:t>Why</a:t>
            </a:r>
          </a:p>
          <a:p>
            <a:pPr lvl="1" indent="-382587">
              <a:spcBef>
                <a:spcPct val="20000"/>
              </a:spcBef>
              <a:buSzPct val="100000"/>
              <a:buBlip>
                <a:blip r:embed="rId3"/>
              </a:buBlip>
            </a:pPr>
            <a:r>
              <a:rPr lang="en-US" sz="1600" dirty="0" smtClean="0">
                <a:solidFill>
                  <a:srgbClr val="000000"/>
                </a:solidFill>
                <a:latin typeface="Helvetica LT Std" charset="0"/>
              </a:rPr>
              <a:t>Integration/Collaboration with PRACE</a:t>
            </a:r>
          </a:p>
          <a:p>
            <a:pPr lvl="1" indent="-382587">
              <a:spcBef>
                <a:spcPct val="20000"/>
              </a:spcBef>
              <a:buSzPct val="100000"/>
              <a:buBlip>
                <a:blip r:embed="rId3"/>
              </a:buBlip>
            </a:pPr>
            <a:r>
              <a:rPr lang="en-US" sz="1600" dirty="0" smtClean="0">
                <a:solidFill>
                  <a:srgbClr val="000000"/>
                </a:solidFill>
                <a:latin typeface="Helvetica LT Std" charset="0"/>
              </a:rPr>
              <a:t>Simplify Data Transfer</a:t>
            </a:r>
          </a:p>
          <a:p>
            <a:pPr lvl="1" indent="-382587">
              <a:spcBef>
                <a:spcPct val="20000"/>
              </a:spcBef>
              <a:buSzPct val="100000"/>
              <a:buBlip>
                <a:blip r:embed="rId3"/>
              </a:buBlip>
            </a:pPr>
            <a:endParaRPr lang="en-US" sz="1600" dirty="0">
              <a:solidFill>
                <a:srgbClr val="000000"/>
              </a:solidFill>
              <a:latin typeface="Helvetica LT Std" charset="0"/>
            </a:endParaRPr>
          </a:p>
        </p:txBody>
      </p:sp>
      <p:pic>
        <p:nvPicPr>
          <p:cNvPr id="2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980728"/>
            <a:ext cx="3441328" cy="245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p:txBody>
          <a:bodyPr/>
          <a:lstStyle/>
          <a:p>
            <a:fld id="{7A664348-DC2E-4C46-A357-1ED243B754D0}" type="slidenum">
              <a:rPr lang="es-ES" smtClean="0"/>
              <a:pPr/>
              <a:t>7</a:t>
            </a:fld>
            <a:endParaRPr lang="es-ES"/>
          </a:p>
        </p:txBody>
      </p:sp>
    </p:spTree>
    <p:extLst>
      <p:ext uri="{BB962C8B-B14F-4D97-AF65-F5344CB8AC3E}">
        <p14:creationId xmlns:p14="http://schemas.microsoft.com/office/powerpoint/2010/main" val="3894237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0000"/>
            <a:ext cx="43449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5-05-08 at 10.02.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052736"/>
            <a:ext cx="3463537" cy="4680520"/>
          </a:xfrm>
          <a:prstGeom prst="rect">
            <a:avLst/>
          </a:prstGeom>
        </p:spPr>
      </p:pic>
      <p:sp>
        <p:nvSpPr>
          <p:cNvPr id="14" name="Content Placeholder 12"/>
          <p:cNvSpPr txBox="1">
            <a:spLocks/>
          </p:cNvSpPr>
          <p:nvPr/>
        </p:nvSpPr>
        <p:spPr>
          <a:xfrm>
            <a:off x="4932040" y="4653136"/>
            <a:ext cx="3744416" cy="18002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SzPct val="100000"/>
              <a:buBlip>
                <a:blip r:embed="rId5"/>
              </a:buBlip>
            </a:pPr>
            <a:r>
              <a:rPr lang="en-US" sz="1500" dirty="0">
                <a:solidFill>
                  <a:schemeClr val="tx1"/>
                </a:solidFill>
                <a:latin typeface="Helvetica"/>
                <a:cs typeface="Helvetica"/>
              </a:rPr>
              <a:t>Harvesting of </a:t>
            </a:r>
            <a:r>
              <a:rPr lang="en-US" sz="1500" b="1" dirty="0">
                <a:solidFill>
                  <a:schemeClr val="tx1"/>
                </a:solidFill>
                <a:latin typeface="Helvetica"/>
                <a:cs typeface="Helvetica"/>
              </a:rPr>
              <a:t>metadata </a:t>
            </a:r>
            <a:r>
              <a:rPr lang="en-US" sz="1500" dirty="0">
                <a:solidFill>
                  <a:schemeClr val="tx1"/>
                </a:solidFill>
                <a:latin typeface="Helvetica"/>
                <a:cs typeface="Helvetica"/>
              </a:rPr>
              <a:t>stored</a:t>
            </a:r>
            <a:r>
              <a:rPr lang="en-US" sz="1500" b="1" dirty="0">
                <a:solidFill>
                  <a:schemeClr val="tx1"/>
                </a:solidFill>
                <a:latin typeface="Helvetica"/>
                <a:cs typeface="Helvetica"/>
              </a:rPr>
              <a:t> </a:t>
            </a:r>
            <a:r>
              <a:rPr lang="en-US" sz="1500" dirty="0">
                <a:solidFill>
                  <a:schemeClr val="tx1"/>
                </a:solidFill>
                <a:latin typeface="Helvetica"/>
                <a:cs typeface="Helvetica"/>
              </a:rPr>
              <a:t>in</a:t>
            </a:r>
            <a:r>
              <a:rPr lang="en-US" sz="1500" b="1" dirty="0">
                <a:solidFill>
                  <a:schemeClr val="tx1"/>
                </a:solidFill>
                <a:latin typeface="Helvetica"/>
                <a:cs typeface="Helvetica"/>
              </a:rPr>
              <a:t> B2SAFE</a:t>
            </a:r>
          </a:p>
          <a:p>
            <a:pPr>
              <a:buSzPct val="100000"/>
              <a:buBlip>
                <a:blip r:embed="rId5"/>
              </a:buBlip>
            </a:pPr>
            <a:r>
              <a:rPr lang="en-US" sz="1500" b="1" dirty="0">
                <a:solidFill>
                  <a:schemeClr val="tx1"/>
                </a:solidFill>
                <a:latin typeface="Helvetica"/>
                <a:cs typeface="Helvetica"/>
              </a:rPr>
              <a:t>Community customizations</a:t>
            </a:r>
          </a:p>
          <a:p>
            <a:pPr>
              <a:buSzPct val="100000"/>
              <a:buBlip>
                <a:blip r:embed="rId5"/>
              </a:buBlip>
            </a:pPr>
            <a:r>
              <a:rPr lang="en-US" sz="1500" b="1" dirty="0">
                <a:solidFill>
                  <a:schemeClr val="tx1"/>
                </a:solidFill>
                <a:latin typeface="Helvetica"/>
                <a:cs typeface="Helvetica"/>
              </a:rPr>
              <a:t>Annotation </a:t>
            </a:r>
            <a:r>
              <a:rPr lang="en-US" sz="1500" dirty="0">
                <a:solidFill>
                  <a:schemeClr val="tx1"/>
                </a:solidFill>
                <a:latin typeface="Helvetica"/>
                <a:cs typeface="Helvetica"/>
              </a:rPr>
              <a:t>of datasets</a:t>
            </a:r>
          </a:p>
          <a:p>
            <a:pPr>
              <a:buSzPct val="100000"/>
              <a:buBlip>
                <a:blip r:embed="rId5"/>
              </a:buBlip>
            </a:pPr>
            <a:r>
              <a:rPr lang="en-US" sz="1500" dirty="0">
                <a:solidFill>
                  <a:schemeClr val="tx1"/>
                </a:solidFill>
                <a:latin typeface="Helvetica"/>
                <a:cs typeface="Helvetica"/>
              </a:rPr>
              <a:t>Further assess </a:t>
            </a:r>
            <a:r>
              <a:rPr lang="en-US" sz="1500" b="1" dirty="0">
                <a:solidFill>
                  <a:schemeClr val="tx1"/>
                </a:solidFill>
                <a:latin typeface="Helvetica"/>
                <a:cs typeface="Helvetica"/>
              </a:rPr>
              <a:t>RDF </a:t>
            </a:r>
            <a:r>
              <a:rPr lang="en-US" sz="1500" dirty="0">
                <a:solidFill>
                  <a:schemeClr val="tx1"/>
                </a:solidFill>
                <a:latin typeface="Helvetica"/>
                <a:cs typeface="Helvetica"/>
              </a:rPr>
              <a:t>and</a:t>
            </a:r>
            <a:r>
              <a:rPr lang="en-US" sz="1500" b="1" dirty="0">
                <a:solidFill>
                  <a:schemeClr val="tx1"/>
                </a:solidFill>
                <a:latin typeface="Helvetica"/>
                <a:cs typeface="Helvetica"/>
              </a:rPr>
              <a:t> Linked Data</a:t>
            </a:r>
          </a:p>
          <a:p>
            <a:pPr>
              <a:buSzPct val="100000"/>
              <a:buBlip>
                <a:blip r:embed="rId5"/>
              </a:buBlip>
            </a:pPr>
            <a:r>
              <a:rPr lang="en-US" sz="1500" dirty="0">
                <a:solidFill>
                  <a:schemeClr val="tx1"/>
                </a:solidFill>
                <a:latin typeface="Helvetica"/>
                <a:cs typeface="Helvetica"/>
              </a:rPr>
              <a:t>Further assess </a:t>
            </a:r>
            <a:r>
              <a:rPr lang="en-US" sz="1500" b="1" dirty="0">
                <a:solidFill>
                  <a:schemeClr val="tx1"/>
                </a:solidFill>
                <a:latin typeface="Helvetica"/>
                <a:cs typeface="Helvetica"/>
              </a:rPr>
              <a:t>scalability </a:t>
            </a:r>
            <a:r>
              <a:rPr lang="en-US" sz="1500" dirty="0">
                <a:solidFill>
                  <a:schemeClr val="tx1"/>
                </a:solidFill>
                <a:latin typeface="Helvetica"/>
                <a:cs typeface="Helvetica"/>
              </a:rPr>
              <a:t>and</a:t>
            </a:r>
            <a:r>
              <a:rPr lang="en-US" sz="1500" b="1" dirty="0">
                <a:solidFill>
                  <a:schemeClr val="tx1"/>
                </a:solidFill>
                <a:latin typeface="Helvetica"/>
                <a:cs typeface="Helvetica"/>
              </a:rPr>
              <a:t> performance</a:t>
            </a:r>
          </a:p>
        </p:txBody>
      </p:sp>
      <p:sp>
        <p:nvSpPr>
          <p:cNvPr id="13" name="Text Placeholder 4"/>
          <p:cNvSpPr txBox="1">
            <a:spLocks/>
          </p:cNvSpPr>
          <p:nvPr/>
        </p:nvSpPr>
        <p:spPr>
          <a:xfrm>
            <a:off x="4932040" y="4149080"/>
            <a:ext cx="4041775" cy="57606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000000"/>
                </a:solidFill>
                <a:latin typeface="Helvetica LT Std" charset="0"/>
                <a:ea typeface="ＭＳ Ｐゴシック" charset="0"/>
                <a:cs typeface="Arial" charset="0"/>
              </a:rPr>
              <a:t>EUDAT2020</a:t>
            </a:r>
            <a:endParaRPr lang="en-US" b="1" dirty="0">
              <a:solidFill>
                <a:srgbClr val="000000"/>
              </a:solidFill>
              <a:latin typeface="Helvetica LT Std" charset="0"/>
              <a:ea typeface="ＭＳ Ｐゴシック" charset="0"/>
              <a:cs typeface="Arial" charset="0"/>
            </a:endParaRPr>
          </a:p>
        </p:txBody>
      </p:sp>
      <p:pic>
        <p:nvPicPr>
          <p:cNvPr id="11" name="Picture 10" descr="work in progres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5373216"/>
            <a:ext cx="432048" cy="353495"/>
          </a:xfrm>
          <a:prstGeom prst="rect">
            <a:avLst/>
          </a:prstGeom>
          <a:noFill/>
        </p:spPr>
      </p:pic>
      <p:pic>
        <p:nvPicPr>
          <p:cNvPr id="17" name="Picture 16" descr="work in progres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6027833"/>
            <a:ext cx="432048" cy="353495"/>
          </a:xfrm>
          <a:prstGeom prst="rect">
            <a:avLst/>
          </a:prstGeom>
          <a:noFill/>
        </p:spPr>
      </p:pic>
      <p:sp>
        <p:nvSpPr>
          <p:cNvPr id="20" name="TextBox 20"/>
          <p:cNvSpPr txBox="1">
            <a:spLocks noChangeArrowheads="1"/>
          </p:cNvSpPr>
          <p:nvPr/>
        </p:nvSpPr>
        <p:spPr bwMode="auto">
          <a:xfrm>
            <a:off x="107504" y="908720"/>
            <a:ext cx="4824536" cy="352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342900" indent="-342900">
              <a:spcBef>
                <a:spcPct val="20000"/>
              </a:spcBef>
              <a:buSzPct val="100000"/>
              <a:buBlip>
                <a:blip r:embed="rId5"/>
              </a:buBlip>
            </a:pPr>
            <a:r>
              <a:rPr lang="en-US" sz="1500" b="1" dirty="0" smtClean="0">
                <a:latin typeface="Helvetica"/>
                <a:ea typeface="+mn-ea"/>
                <a:cs typeface="Helvetica"/>
              </a:rPr>
              <a:t>Who</a:t>
            </a:r>
          </a:p>
          <a:p>
            <a:pPr marL="536575" lvl="1" indent="-184150">
              <a:spcBef>
                <a:spcPct val="20000"/>
              </a:spcBef>
              <a:buSzPct val="100000"/>
              <a:buBlip>
                <a:blip r:embed="rId5"/>
              </a:buBlip>
            </a:pPr>
            <a:r>
              <a:rPr lang="en-US" sz="1500" dirty="0" smtClean="0">
                <a:latin typeface="Helvetica"/>
                <a:ea typeface="+mn-ea"/>
                <a:cs typeface="Helvetica"/>
              </a:rPr>
              <a:t>Anyone</a:t>
            </a:r>
          </a:p>
          <a:p>
            <a:pPr marL="342900" indent="-342900">
              <a:spcBef>
                <a:spcPct val="20000"/>
              </a:spcBef>
              <a:buSzPct val="100000"/>
              <a:buBlip>
                <a:blip r:embed="rId5"/>
              </a:buBlip>
            </a:pPr>
            <a:r>
              <a:rPr lang="en-US" sz="1500" b="1" dirty="0" smtClean="0">
                <a:latin typeface="Helvetica"/>
                <a:ea typeface="+mn-ea"/>
                <a:cs typeface="Helvetica"/>
              </a:rPr>
              <a:t>What</a:t>
            </a:r>
          </a:p>
          <a:p>
            <a:pPr marL="536575" lvl="1" indent="-184150">
              <a:spcBef>
                <a:spcPct val="20000"/>
              </a:spcBef>
              <a:buSzPct val="100000"/>
              <a:buBlip>
                <a:blip r:embed="rId5"/>
              </a:buBlip>
            </a:pPr>
            <a:r>
              <a:rPr lang="en-US" sz="1500" b="1" dirty="0" smtClean="0">
                <a:latin typeface="Helvetica"/>
                <a:ea typeface="+mn-ea"/>
                <a:cs typeface="Helvetica"/>
              </a:rPr>
              <a:t>Find</a:t>
            </a:r>
            <a:r>
              <a:rPr lang="en-US" sz="1500" dirty="0" smtClean="0">
                <a:latin typeface="Helvetica"/>
                <a:ea typeface="+mn-ea"/>
                <a:cs typeface="Helvetica"/>
              </a:rPr>
              <a:t> </a:t>
            </a:r>
            <a:r>
              <a:rPr lang="en-US" sz="1500" dirty="0">
                <a:latin typeface="Helvetica"/>
                <a:ea typeface="+mn-ea"/>
                <a:cs typeface="Helvetica"/>
              </a:rPr>
              <a:t>collections of scientific data quickly and easily, irrespective of their origin, discipline or </a:t>
            </a:r>
            <a:r>
              <a:rPr lang="en-US" sz="1500" dirty="0" smtClean="0">
                <a:latin typeface="Helvetica"/>
                <a:ea typeface="+mn-ea"/>
                <a:cs typeface="Helvetica"/>
              </a:rPr>
              <a:t>community</a:t>
            </a:r>
          </a:p>
          <a:p>
            <a:pPr marL="536575" lvl="1" indent="-184150">
              <a:spcBef>
                <a:spcPct val="20000"/>
              </a:spcBef>
              <a:buSzPct val="100000"/>
              <a:buBlip>
                <a:blip r:embed="rId5"/>
              </a:buBlip>
            </a:pPr>
            <a:r>
              <a:rPr lang="en-US" sz="1600" dirty="0">
                <a:solidFill>
                  <a:srgbClr val="000000"/>
                </a:solidFill>
                <a:latin typeface="Helvetica LT Std" charset="0"/>
              </a:rPr>
              <a:t>Get quick </a:t>
            </a:r>
            <a:r>
              <a:rPr lang="en-US" sz="1600" b="1" dirty="0">
                <a:solidFill>
                  <a:srgbClr val="000000"/>
                </a:solidFill>
                <a:latin typeface="Helvetica LT Std" charset="0"/>
              </a:rPr>
              <a:t>overviews</a:t>
            </a:r>
            <a:r>
              <a:rPr lang="en-US" sz="1600" dirty="0">
                <a:solidFill>
                  <a:srgbClr val="000000"/>
                </a:solidFill>
                <a:latin typeface="Helvetica LT Std" charset="0"/>
              </a:rPr>
              <a:t> of available data</a:t>
            </a:r>
          </a:p>
          <a:p>
            <a:pPr marL="536575" lvl="1" indent="-184150">
              <a:spcBef>
                <a:spcPct val="20000"/>
              </a:spcBef>
              <a:buSzPct val="100000"/>
              <a:buBlip>
                <a:blip r:embed="rId5"/>
              </a:buBlip>
            </a:pPr>
            <a:r>
              <a:rPr lang="en-US" sz="1500" dirty="0">
                <a:latin typeface="Helvetica"/>
                <a:cs typeface="Helvetica"/>
              </a:rPr>
              <a:t>Browse through collections using </a:t>
            </a:r>
            <a:r>
              <a:rPr lang="en-US" sz="1500" b="1" dirty="0">
                <a:latin typeface="Helvetica"/>
                <a:cs typeface="Helvetica"/>
              </a:rPr>
              <a:t>standardized </a:t>
            </a:r>
            <a:r>
              <a:rPr lang="en-US" sz="1500" b="1" dirty="0" smtClean="0">
                <a:latin typeface="Helvetica"/>
                <a:cs typeface="Helvetica"/>
              </a:rPr>
              <a:t>facets</a:t>
            </a:r>
          </a:p>
          <a:p>
            <a:pPr marL="342900" indent="-342900">
              <a:spcBef>
                <a:spcPct val="20000"/>
              </a:spcBef>
              <a:buSzPct val="100000"/>
              <a:buBlip>
                <a:blip r:embed="rId5"/>
              </a:buBlip>
            </a:pPr>
            <a:r>
              <a:rPr lang="en-US" sz="1500" b="1" dirty="0" smtClean="0">
                <a:latin typeface="Helvetica"/>
                <a:cs typeface="Helvetica"/>
              </a:rPr>
              <a:t>Why</a:t>
            </a:r>
          </a:p>
          <a:p>
            <a:pPr marL="536575" lvl="1" indent="-184150">
              <a:spcBef>
                <a:spcPct val="20000"/>
              </a:spcBef>
              <a:buSzPct val="100000"/>
              <a:buBlip>
                <a:blip r:embed="rId5"/>
              </a:buBlip>
            </a:pPr>
            <a:r>
              <a:rPr lang="en-US" sz="1500" dirty="0" smtClean="0">
                <a:latin typeface="Helvetica"/>
                <a:cs typeface="Helvetica"/>
              </a:rPr>
              <a:t>Unique collection</a:t>
            </a:r>
          </a:p>
          <a:p>
            <a:pPr marL="536575" lvl="1" indent="-184150">
              <a:spcBef>
                <a:spcPct val="20000"/>
              </a:spcBef>
              <a:buSzPct val="100000"/>
              <a:buBlip>
                <a:blip r:embed="rId5"/>
              </a:buBlip>
            </a:pPr>
            <a:r>
              <a:rPr lang="en-US" sz="1500" dirty="0" smtClean="0">
                <a:latin typeface="Helvetica"/>
                <a:cs typeface="Helvetica"/>
              </a:rPr>
              <a:t>Ease of Searching</a:t>
            </a:r>
            <a:endParaRPr lang="en-US" sz="1500" dirty="0">
              <a:latin typeface="Helvetica"/>
              <a:cs typeface="Helvetica"/>
            </a:endParaRPr>
          </a:p>
          <a:p>
            <a:pPr>
              <a:spcBef>
                <a:spcPct val="20000"/>
              </a:spcBef>
              <a:buSzPct val="100000"/>
            </a:pPr>
            <a:r>
              <a:rPr lang="en-US" sz="1500" dirty="0" smtClean="0">
                <a:latin typeface="Helvetica"/>
                <a:ea typeface="+mn-ea"/>
                <a:cs typeface="Helvetica"/>
              </a:rPr>
              <a:t> </a:t>
            </a:r>
            <a:endParaRPr lang="en-US" sz="1500" dirty="0">
              <a:latin typeface="Helvetica"/>
              <a:ea typeface="+mn-ea"/>
              <a:cs typeface="Helvetica"/>
            </a:endParaRPr>
          </a:p>
        </p:txBody>
      </p:sp>
      <p:pic>
        <p:nvPicPr>
          <p:cNvPr id="27"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3751" y="4221088"/>
            <a:ext cx="429563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fld id="{7A664348-DC2E-4C46-A357-1ED243B754D0}" type="slidenum">
              <a:rPr lang="es-ES" smtClean="0"/>
              <a:pPr/>
              <a:t>8</a:t>
            </a:fld>
            <a:endParaRPr lang="es-ES" dirty="0"/>
          </a:p>
        </p:txBody>
      </p:sp>
    </p:spTree>
    <p:extLst>
      <p:ext uri="{BB962C8B-B14F-4D97-AF65-F5344CB8AC3E}">
        <p14:creationId xmlns:p14="http://schemas.microsoft.com/office/powerpoint/2010/main" val="1690851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2"/>
          <p:cNvSpPr txBox="1">
            <a:spLocks/>
          </p:cNvSpPr>
          <p:nvPr/>
        </p:nvSpPr>
        <p:spPr>
          <a:xfrm>
            <a:off x="4572000" y="4437112"/>
            <a:ext cx="4464496" cy="208823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SzPct val="100000"/>
              <a:buBlip>
                <a:blip r:embed="rId3"/>
              </a:buBlip>
            </a:pPr>
            <a:r>
              <a:rPr lang="en-US" sz="1500" dirty="0" smtClean="0">
                <a:solidFill>
                  <a:schemeClr val="tx1"/>
                </a:solidFill>
                <a:latin typeface="Helvetica"/>
                <a:cs typeface="Helvetica"/>
              </a:rPr>
              <a:t>Develop the policies for the B2HANDLE service (e.g. PID namespace </a:t>
            </a:r>
            <a:r>
              <a:rPr lang="en-US" sz="1500" dirty="0" err="1" smtClean="0">
                <a:solidFill>
                  <a:schemeClr val="tx1"/>
                </a:solidFill>
                <a:latin typeface="Helvetica"/>
                <a:cs typeface="Helvetica"/>
              </a:rPr>
              <a:t>mngmt</a:t>
            </a:r>
            <a:r>
              <a:rPr lang="en-US" sz="1500" dirty="0" smtClean="0">
                <a:solidFill>
                  <a:schemeClr val="tx1"/>
                </a:solidFill>
                <a:latin typeface="Helvetica"/>
                <a:cs typeface="Helvetica"/>
              </a:rPr>
              <a:t>) </a:t>
            </a:r>
          </a:p>
          <a:p>
            <a:pPr>
              <a:buSzPct val="100000"/>
              <a:buBlip>
                <a:blip r:embed="rId3"/>
              </a:buBlip>
            </a:pPr>
            <a:r>
              <a:rPr lang="en-US" sz="1500" dirty="0" smtClean="0">
                <a:solidFill>
                  <a:schemeClr val="tx1"/>
                </a:solidFill>
                <a:latin typeface="Helvetica"/>
                <a:cs typeface="Helvetica"/>
              </a:rPr>
              <a:t>Migrate service from Handle v7 to v8 </a:t>
            </a:r>
          </a:p>
          <a:p>
            <a:pPr>
              <a:buSzPct val="100000"/>
              <a:buBlip>
                <a:blip r:embed="rId3"/>
              </a:buBlip>
            </a:pPr>
            <a:r>
              <a:rPr lang="en-US" sz="1500" dirty="0" smtClean="0">
                <a:solidFill>
                  <a:schemeClr val="tx1"/>
                </a:solidFill>
                <a:latin typeface="Helvetica"/>
                <a:cs typeface="Helvetica"/>
              </a:rPr>
              <a:t>Define PID Information Types for data, metadata, collection records</a:t>
            </a:r>
          </a:p>
          <a:p>
            <a:pPr>
              <a:buSzPct val="100000"/>
              <a:buBlip>
                <a:blip r:embed="rId3"/>
              </a:buBlip>
            </a:pPr>
            <a:r>
              <a:rPr lang="en-US" sz="1500" dirty="0" smtClean="0">
                <a:solidFill>
                  <a:schemeClr val="tx1"/>
                </a:solidFill>
                <a:latin typeface="Helvetica"/>
                <a:cs typeface="Helvetica"/>
              </a:rPr>
              <a:t>Integrate with Data Type Registry service</a:t>
            </a:r>
          </a:p>
          <a:p>
            <a:pPr>
              <a:buSzPct val="100000"/>
              <a:buBlip>
                <a:blip r:embed="rId3"/>
              </a:buBlip>
            </a:pPr>
            <a:r>
              <a:rPr lang="en-US" sz="1500" dirty="0" smtClean="0">
                <a:solidFill>
                  <a:schemeClr val="tx1"/>
                </a:solidFill>
                <a:latin typeface="Helvetica"/>
                <a:cs typeface="Helvetica"/>
              </a:rPr>
              <a:t>Consolidate B2HANDLE API library with EUDAT API library</a:t>
            </a:r>
          </a:p>
        </p:txBody>
      </p:sp>
      <p:sp>
        <p:nvSpPr>
          <p:cNvPr id="22" name="Text Placeholder 4"/>
          <p:cNvSpPr txBox="1">
            <a:spLocks/>
          </p:cNvSpPr>
          <p:nvPr/>
        </p:nvSpPr>
        <p:spPr>
          <a:xfrm>
            <a:off x="4562673" y="3875450"/>
            <a:ext cx="4041775" cy="63367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latin typeface="Helvetica LT Std" charset="0"/>
                <a:ea typeface="ＭＳ Ｐゴシック" charset="0"/>
                <a:cs typeface="Arial" charset="0"/>
              </a:rPr>
              <a:t>Development plan</a:t>
            </a:r>
            <a:endParaRPr lang="en-US" b="1" dirty="0">
              <a:solidFill>
                <a:schemeClr val="tx1"/>
              </a:solidFill>
              <a:latin typeface="Helvetica LT Std" charset="0"/>
              <a:ea typeface="ＭＳ Ｐゴシック" charset="0"/>
              <a:cs typeface="Arial" charset="0"/>
            </a:endParaRPr>
          </a:p>
        </p:txBody>
      </p:sp>
      <p:sp>
        <p:nvSpPr>
          <p:cNvPr id="11" name="Textfeld 74"/>
          <p:cNvSpPr txBox="1"/>
          <p:nvPr/>
        </p:nvSpPr>
        <p:spPr>
          <a:xfrm>
            <a:off x="251520" y="908720"/>
            <a:ext cx="4392488" cy="3739485"/>
          </a:xfrm>
          <a:prstGeom prst="rect">
            <a:avLst/>
          </a:prstGeom>
          <a:noFill/>
        </p:spPr>
        <p:txBody>
          <a:bodyPr wrap="square" rtlCol="0">
            <a:spAutoFit/>
          </a:bodyPr>
          <a:lstStyle/>
          <a:p>
            <a:pPr marL="342900" indent="-342900">
              <a:spcBef>
                <a:spcPct val="20000"/>
              </a:spcBef>
              <a:buSzPct val="100000"/>
              <a:buBlip>
                <a:blip r:embed="rId3"/>
              </a:buBlip>
            </a:pPr>
            <a:r>
              <a:rPr lang="en-US" sz="1500" b="1" dirty="0" smtClean="0">
                <a:latin typeface="Helvetica"/>
                <a:cs typeface="Helvetica"/>
              </a:rPr>
              <a:t>Who</a:t>
            </a:r>
          </a:p>
          <a:p>
            <a:pPr marL="536575" lvl="1" indent="-184150">
              <a:spcBef>
                <a:spcPct val="20000"/>
              </a:spcBef>
              <a:buSzPct val="100000"/>
              <a:buBlip>
                <a:blip r:embed="rId3"/>
              </a:buBlip>
            </a:pPr>
            <a:r>
              <a:rPr lang="en-US" sz="1500" dirty="0" smtClean="0">
                <a:latin typeface="Helvetica"/>
                <a:cs typeface="Helvetica"/>
              </a:rPr>
              <a:t>Groups or Communities who want to make their data citable</a:t>
            </a:r>
          </a:p>
          <a:p>
            <a:pPr marL="342900" indent="-342900">
              <a:spcBef>
                <a:spcPct val="20000"/>
              </a:spcBef>
              <a:buSzPct val="100000"/>
              <a:buBlip>
                <a:blip r:embed="rId3"/>
              </a:buBlip>
            </a:pPr>
            <a:r>
              <a:rPr lang="en-US" sz="1500" dirty="0" smtClean="0">
                <a:latin typeface="Helvetica"/>
                <a:cs typeface="Helvetica"/>
              </a:rPr>
              <a:t>What</a:t>
            </a:r>
          </a:p>
          <a:p>
            <a:pPr marL="536575" lvl="1" indent="-184150">
              <a:spcBef>
                <a:spcPct val="20000"/>
              </a:spcBef>
              <a:buSzPct val="100000"/>
              <a:buBlip>
                <a:blip r:embed="rId3"/>
              </a:buBlip>
            </a:pPr>
            <a:r>
              <a:rPr lang="en-US" sz="1500" dirty="0" smtClean="0">
                <a:latin typeface="Helvetica"/>
                <a:cs typeface="Helvetica"/>
              </a:rPr>
              <a:t>Follows </a:t>
            </a:r>
            <a:r>
              <a:rPr lang="en-US" sz="1500" b="1" dirty="0" smtClean="0">
                <a:latin typeface="Helvetica"/>
                <a:cs typeface="Helvetica"/>
              </a:rPr>
              <a:t>policies</a:t>
            </a:r>
            <a:r>
              <a:rPr lang="en-US" sz="1500" dirty="0" smtClean="0">
                <a:latin typeface="Helvetica"/>
                <a:cs typeface="Helvetica"/>
              </a:rPr>
              <a:t> to register data and make it </a:t>
            </a:r>
            <a:r>
              <a:rPr lang="en-US" sz="1500" b="1" dirty="0" smtClean="0">
                <a:latin typeface="Helvetica"/>
                <a:cs typeface="Helvetica"/>
              </a:rPr>
              <a:t>long term refer</a:t>
            </a:r>
            <a:r>
              <a:rPr lang="en-US" sz="1500" dirty="0" smtClean="0">
                <a:latin typeface="Helvetica"/>
                <a:cs typeface="Helvetica"/>
              </a:rPr>
              <a:t>- and </a:t>
            </a:r>
            <a:r>
              <a:rPr lang="en-US" sz="1500" b="1" dirty="0" smtClean="0">
                <a:latin typeface="Helvetica"/>
                <a:cs typeface="Helvetica"/>
              </a:rPr>
              <a:t>citable</a:t>
            </a:r>
          </a:p>
          <a:p>
            <a:pPr marL="536575" lvl="1" indent="-184150">
              <a:spcBef>
                <a:spcPct val="20000"/>
              </a:spcBef>
              <a:buSzPct val="100000"/>
              <a:buBlip>
                <a:blip r:embed="rId3"/>
              </a:buBlip>
            </a:pPr>
            <a:r>
              <a:rPr lang="de-DE" sz="1500" dirty="0" err="1" smtClean="0">
                <a:latin typeface="Helvetica"/>
                <a:cs typeface="Helvetica"/>
              </a:rPr>
              <a:t>Reliability</a:t>
            </a:r>
            <a:r>
              <a:rPr lang="de-DE" sz="1500" dirty="0" smtClean="0">
                <a:latin typeface="Helvetica"/>
                <a:cs typeface="Helvetica"/>
              </a:rPr>
              <a:t> </a:t>
            </a:r>
            <a:r>
              <a:rPr lang="de-DE" sz="1500" dirty="0" err="1" smtClean="0">
                <a:latin typeface="Helvetica"/>
                <a:cs typeface="Helvetica"/>
              </a:rPr>
              <a:t>through</a:t>
            </a:r>
            <a:r>
              <a:rPr lang="de-DE" sz="1500" dirty="0" smtClean="0">
                <a:latin typeface="Helvetica"/>
                <a:cs typeface="Helvetica"/>
              </a:rPr>
              <a:t> mutual </a:t>
            </a:r>
            <a:r>
              <a:rPr lang="de-DE" sz="1500" b="1" dirty="0" smtClean="0">
                <a:latin typeface="Helvetica"/>
                <a:cs typeface="Helvetica"/>
              </a:rPr>
              <a:t>PID </a:t>
            </a:r>
            <a:r>
              <a:rPr lang="de-DE" sz="1500" b="1" dirty="0" err="1" smtClean="0">
                <a:latin typeface="Helvetica"/>
                <a:cs typeface="Helvetica"/>
              </a:rPr>
              <a:t>mirroring</a:t>
            </a:r>
            <a:endParaRPr lang="en-US" sz="1500" b="1" dirty="0" smtClean="0">
              <a:latin typeface="Helvetica"/>
              <a:cs typeface="Helvetica"/>
            </a:endParaRPr>
          </a:p>
          <a:p>
            <a:pPr marL="536575" lvl="1" indent="-184150">
              <a:spcBef>
                <a:spcPct val="20000"/>
              </a:spcBef>
              <a:buSzPct val="100000"/>
              <a:buBlip>
                <a:blip r:embed="rId3"/>
              </a:buBlip>
            </a:pPr>
            <a:r>
              <a:rPr lang="en-US" sz="1500" dirty="0" smtClean="0">
                <a:latin typeface="Helvetica"/>
                <a:cs typeface="Helvetica"/>
              </a:rPr>
              <a:t>Provides </a:t>
            </a:r>
            <a:r>
              <a:rPr lang="en-US" sz="1500" b="1" dirty="0" smtClean="0">
                <a:latin typeface="Helvetica"/>
                <a:cs typeface="Helvetica"/>
              </a:rPr>
              <a:t>abstraction layer </a:t>
            </a:r>
            <a:r>
              <a:rPr lang="en-US" sz="1500" dirty="0" smtClean="0">
                <a:latin typeface="Helvetica"/>
                <a:cs typeface="Helvetica"/>
              </a:rPr>
              <a:t>between a globally </a:t>
            </a:r>
            <a:r>
              <a:rPr lang="en-US" sz="1500" b="1" dirty="0" smtClean="0">
                <a:latin typeface="Helvetica"/>
                <a:cs typeface="Helvetica"/>
              </a:rPr>
              <a:t>unique</a:t>
            </a:r>
            <a:r>
              <a:rPr lang="en-US" sz="1500" dirty="0" smtClean="0">
                <a:latin typeface="Helvetica"/>
                <a:cs typeface="Helvetica"/>
              </a:rPr>
              <a:t> </a:t>
            </a:r>
            <a:r>
              <a:rPr lang="en-US" sz="1500" b="1" dirty="0" smtClean="0">
                <a:latin typeface="Helvetica"/>
                <a:cs typeface="Helvetica"/>
              </a:rPr>
              <a:t>persistent identifier </a:t>
            </a:r>
            <a:r>
              <a:rPr lang="en-US" sz="1500" dirty="0" smtClean="0">
                <a:latin typeface="Helvetica"/>
                <a:cs typeface="Helvetica"/>
              </a:rPr>
              <a:t>and </a:t>
            </a:r>
            <a:r>
              <a:rPr lang="en-US" sz="1500" b="1" dirty="0" smtClean="0">
                <a:latin typeface="Helvetica"/>
                <a:cs typeface="Helvetica"/>
              </a:rPr>
              <a:t>physical location </a:t>
            </a:r>
            <a:r>
              <a:rPr lang="en-US" sz="1500" dirty="0" smtClean="0">
                <a:latin typeface="Helvetica"/>
                <a:cs typeface="Helvetica"/>
              </a:rPr>
              <a:t>of data objects</a:t>
            </a:r>
          </a:p>
          <a:p>
            <a:pPr marL="536575" lvl="1" indent="-184150">
              <a:spcBef>
                <a:spcPct val="20000"/>
              </a:spcBef>
              <a:buSzPct val="100000"/>
              <a:buBlip>
                <a:blip r:embed="rId3"/>
              </a:buBlip>
            </a:pPr>
            <a:r>
              <a:rPr lang="en-US" sz="1500" dirty="0" smtClean="0">
                <a:latin typeface="Helvetica"/>
                <a:cs typeface="Helvetica"/>
              </a:rPr>
              <a:t>M</a:t>
            </a:r>
            <a:r>
              <a:rPr lang="en-US" sz="1500" b="1" dirty="0" smtClean="0">
                <a:latin typeface="Helvetica"/>
                <a:cs typeface="Helvetica"/>
              </a:rPr>
              <a:t>achine readable </a:t>
            </a:r>
            <a:r>
              <a:rPr lang="en-US" sz="1500" dirty="0" smtClean="0">
                <a:latin typeface="Helvetica"/>
                <a:cs typeface="Helvetica"/>
              </a:rPr>
              <a:t>via </a:t>
            </a:r>
            <a:r>
              <a:rPr lang="en-US" sz="1500" b="1" dirty="0" smtClean="0">
                <a:latin typeface="Helvetica"/>
                <a:cs typeface="Helvetica"/>
              </a:rPr>
              <a:t>HTTP </a:t>
            </a:r>
            <a:r>
              <a:rPr lang="en-US" sz="1500" b="1" dirty="0" err="1" smtClean="0">
                <a:latin typeface="Helvetica"/>
                <a:cs typeface="Helvetica"/>
              </a:rPr>
              <a:t>RESTful</a:t>
            </a:r>
            <a:r>
              <a:rPr lang="en-US" sz="1500" b="1" dirty="0" smtClean="0">
                <a:latin typeface="Helvetica"/>
                <a:cs typeface="Helvetica"/>
              </a:rPr>
              <a:t> API</a:t>
            </a:r>
          </a:p>
          <a:p>
            <a:pPr marL="342900" indent="-342900">
              <a:spcBef>
                <a:spcPct val="20000"/>
              </a:spcBef>
              <a:buSzPct val="100000"/>
              <a:buBlip>
                <a:blip r:embed="rId3"/>
              </a:buBlip>
            </a:pPr>
            <a:r>
              <a:rPr lang="en-US" sz="1500" b="1" dirty="0" smtClean="0">
                <a:latin typeface="Helvetica"/>
                <a:cs typeface="Helvetica"/>
              </a:rPr>
              <a:t>Why</a:t>
            </a:r>
          </a:p>
          <a:p>
            <a:pPr marL="536575" lvl="1" indent="-184150">
              <a:spcBef>
                <a:spcPct val="20000"/>
              </a:spcBef>
              <a:buSzPct val="100000"/>
              <a:buBlip>
                <a:blip r:embed="rId3"/>
              </a:buBlip>
            </a:pPr>
            <a:r>
              <a:rPr lang="en-US" sz="1500" dirty="0" smtClean="0">
                <a:latin typeface="Helvetica"/>
                <a:cs typeface="Helvetica"/>
              </a:rPr>
              <a:t>Simple integration</a:t>
            </a:r>
          </a:p>
          <a:p>
            <a:pPr marL="536575" lvl="1" indent="-184150">
              <a:spcBef>
                <a:spcPct val="20000"/>
              </a:spcBef>
              <a:buSzPct val="100000"/>
              <a:buBlip>
                <a:blip r:embed="rId3"/>
              </a:buBlip>
            </a:pPr>
            <a:r>
              <a:rPr lang="en-US" sz="1500" dirty="0" smtClean="0">
                <a:latin typeface="Helvetica"/>
                <a:cs typeface="Helvetica"/>
              </a:rPr>
              <a:t>Technology Agnostic</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16016" y="1052736"/>
            <a:ext cx="4227319" cy="296329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4696296"/>
            <a:ext cx="4197815" cy="1757040"/>
          </a:xfrm>
          <a:prstGeom prst="rect">
            <a:avLst/>
          </a:prstGeom>
        </p:spPr>
      </p:pic>
      <p:pic>
        <p:nvPicPr>
          <p:cNvPr id="15" name="Picture 14"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400" y="4869160"/>
            <a:ext cx="432048" cy="353495"/>
          </a:xfrm>
          <a:prstGeom prst="rect">
            <a:avLst/>
          </a:prstGeom>
          <a:noFill/>
        </p:spPr>
      </p:pic>
      <p:pic>
        <p:nvPicPr>
          <p:cNvPr id="17" name="Picture 16"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5229200"/>
            <a:ext cx="432048" cy="353495"/>
          </a:xfrm>
          <a:prstGeom prst="rect">
            <a:avLst/>
          </a:prstGeom>
          <a:noFill/>
        </p:spPr>
      </p:pic>
      <p:pic>
        <p:nvPicPr>
          <p:cNvPr id="19" name="Picture 18"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0432" y="6021288"/>
            <a:ext cx="432048" cy="353495"/>
          </a:xfrm>
          <a:prstGeom prst="rect">
            <a:avLst/>
          </a:prstGeom>
          <a:noFill/>
        </p:spPr>
      </p:pic>
      <p:pic>
        <p:nvPicPr>
          <p:cNvPr id="24" name="Picture 23" descr="work in progress.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8424" y="4437112"/>
            <a:ext cx="432048" cy="353495"/>
          </a:xfrm>
          <a:prstGeom prst="rect">
            <a:avLst/>
          </a:prstGeom>
          <a:noFill/>
        </p:spPr>
      </p:pic>
      <p:sp>
        <p:nvSpPr>
          <p:cNvPr id="5" name="Foliennummernplatzhalter 4"/>
          <p:cNvSpPr>
            <a:spLocks noGrp="1"/>
          </p:cNvSpPr>
          <p:nvPr>
            <p:ph type="sldNum" sz="quarter" idx="12"/>
          </p:nvPr>
        </p:nvSpPr>
        <p:spPr/>
        <p:txBody>
          <a:bodyPr/>
          <a:lstStyle/>
          <a:p>
            <a:fld id="{7A664348-DC2E-4C46-A357-1ED243B754D0}" type="slidenum">
              <a:rPr lang="es-ES" smtClean="0"/>
              <a:pPr/>
              <a:t>9</a:t>
            </a:fld>
            <a:endParaRPr lang="es-ES" dirty="0"/>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572000" y="47765"/>
            <a:ext cx="4345200" cy="105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590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EUDAT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EUDAT2020.thmx</Template>
  <TotalTime>10095</TotalTime>
  <Words>2375</Words>
  <Application>Microsoft Macintosh PowerPoint</Application>
  <PresentationFormat>On-screen Show (4:3)</PresentationFormat>
  <Paragraphs>329</Paragraphs>
  <Slides>22</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EUDAT2020</vt:lpstr>
      <vt:lpstr>Presentation1</vt:lpstr>
      <vt:lpstr>Document</vt:lpstr>
      <vt:lpstr>Engaging with Users</vt:lpstr>
      <vt:lpstr>History of the EUDAT CDI</vt:lpstr>
      <vt:lpstr>B2 Service Suite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Uptake by  EUDAT Partner Communities</vt:lpstr>
      <vt:lpstr>EUDAT Data Pilots Effort</vt:lpstr>
      <vt:lpstr>Biomedical &amp; Life sciences </vt:lpstr>
      <vt:lpstr>Earth Sciences, Energy &amp; Environment </vt:lpstr>
      <vt:lpstr>Physical Sciences &amp; Engineering</vt:lpstr>
      <vt:lpstr>Social Sciences &amp; Humanities</vt:lpstr>
      <vt:lpstr>Data Pilot Service Interests</vt:lpstr>
      <vt:lpstr>Our Expectations</vt:lpstr>
      <vt:lpstr>Who will be involved, what is required?</vt:lpstr>
      <vt:lpstr>Engaging with communities outside EUDAT</vt:lpstr>
      <vt:lpstr>Communities and the CDI</vt:lpstr>
      <vt:lpstr>Questions</vt:lpstr>
    </vt:vector>
  </TitlesOfParts>
  <Company>Meertens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EUDAT Community Outreach</dc:title>
  <dc:creator>Daan Broeder</dc:creator>
  <cp:lastModifiedBy>Daan Broeder</cp:lastModifiedBy>
  <cp:revision>135</cp:revision>
  <dcterms:created xsi:type="dcterms:W3CDTF">2016-01-26T14:09:58Z</dcterms:created>
  <dcterms:modified xsi:type="dcterms:W3CDTF">2016-02-10T09:02:25Z</dcterms:modified>
</cp:coreProperties>
</file>