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8" r:id="rId3"/>
    <p:sldId id="259" r:id="rId4"/>
    <p:sldId id="260" r:id="rId5"/>
    <p:sldId id="261" r:id="rId6"/>
    <p:sldId id="262" r:id="rId7"/>
    <p:sldId id="263" r:id="rId8"/>
    <p:sldId id="264"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5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3CF7E3-7A0F-4311-B907-59BD3D54F590}" type="datetimeFigureOut">
              <a:rPr lang="en-GB" smtClean="0"/>
              <a:t>31/03/2016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716E19-F95F-4888-93CD-1DF0CB15B222}" type="slidenum">
              <a:rPr lang="en-GB" smtClean="0"/>
              <a:t>‹#›</a:t>
            </a:fld>
            <a:endParaRPr lang="en-GB"/>
          </a:p>
        </p:txBody>
      </p:sp>
    </p:spTree>
    <p:extLst>
      <p:ext uri="{BB962C8B-B14F-4D97-AF65-F5344CB8AC3E}">
        <p14:creationId xmlns:p14="http://schemas.microsoft.com/office/powerpoint/2010/main" val="2811359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Arial" charset="0"/>
              <a:buNone/>
              <a:defRPr/>
            </a:pPr>
            <a:r>
              <a:rPr lang="en-US" dirty="0" smtClean="0">
                <a:solidFill>
                  <a:schemeClr val="tx2"/>
                </a:solidFill>
                <a:ea typeface="+mn-ea"/>
              </a:rPr>
              <a:t>B2FIND </a:t>
            </a:r>
          </a:p>
          <a:p>
            <a:pPr eaLnBrk="1" hangingPunct="1">
              <a:buFont typeface="Arial" panose="020B0604020202020204" pitchFamily="34" charset="0"/>
              <a:buChar char="•"/>
              <a:defRPr/>
            </a:pPr>
            <a:r>
              <a:rPr lang="en-US" dirty="0" smtClean="0">
                <a:solidFill>
                  <a:schemeClr val="tx2"/>
                </a:solidFill>
              </a:rPr>
              <a:t>s</a:t>
            </a:r>
            <a:r>
              <a:rPr lang="en-US" dirty="0" smtClean="0">
                <a:solidFill>
                  <a:schemeClr val="tx2"/>
                </a:solidFill>
                <a:ea typeface="+mn-ea"/>
              </a:rPr>
              <a:t>tores metadata as well through other EUDAT services such as B2SHARE to provide access to data </a:t>
            </a:r>
            <a:r>
              <a:rPr lang="en-US" dirty="0" smtClean="0">
                <a:solidFill>
                  <a:schemeClr val="tx2"/>
                </a:solidFill>
              </a:rPr>
              <a:t>object within the EUDAT CDI</a:t>
            </a:r>
            <a:endParaRPr lang="en-US" dirty="0" smtClean="0">
              <a:solidFill>
                <a:schemeClr val="tx2"/>
              </a:solidFill>
              <a:ea typeface="+mn-ea"/>
            </a:endParaRPr>
          </a:p>
          <a:p>
            <a:pPr eaLnBrk="1" hangingPunct="1">
              <a:buFont typeface="Arial" panose="020B0604020202020204" pitchFamily="34" charset="0"/>
              <a:buChar char="•"/>
              <a:defRPr/>
            </a:pPr>
            <a:r>
              <a:rPr lang="en-US" dirty="0" smtClean="0">
                <a:solidFill>
                  <a:schemeClr val="tx2"/>
                </a:solidFill>
              </a:rPr>
              <a:t>is used in inter-service use cases, e.g. to select links to data to be transferred to HPC platforms through B2STAGE</a:t>
            </a:r>
            <a:endParaRPr lang="en-GB" dirty="0" smtClean="0">
              <a:solidFill>
                <a:schemeClr val="tx2"/>
              </a:solidFill>
              <a:ea typeface="+mn-ea"/>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1D17F8AD-33BB-4EDC-B921-541CE899FC3B}" type="slidenum">
              <a:rPr lang="en-US" smtClean="0"/>
              <a:pPr/>
              <a:t>4</a:t>
            </a:fld>
            <a:endParaRPr lang="en-US"/>
          </a:p>
        </p:txBody>
      </p:sp>
    </p:spTree>
    <p:extLst>
      <p:ext uri="{BB962C8B-B14F-4D97-AF65-F5344CB8AC3E}">
        <p14:creationId xmlns:p14="http://schemas.microsoft.com/office/powerpoint/2010/main" val="1900677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eudat.eu/"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9591FFF-1C1D-40EA-B766-35177B2C275A}" type="datetimeFigureOut">
              <a:rPr lang="en-GB" smtClean="0"/>
              <a:t>31/03/2016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6770ED-9474-4FB7-B609-F4B7F34B4F80}" type="slidenum">
              <a:rPr lang="en-GB" smtClean="0"/>
              <a:t>‹#›</a:t>
            </a:fld>
            <a:endParaRPr lang="en-GB"/>
          </a:p>
        </p:txBody>
      </p:sp>
    </p:spTree>
    <p:extLst>
      <p:ext uri="{BB962C8B-B14F-4D97-AF65-F5344CB8AC3E}">
        <p14:creationId xmlns:p14="http://schemas.microsoft.com/office/powerpoint/2010/main" val="3249799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9591FFF-1C1D-40EA-B766-35177B2C275A}" type="datetimeFigureOut">
              <a:rPr lang="en-GB" smtClean="0"/>
              <a:t>31/03/2016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6770ED-9474-4FB7-B609-F4B7F34B4F80}" type="slidenum">
              <a:rPr lang="en-GB" smtClean="0"/>
              <a:t>‹#›</a:t>
            </a:fld>
            <a:endParaRPr lang="en-GB"/>
          </a:p>
        </p:txBody>
      </p:sp>
    </p:spTree>
    <p:extLst>
      <p:ext uri="{BB962C8B-B14F-4D97-AF65-F5344CB8AC3E}">
        <p14:creationId xmlns:p14="http://schemas.microsoft.com/office/powerpoint/2010/main" val="3090145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9591FFF-1C1D-40EA-B766-35177B2C275A}" type="datetimeFigureOut">
              <a:rPr lang="en-GB" smtClean="0"/>
              <a:t>31/03/2016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6770ED-9474-4FB7-B609-F4B7F34B4F80}" type="slidenum">
              <a:rPr lang="en-GB" smtClean="0"/>
              <a:t>‹#›</a:t>
            </a:fld>
            <a:endParaRPr lang="en-GB"/>
          </a:p>
        </p:txBody>
      </p:sp>
    </p:spTree>
    <p:extLst>
      <p:ext uri="{BB962C8B-B14F-4D97-AF65-F5344CB8AC3E}">
        <p14:creationId xmlns:p14="http://schemas.microsoft.com/office/powerpoint/2010/main" val="3748100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20888"/>
            <a:ext cx="7772400" cy="1470025"/>
          </a:xfrm>
        </p:spPr>
        <p:txBody>
          <a:bodyPr>
            <a:normAutofit/>
          </a:bodyPr>
          <a:lstStyle>
            <a:lvl1pPr>
              <a:defRPr sz="4000">
                <a:latin typeface="Century Gothic"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33056"/>
            <a:ext cx="6400800" cy="601960"/>
          </a:xfrm>
        </p:spPr>
        <p:txBody>
          <a:bodyPr>
            <a:normAutofit/>
          </a:bodyPr>
          <a:lstStyle>
            <a:lvl1pPr marL="0" indent="0" algn="ctr">
              <a:buNone/>
              <a:defRPr sz="2800">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Rettangolo 8"/>
          <p:cNvSpPr/>
          <p:nvPr userDrawn="1"/>
        </p:nvSpPr>
        <p:spPr>
          <a:xfrm>
            <a:off x="7358189" y="6389792"/>
            <a:ext cx="1813444" cy="338554"/>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3"/>
              </a:rPr>
              <a:t>www.eudat.eu</a:t>
            </a:r>
            <a:endParaRPr lang="en-GB" sz="1600" b="1" kern="1200" noProof="0" dirty="0" smtClean="0">
              <a:solidFill>
                <a:schemeClr val="tx1"/>
              </a:solidFill>
              <a:latin typeface="Century Gothic" panose="020B0502020202020204" pitchFamily="34" charset="0"/>
              <a:ea typeface="+mn-ea"/>
              <a:cs typeface="+mn-cs"/>
            </a:endParaRPr>
          </a:p>
        </p:txBody>
      </p:sp>
      <p:sp>
        <p:nvSpPr>
          <p:cNvPr id="8" name="CasellaDiTesto 10"/>
          <p:cNvSpPr txBox="1"/>
          <p:nvPr userDrawn="1"/>
        </p:nvSpPr>
        <p:spPr>
          <a:xfrm>
            <a:off x="-65318" y="6510536"/>
            <a:ext cx="7517638" cy="230832"/>
          </a:xfrm>
          <a:prstGeom prst="rect">
            <a:avLst/>
          </a:prstGeom>
          <a:noFill/>
          <a:ln>
            <a:noFill/>
          </a:ln>
        </p:spPr>
        <p:txBody>
          <a:bodyPr wrap="square" rtlCol="0">
            <a:spAutoFit/>
          </a:bodyPr>
          <a:lstStyle/>
          <a:p>
            <a:pPr algn="ctr"/>
            <a:r>
              <a:rPr lang="en-GB" sz="900" noProof="0" dirty="0" smtClean="0">
                <a:latin typeface="Century Gothic"/>
                <a:cs typeface="Century Gothic"/>
              </a:rPr>
              <a:t>EUDAT receives funding from the European Union's Horizon 2020 programme - DG CONNECT e-Infrastructures. Contract No. 654065</a:t>
            </a:r>
            <a:endParaRPr lang="en-GB" sz="900" noProof="0" dirty="0">
              <a:latin typeface="Century Gothic"/>
              <a:cs typeface="Century Gothic"/>
            </a:endParaRPr>
          </a:p>
        </p:txBody>
      </p:sp>
      <p:pic>
        <p:nvPicPr>
          <p:cNvPr id="14" name="Immagine 7" descr="eudat-logo.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24600" y="304800"/>
            <a:ext cx="2386076" cy="1421492"/>
          </a:xfrm>
          <a:prstGeom prst="rect">
            <a:avLst/>
          </a:prstGeom>
        </p:spPr>
      </p:pic>
      <p:sp>
        <p:nvSpPr>
          <p:cNvPr id="13" name="Rettangolo 10"/>
          <p:cNvSpPr/>
          <p:nvPr userDrawn="1"/>
        </p:nvSpPr>
        <p:spPr>
          <a:xfrm>
            <a:off x="0" y="6783755"/>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5" name="Rettangolo 15"/>
          <p:cNvSpPr/>
          <p:nvPr userDrawn="1"/>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6" name="Rettangolo 16"/>
          <p:cNvSpPr/>
          <p:nvPr userDrawn="1"/>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7" name="Rettangolo 17"/>
          <p:cNvSpPr/>
          <p:nvPr userDrawn="1"/>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0" name="Text Placeholder 9"/>
          <p:cNvSpPr>
            <a:spLocks noGrp="1"/>
          </p:cNvSpPr>
          <p:nvPr>
            <p:ph type="body" sz="quarter" idx="11" hasCustomPrompt="1"/>
          </p:nvPr>
        </p:nvSpPr>
        <p:spPr>
          <a:xfrm>
            <a:off x="4932040" y="4797152"/>
            <a:ext cx="3778636" cy="1512168"/>
          </a:xfrm>
        </p:spPr>
        <p:txBody>
          <a:bodyPr>
            <a:normAutofit/>
          </a:bodyPr>
          <a:lstStyle>
            <a:lvl1pPr marL="0" indent="0">
              <a:buFont typeface="Arial" panose="020B0604020202020204" pitchFamily="34" charset="0"/>
              <a:buNone/>
              <a:defRPr sz="1800" baseline="0">
                <a:solidFill>
                  <a:schemeClr val="bg1">
                    <a:lumMod val="50000"/>
                  </a:schemeClr>
                </a:solidFill>
              </a:defRPr>
            </a:lvl1pPr>
          </a:lstStyle>
          <a:p>
            <a:pPr lvl="0"/>
            <a:r>
              <a:rPr lang="en-US" dirty="0" smtClean="0"/>
              <a:t>Click to edit Name, Affiliation, Conference Title and location text styles</a:t>
            </a:r>
          </a:p>
        </p:txBody>
      </p:sp>
    </p:spTree>
    <p:extLst>
      <p:ext uri="{BB962C8B-B14F-4D97-AF65-F5344CB8AC3E}">
        <p14:creationId xmlns:p14="http://schemas.microsoft.com/office/powerpoint/2010/main" val="148772330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lank Slide">
    <p:bg>
      <p:bgPr>
        <a:solidFill>
          <a:schemeClr val="bg1"/>
        </a:solidFill>
        <a:effectLst/>
      </p:bgPr>
    </p:bg>
    <p:spTree>
      <p:nvGrpSpPr>
        <p:cNvPr id="1" name=""/>
        <p:cNvGrpSpPr/>
        <p:nvPr/>
      </p:nvGrpSpPr>
      <p:grpSpPr>
        <a:xfrm>
          <a:off x="0" y="0"/>
          <a:ext cx="0" cy="0"/>
          <a:chOff x="0" y="0"/>
          <a:chExt cx="0" cy="0"/>
        </a:xfrm>
      </p:grpSpPr>
      <p:pic>
        <p:nvPicPr>
          <p:cNvPr id="4" name="Immagine 14"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 y="-211138"/>
            <a:ext cx="1227138" cy="1193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a:spLocks noGrp="1"/>
          </p:cNvSpPr>
          <p:nvPr>
            <p:ph idx="1"/>
          </p:nvPr>
        </p:nvSpPr>
        <p:spPr>
          <a:xfrm>
            <a:off x="457200" y="1371600"/>
            <a:ext cx="8229600" cy="4525963"/>
          </a:xfrm>
        </p:spPr>
        <p:txBody>
          <a:bodyPr>
            <a:normAutofit/>
          </a:bodyPr>
          <a:lstStyle>
            <a:lvl1pPr>
              <a:defRPr sz="2400">
                <a:latin typeface="Century Gothic" pitchFamily="34" charset="0"/>
              </a:defRPr>
            </a:lvl1pPr>
            <a:lvl2pPr>
              <a:defRPr sz="2400">
                <a:latin typeface="Century Gothic" pitchFamily="34" charset="0"/>
              </a:defRPr>
            </a:lvl2pPr>
            <a:lvl3pPr>
              <a:defRPr sz="2400">
                <a:latin typeface="Century Gothic" pitchFamily="34" charset="0"/>
              </a:defRPr>
            </a:lvl3pPr>
            <a:lvl4pPr>
              <a:defRPr sz="2400">
                <a:latin typeface="Century Gothic" pitchFamily="34" charset="0"/>
              </a:defRPr>
            </a:lvl4pPr>
            <a:lvl5pPr>
              <a:defRPr sz="2400">
                <a:latin typeface="Century Gothic" pitchFamily="34" charset="0"/>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3" name="Title 1"/>
          <p:cNvSpPr>
            <a:spLocks noGrp="1"/>
          </p:cNvSpPr>
          <p:nvPr>
            <p:ph type="title"/>
          </p:nvPr>
        </p:nvSpPr>
        <p:spPr>
          <a:xfrm>
            <a:off x="1371600" y="274638"/>
            <a:ext cx="7304856" cy="792162"/>
          </a:xfrm>
        </p:spPr>
        <p:txBody>
          <a:bodyPr/>
          <a:lstStyle/>
          <a:p>
            <a:r>
              <a:rPr lang="en-GB" smtClean="0"/>
              <a:t>Click to edit Master title style</a:t>
            </a:r>
            <a:endParaRPr lang="en-US" dirty="0"/>
          </a:p>
        </p:txBody>
      </p:sp>
      <p:pic>
        <p:nvPicPr>
          <p:cNvPr id="5" name="Immagine 14" descr="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00" y="-211138"/>
            <a:ext cx="1227138" cy="1193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69093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9591FFF-1C1D-40EA-B766-35177B2C275A}" type="datetimeFigureOut">
              <a:rPr lang="en-GB" smtClean="0"/>
              <a:t>31/03/2016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6770ED-9474-4FB7-B609-F4B7F34B4F80}" type="slidenum">
              <a:rPr lang="en-GB" smtClean="0"/>
              <a:t>‹#›</a:t>
            </a:fld>
            <a:endParaRPr lang="en-GB"/>
          </a:p>
        </p:txBody>
      </p:sp>
    </p:spTree>
    <p:extLst>
      <p:ext uri="{BB962C8B-B14F-4D97-AF65-F5344CB8AC3E}">
        <p14:creationId xmlns:p14="http://schemas.microsoft.com/office/powerpoint/2010/main" val="4137507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591FFF-1C1D-40EA-B766-35177B2C275A}" type="datetimeFigureOut">
              <a:rPr lang="en-GB" smtClean="0"/>
              <a:t>31/03/2016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6770ED-9474-4FB7-B609-F4B7F34B4F80}" type="slidenum">
              <a:rPr lang="en-GB" smtClean="0"/>
              <a:t>‹#›</a:t>
            </a:fld>
            <a:endParaRPr lang="en-GB"/>
          </a:p>
        </p:txBody>
      </p:sp>
    </p:spTree>
    <p:extLst>
      <p:ext uri="{BB962C8B-B14F-4D97-AF65-F5344CB8AC3E}">
        <p14:creationId xmlns:p14="http://schemas.microsoft.com/office/powerpoint/2010/main" val="292645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9591FFF-1C1D-40EA-B766-35177B2C275A}" type="datetimeFigureOut">
              <a:rPr lang="en-GB" smtClean="0"/>
              <a:t>31/03/2016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6770ED-9474-4FB7-B609-F4B7F34B4F80}" type="slidenum">
              <a:rPr lang="en-GB" smtClean="0"/>
              <a:t>‹#›</a:t>
            </a:fld>
            <a:endParaRPr lang="en-GB"/>
          </a:p>
        </p:txBody>
      </p:sp>
    </p:spTree>
    <p:extLst>
      <p:ext uri="{BB962C8B-B14F-4D97-AF65-F5344CB8AC3E}">
        <p14:creationId xmlns:p14="http://schemas.microsoft.com/office/powerpoint/2010/main" val="3205873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9591FFF-1C1D-40EA-B766-35177B2C275A}" type="datetimeFigureOut">
              <a:rPr lang="en-GB" smtClean="0"/>
              <a:t>31/03/2016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D6770ED-9474-4FB7-B609-F4B7F34B4F80}" type="slidenum">
              <a:rPr lang="en-GB" smtClean="0"/>
              <a:t>‹#›</a:t>
            </a:fld>
            <a:endParaRPr lang="en-GB"/>
          </a:p>
        </p:txBody>
      </p:sp>
    </p:spTree>
    <p:extLst>
      <p:ext uri="{BB962C8B-B14F-4D97-AF65-F5344CB8AC3E}">
        <p14:creationId xmlns:p14="http://schemas.microsoft.com/office/powerpoint/2010/main" val="1968902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9591FFF-1C1D-40EA-B766-35177B2C275A}" type="datetimeFigureOut">
              <a:rPr lang="en-GB" smtClean="0"/>
              <a:t>31/03/2016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D6770ED-9474-4FB7-B609-F4B7F34B4F80}" type="slidenum">
              <a:rPr lang="en-GB" smtClean="0"/>
              <a:t>‹#›</a:t>
            </a:fld>
            <a:endParaRPr lang="en-GB"/>
          </a:p>
        </p:txBody>
      </p:sp>
    </p:spTree>
    <p:extLst>
      <p:ext uri="{BB962C8B-B14F-4D97-AF65-F5344CB8AC3E}">
        <p14:creationId xmlns:p14="http://schemas.microsoft.com/office/powerpoint/2010/main" val="2693826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591FFF-1C1D-40EA-B766-35177B2C275A}" type="datetimeFigureOut">
              <a:rPr lang="en-GB" smtClean="0"/>
              <a:t>31/03/2016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D6770ED-9474-4FB7-B609-F4B7F34B4F80}" type="slidenum">
              <a:rPr lang="en-GB" smtClean="0"/>
              <a:t>‹#›</a:t>
            </a:fld>
            <a:endParaRPr lang="en-GB"/>
          </a:p>
        </p:txBody>
      </p:sp>
    </p:spTree>
    <p:extLst>
      <p:ext uri="{BB962C8B-B14F-4D97-AF65-F5344CB8AC3E}">
        <p14:creationId xmlns:p14="http://schemas.microsoft.com/office/powerpoint/2010/main" val="2259349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591FFF-1C1D-40EA-B766-35177B2C275A}" type="datetimeFigureOut">
              <a:rPr lang="en-GB" smtClean="0"/>
              <a:t>31/03/2016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6770ED-9474-4FB7-B609-F4B7F34B4F80}" type="slidenum">
              <a:rPr lang="en-GB" smtClean="0"/>
              <a:t>‹#›</a:t>
            </a:fld>
            <a:endParaRPr lang="en-GB"/>
          </a:p>
        </p:txBody>
      </p:sp>
    </p:spTree>
    <p:extLst>
      <p:ext uri="{BB962C8B-B14F-4D97-AF65-F5344CB8AC3E}">
        <p14:creationId xmlns:p14="http://schemas.microsoft.com/office/powerpoint/2010/main" val="3323202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591FFF-1C1D-40EA-B766-35177B2C275A}" type="datetimeFigureOut">
              <a:rPr lang="en-GB" smtClean="0"/>
              <a:t>31/03/2016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6770ED-9474-4FB7-B609-F4B7F34B4F80}" type="slidenum">
              <a:rPr lang="en-GB" smtClean="0"/>
              <a:t>‹#›</a:t>
            </a:fld>
            <a:endParaRPr lang="en-GB"/>
          </a:p>
        </p:txBody>
      </p:sp>
    </p:spTree>
    <p:extLst>
      <p:ext uri="{BB962C8B-B14F-4D97-AF65-F5344CB8AC3E}">
        <p14:creationId xmlns:p14="http://schemas.microsoft.com/office/powerpoint/2010/main" val="2460577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591FFF-1C1D-40EA-B766-35177B2C275A}" type="datetimeFigureOut">
              <a:rPr lang="en-GB" smtClean="0"/>
              <a:t>31/03/2016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6770ED-9474-4FB7-B609-F4B7F34B4F80}" type="slidenum">
              <a:rPr lang="en-GB" smtClean="0"/>
              <a:t>‹#›</a:t>
            </a:fld>
            <a:endParaRPr lang="en-GB"/>
          </a:p>
        </p:txBody>
      </p:sp>
    </p:spTree>
    <p:extLst>
      <p:ext uri="{BB962C8B-B14F-4D97-AF65-F5344CB8AC3E}">
        <p14:creationId xmlns:p14="http://schemas.microsoft.com/office/powerpoint/2010/main" val="3847263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hyperlink" Target="mailto:jimenez@torroja.dmt.upm.es" TargetMode="Externa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hyperlink" Target="mailto:alberto@torroja.dmt.upm.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204864"/>
            <a:ext cx="7990656" cy="1686049"/>
          </a:xfrm>
        </p:spPr>
        <p:txBody>
          <a:bodyPr>
            <a:normAutofit fontScale="90000"/>
          </a:bodyPr>
          <a:lstStyle/>
          <a:p>
            <a:r>
              <a:rPr lang="en-GB" b="1" dirty="0"/>
              <a:t>DATATURB </a:t>
            </a:r>
            <a:r>
              <a:rPr lang="en-GB" b="1" dirty="0" smtClean="0"/>
              <a:t/>
            </a:r>
            <a:br>
              <a:rPr lang="en-GB" b="1" dirty="0" smtClean="0"/>
            </a:br>
            <a:r>
              <a:rPr lang="en-GB" b="1" dirty="0" smtClean="0"/>
              <a:t>Direct </a:t>
            </a:r>
            <a:r>
              <a:rPr lang="en-GB" b="1" dirty="0"/>
              <a:t>simulation data of turbulent flows</a:t>
            </a:r>
            <a:br>
              <a:rPr lang="en-GB" b="1" dirty="0"/>
            </a:br>
            <a:endParaRPr lang="it-IT" dirty="0"/>
          </a:p>
        </p:txBody>
      </p:sp>
      <p:pic>
        <p:nvPicPr>
          <p:cNvPr id="1026" name="Picture 2" descr="https://www.eudat.eu/sites/default/files/styles/medium/public/logo/Direct%20simulation%20data%20of%20turbulent%20flows.png?itok=c4r4q44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3590350"/>
            <a:ext cx="2880320" cy="2710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8901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a:latin typeface="Century Gothic" charset="0"/>
              </a:rPr>
              <a:t>EUDAT: A truly pan-European Infrastructure</a:t>
            </a:r>
            <a:endParaRPr lang="en-GB" dirty="0"/>
          </a:p>
        </p:txBody>
      </p:sp>
      <p:sp>
        <p:nvSpPr>
          <p:cNvPr id="4" name="Rettangolo 59"/>
          <p:cNvSpPr>
            <a:spLocks noChangeArrowheads="1"/>
          </p:cNvSpPr>
          <p:nvPr/>
        </p:nvSpPr>
        <p:spPr bwMode="auto">
          <a:xfrm>
            <a:off x="78726" y="1574273"/>
            <a:ext cx="430710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000" dirty="0">
                <a:latin typeface="Century Gothic" charset="0"/>
              </a:rPr>
              <a:t>EUDAT offers </a:t>
            </a:r>
            <a:r>
              <a:rPr lang="en-GB" sz="2000" b="1" dirty="0">
                <a:latin typeface="Century Gothic" charset="0"/>
              </a:rPr>
              <a:t>common data </a:t>
            </a:r>
            <a:r>
              <a:rPr lang="en-GB" sz="2000" b="1" dirty="0" smtClean="0">
                <a:latin typeface="Century Gothic" charset="0"/>
              </a:rPr>
              <a:t>services </a:t>
            </a:r>
            <a:r>
              <a:rPr lang="en-GB" sz="2000" dirty="0" smtClean="0">
                <a:latin typeface="Century Gothic" charset="0"/>
              </a:rPr>
              <a:t>to both </a:t>
            </a:r>
            <a:r>
              <a:rPr lang="en-GB" sz="2000" b="1" dirty="0" smtClean="0">
                <a:latin typeface="Century Gothic" charset="0"/>
              </a:rPr>
              <a:t>research </a:t>
            </a:r>
            <a:r>
              <a:rPr lang="en-GB" sz="2000" b="1" dirty="0">
                <a:latin typeface="Century Gothic" charset="0"/>
              </a:rPr>
              <a:t>communities </a:t>
            </a:r>
            <a:r>
              <a:rPr lang="en-GB" sz="2000" b="1" dirty="0" smtClean="0">
                <a:latin typeface="Century Gothic" charset="0"/>
              </a:rPr>
              <a:t>and individuals </a:t>
            </a:r>
            <a:r>
              <a:rPr lang="en-GB" sz="2000" dirty="0" smtClean="0">
                <a:latin typeface="Century Gothic" charset="0"/>
              </a:rPr>
              <a:t>through a network </a:t>
            </a:r>
            <a:r>
              <a:rPr lang="en-GB" sz="2000" dirty="0">
                <a:latin typeface="Century Gothic" charset="0"/>
              </a:rPr>
              <a:t>of </a:t>
            </a:r>
            <a:r>
              <a:rPr lang="en-GB" sz="2000" b="1" dirty="0" smtClean="0">
                <a:latin typeface="Century Gothic" charset="0"/>
              </a:rPr>
              <a:t>35 </a:t>
            </a:r>
            <a:r>
              <a:rPr lang="en-GB" sz="2000" b="1" dirty="0">
                <a:latin typeface="Century Gothic" charset="0"/>
              </a:rPr>
              <a:t>European </a:t>
            </a:r>
            <a:r>
              <a:rPr lang="en-GB" sz="2000" b="1" dirty="0" smtClean="0">
                <a:latin typeface="Century Gothic" charset="0"/>
              </a:rPr>
              <a:t>organisations.</a:t>
            </a:r>
            <a:endParaRPr lang="en-GB" sz="2000" b="1" dirty="0">
              <a:latin typeface="Century Gothic" charset="0"/>
            </a:endParaRPr>
          </a:p>
        </p:txBody>
      </p:sp>
      <p:sp>
        <p:nvSpPr>
          <p:cNvPr id="5" name="Rettangolo 60"/>
          <p:cNvSpPr>
            <a:spLocks noChangeArrowheads="1"/>
          </p:cNvSpPr>
          <p:nvPr/>
        </p:nvSpPr>
        <p:spPr bwMode="auto">
          <a:xfrm>
            <a:off x="78726" y="3635714"/>
            <a:ext cx="3890211"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000" dirty="0" smtClean="0">
                <a:latin typeface="Century Gothic" charset="0"/>
              </a:rPr>
              <a:t>EUDAT wants to enable </a:t>
            </a:r>
            <a:r>
              <a:rPr lang="en-GB" sz="2000" b="1" dirty="0">
                <a:latin typeface="Century Gothic" charset="0"/>
              </a:rPr>
              <a:t>European </a:t>
            </a:r>
            <a:r>
              <a:rPr lang="en-GB" sz="2000" b="1" dirty="0" smtClean="0">
                <a:latin typeface="Century Gothic" charset="0"/>
              </a:rPr>
              <a:t>researchers from </a:t>
            </a:r>
            <a:r>
              <a:rPr lang="en-GB" sz="2000" b="1" dirty="0">
                <a:latin typeface="Century Gothic" charset="0"/>
              </a:rPr>
              <a:t>any </a:t>
            </a:r>
            <a:r>
              <a:rPr lang="en-GB" sz="2000" b="1" dirty="0" smtClean="0">
                <a:latin typeface="Century Gothic" charset="0"/>
              </a:rPr>
              <a:t>discipline </a:t>
            </a:r>
            <a:r>
              <a:rPr lang="en-GB" sz="2000" dirty="0">
                <a:latin typeface="Century Gothic" charset="0"/>
              </a:rPr>
              <a:t>to </a:t>
            </a:r>
            <a:r>
              <a:rPr lang="en-GB" sz="2000" b="1" dirty="0">
                <a:latin typeface="Century Gothic" charset="0"/>
              </a:rPr>
              <a:t>preserve, find, access, and process data</a:t>
            </a:r>
            <a:r>
              <a:rPr lang="en-GB" sz="2000" dirty="0">
                <a:latin typeface="Century Gothic" charset="0"/>
              </a:rPr>
              <a:t> in a trusted environment, as part of a </a:t>
            </a:r>
            <a:r>
              <a:rPr lang="en-GB" sz="2000" b="1" dirty="0">
                <a:latin typeface="Century Gothic" charset="0"/>
              </a:rPr>
              <a:t>Collaborative Data </a:t>
            </a:r>
            <a:r>
              <a:rPr lang="en-GB" sz="2000" b="1" dirty="0" smtClean="0">
                <a:latin typeface="Century Gothic" charset="0"/>
              </a:rPr>
              <a:t>Infrastructure</a:t>
            </a:r>
            <a:r>
              <a:rPr lang="en-GB" sz="2000" dirty="0" smtClean="0">
                <a:latin typeface="Century Gothic" charset="0"/>
              </a:rPr>
              <a:t>.</a:t>
            </a:r>
            <a:endParaRPr lang="en-GB" sz="2000" dirty="0">
              <a:latin typeface="Century Gothic" charset="0"/>
            </a:endParaRPr>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6629" y="1728434"/>
            <a:ext cx="5177371" cy="447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0557" y="5983294"/>
            <a:ext cx="134933" cy="156495"/>
          </a:xfrm>
          <a:prstGeom prst="rect">
            <a:avLst/>
          </a:prstGeom>
        </p:spPr>
      </p:pic>
      <p:sp>
        <p:nvSpPr>
          <p:cNvPr id="8" name="Rettangolo 60"/>
          <p:cNvSpPr>
            <a:spLocks noChangeArrowheads="1"/>
          </p:cNvSpPr>
          <p:nvPr/>
        </p:nvSpPr>
        <p:spPr bwMode="auto">
          <a:xfrm>
            <a:off x="5635490" y="5891705"/>
            <a:ext cx="28446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1400" dirty="0" smtClean="0">
                <a:latin typeface="Century Gothic" charset="0"/>
              </a:rPr>
              <a:t>European infrastructures</a:t>
            </a:r>
            <a:endParaRPr lang="en-GB" sz="1400" dirty="0">
              <a:latin typeface="Century Gothic"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0557" y="6252418"/>
            <a:ext cx="134933" cy="156495"/>
          </a:xfrm>
          <a:prstGeom prst="rect">
            <a:avLst/>
          </a:prstGeom>
        </p:spPr>
      </p:pic>
      <p:sp>
        <p:nvSpPr>
          <p:cNvPr id="10" name="Rettangolo 60"/>
          <p:cNvSpPr>
            <a:spLocks noChangeArrowheads="1"/>
          </p:cNvSpPr>
          <p:nvPr/>
        </p:nvSpPr>
        <p:spPr bwMode="auto">
          <a:xfrm>
            <a:off x="5635490" y="6149535"/>
            <a:ext cx="28446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1400" dirty="0" smtClean="0">
                <a:latin typeface="Century Gothic" charset="0"/>
              </a:rPr>
              <a:t>Technology Providers</a:t>
            </a:r>
            <a:endParaRPr lang="en-GB" sz="1400" dirty="0">
              <a:latin typeface="Century Gothic"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8712" y="6519351"/>
            <a:ext cx="134933" cy="156495"/>
          </a:xfrm>
          <a:prstGeom prst="rect">
            <a:avLst/>
          </a:prstGeom>
        </p:spPr>
      </p:pic>
      <p:sp>
        <p:nvSpPr>
          <p:cNvPr id="12" name="Rettangolo 60"/>
          <p:cNvSpPr>
            <a:spLocks noChangeArrowheads="1"/>
          </p:cNvSpPr>
          <p:nvPr/>
        </p:nvSpPr>
        <p:spPr bwMode="auto">
          <a:xfrm>
            <a:off x="5619312" y="6432260"/>
            <a:ext cx="28608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1400" dirty="0" smtClean="0">
                <a:latin typeface="Century Gothic" charset="0"/>
              </a:rPr>
              <a:t>Research Communities</a:t>
            </a:r>
            <a:endParaRPr lang="en-GB" sz="1400" dirty="0">
              <a:latin typeface="Century Gothic" charset="0"/>
            </a:endParaRPr>
          </a:p>
        </p:txBody>
      </p:sp>
    </p:spTree>
    <p:extLst>
      <p:ext uri="{BB962C8B-B14F-4D97-AF65-F5344CB8AC3E}">
        <p14:creationId xmlns:p14="http://schemas.microsoft.com/office/powerpoint/2010/main" val="2006885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76300" y="260648"/>
            <a:ext cx="7391400" cy="8683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EUDAT Vision &amp; Mission </a:t>
            </a:r>
            <a:endParaRPr lang="en-US" dirty="0"/>
          </a:p>
        </p:txBody>
      </p:sp>
      <p:sp>
        <p:nvSpPr>
          <p:cNvPr id="5" name="Content Placeholder 2"/>
          <p:cNvSpPr txBox="1">
            <a:spLocks/>
          </p:cNvSpPr>
          <p:nvPr/>
        </p:nvSpPr>
        <p:spPr>
          <a:xfrm>
            <a:off x="457200" y="1371600"/>
            <a:ext cx="5194920" cy="5153744"/>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pPr>
            <a:r>
              <a:rPr lang="en-GB" sz="3200" b="1" dirty="0" smtClean="0"/>
              <a:t>Vision</a:t>
            </a:r>
            <a:r>
              <a:rPr lang="en-GB" sz="3200" dirty="0" smtClean="0"/>
              <a:t>: </a:t>
            </a:r>
            <a:r>
              <a:rPr lang="en-GB" sz="3200" i="1" dirty="0" smtClean="0"/>
              <a:t>Data is shared and preserved across borders and disciplines thereby enhancing the value and quality of research at large.</a:t>
            </a:r>
          </a:p>
          <a:p>
            <a:pPr>
              <a:lnSpc>
                <a:spcPct val="110000"/>
              </a:lnSpc>
            </a:pPr>
            <a:endParaRPr lang="en-GB" sz="3200" dirty="0" smtClean="0"/>
          </a:p>
          <a:p>
            <a:pPr>
              <a:lnSpc>
                <a:spcPct val="110000"/>
              </a:lnSpc>
            </a:pPr>
            <a:r>
              <a:rPr lang="en-GB" sz="3200" b="1" dirty="0" smtClean="0"/>
              <a:t>Mission</a:t>
            </a:r>
            <a:r>
              <a:rPr lang="en-GB" sz="3200" dirty="0" smtClean="0"/>
              <a:t>: </a:t>
            </a:r>
            <a:r>
              <a:rPr lang="en-GB" sz="3200" i="1" dirty="0" smtClean="0"/>
              <a:t>To enable data stewardship within and between European Research Communities through a Collaborative Data Infrastructure, a common model and service infrastructure for managing data spanning all European research data centres and community data repositories. </a:t>
            </a:r>
          </a:p>
          <a:p>
            <a:pPr marL="0" indent="0">
              <a:lnSpc>
                <a:spcPct val="110000"/>
              </a:lnSpc>
              <a:buFont typeface="Arial" panose="020B0604020202020204" pitchFamily="34" charset="0"/>
              <a:buNone/>
            </a:pPr>
            <a:endParaRPr lang="en-GB" sz="3200" i="1" dirty="0" smtClean="0"/>
          </a:p>
          <a:p>
            <a:pPr>
              <a:lnSpc>
                <a:spcPct val="110000"/>
              </a:lnSpc>
            </a:pPr>
            <a:endParaRPr lang="en-US" sz="3100" dirty="0" smtClean="0"/>
          </a:p>
          <a:p>
            <a:pPr>
              <a:lnSpc>
                <a:spcPct val="110000"/>
              </a:lnSpc>
            </a:pPr>
            <a:endParaRPr lang="en-US" dirty="0"/>
          </a:p>
        </p:txBody>
      </p:sp>
      <p:pic>
        <p:nvPicPr>
          <p:cNvPr id="6" name="Picture 5"/>
          <p:cNvPicPr>
            <a:picLocks noChangeAspect="1"/>
          </p:cNvPicPr>
          <p:nvPr/>
        </p:nvPicPr>
        <p:blipFill>
          <a:blip r:embed="rId2"/>
          <a:stretch>
            <a:fillRect/>
          </a:stretch>
        </p:blipFill>
        <p:spPr>
          <a:xfrm>
            <a:off x="5796136" y="3573016"/>
            <a:ext cx="3019480" cy="2603334"/>
          </a:xfrm>
          <a:prstGeom prst="rect">
            <a:avLst/>
          </a:prstGeom>
        </p:spPr>
      </p:pic>
      <p:pic>
        <p:nvPicPr>
          <p:cNvPr id="7" name="Picture 7"/>
          <p:cNvPicPr>
            <a:picLocks noChangeAspect="1"/>
          </p:cNvPicPr>
          <p:nvPr/>
        </p:nvPicPr>
        <p:blipFill>
          <a:blip r:embed="rId3"/>
          <a:stretch>
            <a:fillRect/>
          </a:stretch>
        </p:blipFill>
        <p:spPr>
          <a:xfrm>
            <a:off x="5968692" y="1196752"/>
            <a:ext cx="2674367" cy="2005775"/>
          </a:xfrm>
          <a:prstGeom prst="rect">
            <a:avLst/>
          </a:prstGeom>
        </p:spPr>
      </p:pic>
    </p:spTree>
    <p:extLst>
      <p:ext uri="{BB962C8B-B14F-4D97-AF65-F5344CB8AC3E}">
        <p14:creationId xmlns:p14="http://schemas.microsoft.com/office/powerpoint/2010/main" val="15715692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44624"/>
            <a:ext cx="7304856" cy="792162"/>
          </a:xfrm>
        </p:spPr>
        <p:txBody>
          <a:bodyPr/>
          <a:lstStyle/>
          <a:p>
            <a:r>
              <a:rPr lang="de-DE" dirty="0" smtClean="0"/>
              <a:t>B2 Service Suite</a:t>
            </a:r>
            <a:endParaRPr lang="en-US" dirty="0"/>
          </a:p>
        </p:txBody>
      </p:sp>
      <p:sp>
        <p:nvSpPr>
          <p:cNvPr id="11" name="Rectangle 10"/>
          <p:cNvSpPr/>
          <p:nvPr/>
        </p:nvSpPr>
        <p:spPr>
          <a:xfrm>
            <a:off x="350199" y="6321305"/>
            <a:ext cx="3120150" cy="369332"/>
          </a:xfrm>
          <a:prstGeom prst="rect">
            <a:avLst/>
          </a:prstGeom>
        </p:spPr>
        <p:txBody>
          <a:bodyPr wrap="none">
            <a:spAutoFit/>
          </a:bodyPr>
          <a:lstStyle/>
          <a:p>
            <a:r>
              <a:rPr lang="fr-FR" dirty="0"/>
              <a:t>https://</a:t>
            </a:r>
            <a:r>
              <a:rPr lang="fr-FR" dirty="0" err="1"/>
              <a:t>www.eudat.eu</a:t>
            </a:r>
            <a:r>
              <a:rPr lang="fr-FR" dirty="0"/>
              <a:t>/services</a:t>
            </a:r>
          </a:p>
        </p:txBody>
      </p:sp>
      <p:sp>
        <p:nvSpPr>
          <p:cNvPr id="12" name="Content Placeholder 2"/>
          <p:cNvSpPr>
            <a:spLocks noGrp="1"/>
          </p:cNvSpPr>
          <p:nvPr>
            <p:ph idx="1"/>
          </p:nvPr>
        </p:nvSpPr>
        <p:spPr>
          <a:xfrm>
            <a:off x="5430318" y="980728"/>
            <a:ext cx="3672408" cy="3972681"/>
          </a:xfrm>
        </p:spPr>
        <p:txBody>
          <a:bodyPr>
            <a:noAutofit/>
          </a:bodyPr>
          <a:lstStyle/>
          <a:p>
            <a:pPr marL="0" indent="0">
              <a:buNone/>
            </a:pPr>
            <a:r>
              <a:rPr lang="en-US" sz="2200" dirty="0"/>
              <a:t>Covering both </a:t>
            </a:r>
            <a:r>
              <a:rPr lang="en-US" sz="2200" b="1" dirty="0"/>
              <a:t>access</a:t>
            </a:r>
            <a:r>
              <a:rPr lang="en-US" sz="2200" dirty="0"/>
              <a:t> and </a:t>
            </a:r>
            <a:r>
              <a:rPr lang="en-US" sz="2200" b="1" dirty="0"/>
              <a:t>deposit</a:t>
            </a:r>
            <a:r>
              <a:rPr lang="en-US" sz="2200" dirty="0"/>
              <a:t>, from </a:t>
            </a:r>
            <a:r>
              <a:rPr lang="en-US" sz="2200" b="1" dirty="0"/>
              <a:t>informal data sharing to long-term archiving</a:t>
            </a:r>
            <a:r>
              <a:rPr lang="en-US" sz="2200" dirty="0"/>
              <a:t>, and addressing </a:t>
            </a:r>
            <a:r>
              <a:rPr lang="en-US" sz="2200" b="1" dirty="0"/>
              <a:t>identification</a:t>
            </a:r>
            <a:r>
              <a:rPr lang="en-US" sz="2200" dirty="0"/>
              <a:t>, </a:t>
            </a:r>
            <a:r>
              <a:rPr lang="en-US" sz="2200" b="1" dirty="0"/>
              <a:t>discoverability</a:t>
            </a:r>
            <a:r>
              <a:rPr lang="en-US" sz="2200" dirty="0"/>
              <a:t> and </a:t>
            </a:r>
            <a:r>
              <a:rPr lang="en-US" sz="2200" b="1" dirty="0"/>
              <a:t>computability</a:t>
            </a:r>
            <a:r>
              <a:rPr lang="en-US" sz="2200" dirty="0"/>
              <a:t> of both </a:t>
            </a:r>
            <a:r>
              <a:rPr lang="en-US" sz="2200" b="1" dirty="0"/>
              <a:t>long-tail and big data</a:t>
            </a:r>
            <a:r>
              <a:rPr lang="en-US" sz="2200" dirty="0"/>
              <a:t>, EUDAT services </a:t>
            </a:r>
            <a:r>
              <a:rPr lang="en-US" sz="2200" dirty="0" smtClean="0"/>
              <a:t>seek to </a:t>
            </a:r>
            <a:r>
              <a:rPr lang="en-US" sz="2200" b="1" u="sng" dirty="0" smtClean="0"/>
              <a:t>address </a:t>
            </a:r>
            <a:r>
              <a:rPr lang="en-US" sz="2200" b="1" u="sng" dirty="0"/>
              <a:t>the full lifecycle of research data</a:t>
            </a:r>
          </a:p>
        </p:txBody>
      </p:sp>
      <p:grpSp>
        <p:nvGrpSpPr>
          <p:cNvPr id="3" name="Group 2"/>
          <p:cNvGrpSpPr/>
          <p:nvPr/>
        </p:nvGrpSpPr>
        <p:grpSpPr>
          <a:xfrm>
            <a:off x="19861" y="980728"/>
            <a:ext cx="5427547" cy="4999264"/>
            <a:chOff x="19861" y="1255626"/>
            <a:chExt cx="5427547" cy="4999264"/>
          </a:xfrm>
        </p:grpSpPr>
        <p:pic>
          <p:nvPicPr>
            <p:cNvPr id="1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61" y="1255626"/>
              <a:ext cx="5427547" cy="499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jkr\projects\eudat\logos\B2SHAR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0335" y="3708660"/>
              <a:ext cx="648072" cy="1371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jkr\projects\eudat\logos\B2FIND.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855835" y="4514878"/>
              <a:ext cx="1014500" cy="1555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jkr\projects\eudat\logos\B2DROP-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7584" y="3708660"/>
              <a:ext cx="649932" cy="1448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C:\Users\jkr\projects\eudat\logos\B2SAF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20417" y="2722835"/>
              <a:ext cx="649932" cy="1440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C:\Users\jkr\projects\eudat\logos\B2STAG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51920" y="2722835"/>
              <a:ext cx="648072" cy="1440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171143" y="1554721"/>
              <a:ext cx="974905" cy="21602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jkr\projects\eudat\logos\B2HANDLE ORIGINAL NO PAYOFF.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7505" y="2176686"/>
              <a:ext cx="792088" cy="291147"/>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13"/>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54292" y="5358331"/>
            <a:ext cx="2093971" cy="317245"/>
          </a:xfrm>
          <a:prstGeom prst="rect">
            <a:avLst/>
          </a:prstGeom>
          <a:noFill/>
          <a:ln w="9525">
            <a:noFill/>
            <a:miter lim="800000"/>
            <a:headEnd/>
            <a:tailEnd/>
          </a:ln>
        </p:spPr>
      </p:pic>
      <p:pic>
        <p:nvPicPr>
          <p:cNvPr id="18" name="Picture 23"/>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854290" y="5729324"/>
            <a:ext cx="2093207" cy="316498"/>
          </a:xfrm>
          <a:prstGeom prst="rect">
            <a:avLst/>
          </a:prstGeom>
          <a:noFill/>
          <a:ln w="9525">
            <a:noFill/>
            <a:miter lim="800000"/>
            <a:headEnd/>
            <a:tailEnd/>
          </a:ln>
        </p:spPr>
      </p:pic>
      <p:pic>
        <p:nvPicPr>
          <p:cNvPr id="19" name="Picture 2"/>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54289" y="6116381"/>
            <a:ext cx="2093207" cy="317244"/>
          </a:xfrm>
          <a:prstGeom prst="rect">
            <a:avLst/>
          </a:prstGeom>
          <a:noFill/>
          <a:ln w="9525">
            <a:noFill/>
            <a:miter lim="800000"/>
            <a:headEnd/>
            <a:tailEnd/>
          </a:ln>
        </p:spPr>
      </p:pic>
      <p:pic>
        <p:nvPicPr>
          <p:cNvPr id="20" name="Picture 6" descr="C:\Users\lbermude\Documents\Laura\eudat\conference\3rd-conference\poster-services\b2stage\presentacion\B2STAGE_payoff.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854288" y="6496131"/>
            <a:ext cx="2093207" cy="317245"/>
          </a:xfrm>
          <a:prstGeom prst="rect">
            <a:avLst/>
          </a:prstGeom>
          <a:noFill/>
          <a:ln w="9525">
            <a:noFill/>
            <a:miter lim="800000"/>
            <a:headEnd/>
            <a:tailEnd/>
          </a:ln>
        </p:spPr>
      </p:pic>
      <p:pic>
        <p:nvPicPr>
          <p:cNvPr id="21" name="Picture 1"/>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014532" y="5570701"/>
            <a:ext cx="2093972" cy="317245"/>
          </a:xfrm>
          <a:prstGeom prst="rect">
            <a:avLst/>
          </a:prstGeom>
          <a:noFill/>
          <a:ln w="9525">
            <a:noFill/>
            <a:miter lim="800000"/>
            <a:headEnd/>
            <a:tailEnd/>
          </a:ln>
        </p:spPr>
      </p:pic>
      <p:pic>
        <p:nvPicPr>
          <p:cNvPr id="22" name="Picture 3" descr="C:\Users\jkr\projects\eudat\logos\B2ACCESS.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014532" y="6341946"/>
            <a:ext cx="2093972" cy="31727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015297" y="5885327"/>
            <a:ext cx="2093207" cy="497960"/>
          </a:xfrm>
          <a:prstGeom prst="rect">
            <a:avLst/>
          </a:prstGeom>
        </p:spPr>
      </p:pic>
    </p:spTree>
    <p:extLst>
      <p:ext uri="{BB962C8B-B14F-4D97-AF65-F5344CB8AC3E}">
        <p14:creationId xmlns:p14="http://schemas.microsoft.com/office/powerpoint/2010/main" val="35138723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50165" y="1757579"/>
            <a:ext cx="7088494" cy="816754"/>
          </a:xfrm>
        </p:spPr>
        <p:txBody>
          <a:bodyPr>
            <a:normAutofit/>
          </a:bodyPr>
          <a:lstStyle/>
          <a:p>
            <a:pPr>
              <a:buSzPct val="100000"/>
              <a:buBlip>
                <a:blip r:embed="rId2"/>
              </a:buBlip>
            </a:pPr>
            <a:r>
              <a:rPr lang="en-GB" sz="2000" dirty="0"/>
              <a:t>Common Language Resources and Technology Infrastructure (CLARIN)</a:t>
            </a:r>
          </a:p>
          <a:p>
            <a:pPr marL="0" indent="0">
              <a:buNone/>
            </a:pPr>
            <a:endParaRPr lang="en-GB" sz="2000" dirty="0"/>
          </a:p>
        </p:txBody>
      </p:sp>
      <p:sp>
        <p:nvSpPr>
          <p:cNvPr id="3" name="Title 2"/>
          <p:cNvSpPr>
            <a:spLocks noGrp="1"/>
          </p:cNvSpPr>
          <p:nvPr>
            <p:ph type="title"/>
          </p:nvPr>
        </p:nvSpPr>
        <p:spPr>
          <a:xfrm>
            <a:off x="1486065" y="116632"/>
            <a:ext cx="7444885" cy="648072"/>
          </a:xfrm>
        </p:spPr>
        <p:txBody>
          <a:bodyPr>
            <a:noAutofit/>
          </a:bodyPr>
          <a:lstStyle/>
          <a:p>
            <a:r>
              <a:rPr lang="en-GB" sz="3600" dirty="0" smtClean="0"/>
              <a:t>Building solutions with the communities</a:t>
            </a:r>
            <a:endParaRPr lang="en-GB" sz="3600" dirty="0"/>
          </a:p>
        </p:txBody>
      </p:sp>
      <p:pic>
        <p:nvPicPr>
          <p:cNvPr id="4"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3131" y="1584087"/>
            <a:ext cx="825628" cy="92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0552" y="2659019"/>
            <a:ext cx="1493985" cy="55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1"/>
          <p:cNvSpPr txBox="1">
            <a:spLocks/>
          </p:cNvSpPr>
          <p:nvPr/>
        </p:nvSpPr>
        <p:spPr>
          <a:xfrm>
            <a:off x="1832518" y="2665333"/>
            <a:ext cx="7088494" cy="5424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dirty="0" smtClean="0"/>
              <a:t>European Network for Earth System Modelling (ENES)</a:t>
            </a:r>
          </a:p>
          <a:p>
            <a:pPr marL="0" indent="0">
              <a:buNone/>
            </a:pPr>
            <a:endParaRPr lang="en-GB" sz="2000" dirty="0"/>
          </a:p>
        </p:txBody>
      </p:sp>
      <p:pic>
        <p:nvPicPr>
          <p:cNvPr id="7" name="Picture 4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8591" y="3497613"/>
            <a:ext cx="954709" cy="712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1"/>
          <p:cNvSpPr txBox="1">
            <a:spLocks/>
          </p:cNvSpPr>
          <p:nvPr/>
        </p:nvSpPr>
        <p:spPr>
          <a:xfrm>
            <a:off x="1816561" y="3450762"/>
            <a:ext cx="7088494"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dirty="0" smtClean="0"/>
              <a:t>Distributed </a:t>
            </a:r>
            <a:r>
              <a:rPr lang="en-GB" sz="2000" dirty="0"/>
              <a:t>infrastructure for life-science information </a:t>
            </a:r>
            <a:r>
              <a:rPr lang="en-GB" sz="2000" dirty="0" smtClean="0"/>
              <a:t>(ELIXIR)</a:t>
            </a:r>
            <a:endParaRPr lang="en-GB" sz="2000" dirty="0"/>
          </a:p>
        </p:txBody>
      </p:sp>
      <p:pic>
        <p:nvPicPr>
          <p:cNvPr id="9" name="Picture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8274" y="4549791"/>
            <a:ext cx="1208194" cy="5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1"/>
          <p:cNvSpPr txBox="1">
            <a:spLocks/>
          </p:cNvSpPr>
          <p:nvPr/>
        </p:nvSpPr>
        <p:spPr>
          <a:xfrm>
            <a:off x="1842457" y="4386866"/>
            <a:ext cx="7088494"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dirty="0"/>
              <a:t>European Plate Observing System (EPOS) </a:t>
            </a:r>
            <a:r>
              <a:rPr lang="en-GB" sz="2000" dirty="0" smtClean="0"/>
              <a:t>- Solid </a:t>
            </a:r>
            <a:r>
              <a:rPr lang="en-GB" sz="2000" dirty="0"/>
              <a:t>Earth </a:t>
            </a:r>
            <a:r>
              <a:rPr lang="en-GB" sz="2000" dirty="0" smtClean="0"/>
              <a:t>sciences Research Infrastructure</a:t>
            </a:r>
            <a:endParaRPr lang="en-GB" sz="2000" dirty="0"/>
          </a:p>
        </p:txBody>
      </p:sp>
      <p:pic>
        <p:nvPicPr>
          <p:cNvPr id="12"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366943"/>
            <a:ext cx="2489079" cy="697602"/>
          </a:xfrm>
          <a:prstGeom prst="rect">
            <a:avLst/>
          </a:prstGeom>
        </p:spPr>
      </p:pic>
      <p:pic>
        <p:nvPicPr>
          <p:cNvPr id="14" name="Picture 3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03621" y="6064545"/>
            <a:ext cx="1544474" cy="71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1"/>
          <p:cNvSpPr txBox="1">
            <a:spLocks/>
          </p:cNvSpPr>
          <p:nvPr/>
        </p:nvSpPr>
        <p:spPr>
          <a:xfrm>
            <a:off x="1816561" y="5271660"/>
            <a:ext cx="7088494" cy="8301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dirty="0" smtClean="0"/>
              <a:t>Integrated Carbon Observation System (ICOS) to quantify &amp; understand greenhouse </a:t>
            </a:r>
            <a:r>
              <a:rPr lang="en-GB" sz="2000" dirty="0"/>
              <a:t>gas </a:t>
            </a:r>
            <a:r>
              <a:rPr lang="en-GB" sz="2000" dirty="0" smtClean="0"/>
              <a:t>balance</a:t>
            </a:r>
            <a:endParaRPr lang="en-GB" sz="2000" dirty="0"/>
          </a:p>
        </p:txBody>
      </p:sp>
      <p:sp>
        <p:nvSpPr>
          <p:cNvPr id="16" name="Content Placeholder 1"/>
          <p:cNvSpPr txBox="1">
            <a:spLocks/>
          </p:cNvSpPr>
          <p:nvPr/>
        </p:nvSpPr>
        <p:spPr>
          <a:xfrm>
            <a:off x="1835696" y="6139055"/>
            <a:ext cx="7088494" cy="5625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dirty="0"/>
              <a:t>Long-Term Ecosystem Research (LTER</a:t>
            </a:r>
            <a:r>
              <a:rPr lang="en-GB" sz="2000" dirty="0" smtClean="0"/>
              <a:t>) in Europe</a:t>
            </a:r>
            <a:endParaRPr lang="en-GB" sz="2000" dirty="0"/>
          </a:p>
        </p:txBody>
      </p:sp>
      <p:sp>
        <p:nvSpPr>
          <p:cNvPr id="17" name="Rettangolo 60"/>
          <p:cNvSpPr>
            <a:spLocks noChangeArrowheads="1"/>
          </p:cNvSpPr>
          <p:nvPr/>
        </p:nvSpPr>
        <p:spPr bwMode="auto">
          <a:xfrm>
            <a:off x="251520" y="929336"/>
            <a:ext cx="8539402" cy="707886"/>
          </a:xfrm>
          <a:prstGeom prst="rect">
            <a:avLst/>
          </a:prstGeom>
          <a:solidFill>
            <a:schemeClr val="accent1">
              <a:lumMod val="40000"/>
              <a:lumOff val="60000"/>
            </a:schemeClr>
          </a:solidFill>
          <a:ln>
            <a:noFill/>
          </a:ln>
          <a:extLst/>
        </p:spPr>
        <p:txBody>
          <a:bodyPr wrap="square">
            <a:spAutoFit/>
          </a:bodyPr>
          <a:lstStyle/>
          <a:p>
            <a:r>
              <a:rPr lang="en-GB" sz="2000" dirty="0">
                <a:latin typeface="Century Gothic" charset="0"/>
              </a:rPr>
              <a:t>EUDAT services </a:t>
            </a:r>
            <a:r>
              <a:rPr lang="en-GB" sz="2000" dirty="0" smtClean="0">
                <a:latin typeface="Century Gothic" charset="0"/>
              </a:rPr>
              <a:t>(</a:t>
            </a:r>
            <a:r>
              <a:rPr lang="en-GB" sz="2000" b="1" i="1" dirty="0" smtClean="0">
                <a:latin typeface="Century Gothic" charset="0"/>
              </a:rPr>
              <a:t>B2 </a:t>
            </a:r>
            <a:r>
              <a:rPr lang="de-DE" sz="2000" b="1" i="1" dirty="0">
                <a:latin typeface="Century Gothic" charset="0"/>
              </a:rPr>
              <a:t>Service Suite</a:t>
            </a:r>
            <a:r>
              <a:rPr lang="en-GB" sz="2000" dirty="0" smtClean="0">
                <a:latin typeface="Century Gothic" charset="0"/>
              </a:rPr>
              <a:t>) are </a:t>
            </a:r>
            <a:r>
              <a:rPr lang="en-GB" sz="2000" b="1" dirty="0">
                <a:latin typeface="Century Gothic" charset="0"/>
              </a:rPr>
              <a:t>designed, built and implemented</a:t>
            </a:r>
            <a:r>
              <a:rPr lang="en-GB" sz="2000" dirty="0">
                <a:latin typeface="Century Gothic" charset="0"/>
              </a:rPr>
              <a:t> </a:t>
            </a:r>
            <a:r>
              <a:rPr lang="en-GB" sz="2000" b="1" dirty="0" smtClean="0">
                <a:latin typeface="Century Gothic" charset="0"/>
              </a:rPr>
              <a:t>together with </a:t>
            </a:r>
            <a:r>
              <a:rPr lang="en-GB" sz="2000" b="1" dirty="0">
                <a:latin typeface="Century Gothic" charset="0"/>
              </a:rPr>
              <a:t>user </a:t>
            </a:r>
            <a:r>
              <a:rPr lang="en-GB" sz="2000" b="1" dirty="0" err="1" smtClean="0">
                <a:latin typeface="Century Gothic" charset="0"/>
              </a:rPr>
              <a:t>communites</a:t>
            </a:r>
            <a:r>
              <a:rPr lang="en-GB" sz="2000" b="1" dirty="0" smtClean="0">
                <a:latin typeface="Century Gothic" charset="0"/>
              </a:rPr>
              <a:t>.</a:t>
            </a:r>
            <a:endParaRPr lang="en-GB" sz="2000" b="1" dirty="0">
              <a:latin typeface="Century Gothic" charset="0"/>
            </a:endParaRPr>
          </a:p>
        </p:txBody>
      </p:sp>
    </p:spTree>
    <p:extLst>
      <p:ext uri="{BB962C8B-B14F-4D97-AF65-F5344CB8AC3E}">
        <p14:creationId xmlns:p14="http://schemas.microsoft.com/office/powerpoint/2010/main" val="32136022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Direct simulation of turbulent flows produces large amounts of data that can be used for multiple purposes and multiple researchers besides those originating </a:t>
            </a:r>
            <a:r>
              <a:rPr lang="en-GB" dirty="0" smtClean="0"/>
              <a:t>them. </a:t>
            </a:r>
          </a:p>
          <a:p>
            <a:r>
              <a:rPr lang="en-GB" dirty="0" smtClean="0"/>
              <a:t>The </a:t>
            </a:r>
            <a:r>
              <a:rPr lang="en-GB" dirty="0"/>
              <a:t>community has come to expect that to be done, since large simulations are too expensive to be repeated by everybody, but there have been up to now few programs specifically dedicated to data preservation and </a:t>
            </a:r>
            <a:r>
              <a:rPr lang="en-GB" dirty="0" smtClean="0"/>
              <a:t>sharing.</a:t>
            </a:r>
            <a:endParaRPr lang="en-GB" dirty="0"/>
          </a:p>
        </p:txBody>
      </p:sp>
      <p:sp>
        <p:nvSpPr>
          <p:cNvPr id="3" name="Title 2"/>
          <p:cNvSpPr>
            <a:spLocks noGrp="1"/>
          </p:cNvSpPr>
          <p:nvPr>
            <p:ph type="title"/>
          </p:nvPr>
        </p:nvSpPr>
        <p:spPr/>
        <p:txBody>
          <a:bodyPr/>
          <a:lstStyle/>
          <a:p>
            <a:r>
              <a:rPr lang="en-GB" dirty="0" smtClean="0"/>
              <a:t>The Challenge</a:t>
            </a:r>
            <a:endParaRPr lang="en-GB" dirty="0"/>
          </a:p>
        </p:txBody>
      </p:sp>
      <p:pic>
        <p:nvPicPr>
          <p:cNvPr id="4" name="Picture 2" descr="https://www.eudat.eu/sites/default/files/styles/medium/public/logo/Direct%20simulation%20data%20of%20turbulent%20flows.png?itok=c4r4q44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116632"/>
            <a:ext cx="1301013"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904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Turbulence is a relevant field in science and engineering nowadays, as countless industrial and technical applications rely on fundamental research for better performance and </a:t>
            </a:r>
            <a:r>
              <a:rPr lang="en-GB" dirty="0" smtClean="0"/>
              <a:t>efficiency.</a:t>
            </a:r>
          </a:p>
          <a:p>
            <a:endParaRPr lang="en-GB" dirty="0" smtClean="0"/>
          </a:p>
          <a:p>
            <a:r>
              <a:rPr lang="en-GB" dirty="0"/>
              <a:t>Our group has been using DNS of turbulence for 30 years, and probably owns at the moment the largest public data base of turbulence data. New challenges arise as the amount of data to store, preserve and share increase with larger simulations. </a:t>
            </a:r>
            <a:endParaRPr lang="en-GB" dirty="0"/>
          </a:p>
        </p:txBody>
      </p:sp>
      <p:sp>
        <p:nvSpPr>
          <p:cNvPr id="3" name="Title 2"/>
          <p:cNvSpPr>
            <a:spLocks noGrp="1"/>
          </p:cNvSpPr>
          <p:nvPr>
            <p:ph type="title"/>
          </p:nvPr>
        </p:nvSpPr>
        <p:spPr/>
        <p:txBody>
          <a:bodyPr/>
          <a:lstStyle/>
          <a:p>
            <a:r>
              <a:rPr lang="en-GB" dirty="0" smtClean="0"/>
              <a:t>Pilot Overview</a:t>
            </a:r>
            <a:endParaRPr lang="en-GB" dirty="0"/>
          </a:p>
        </p:txBody>
      </p:sp>
      <p:pic>
        <p:nvPicPr>
          <p:cNvPr id="2050" name="Picture 2" descr="https://www.eudat.eu/sites/default/files/styles/medium/public/logo/Direct%20simulation%20data%20of%20turbulent%20flows.png?itok=c4r4q44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116632"/>
            <a:ext cx="1301013"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159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EUDAT Service Uptake</a:t>
            </a:r>
            <a:endParaRPr lang="en-GB" dirty="0"/>
          </a:p>
        </p:txBody>
      </p:sp>
      <p:pic>
        <p:nvPicPr>
          <p:cNvPr id="4" name="Picture 2" descr="https://www.eudat.eu/sites/default/files/styles/medium/public/logo/Direct%20simulation%20data%20of%20turbulent%20flows.png?itok=c4r4q44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116632"/>
            <a:ext cx="130101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338" y="1484784"/>
            <a:ext cx="2857414" cy="432048"/>
          </a:xfrm>
          <a:prstGeom prst="rect">
            <a:avLst/>
          </a:prstGeom>
          <a:noFill/>
          <a:ln w="9525">
            <a:noFill/>
            <a:miter lim="800000"/>
            <a:headEnd/>
            <a:tailEnd/>
          </a:ln>
        </p:spPr>
      </p:pic>
      <p:sp>
        <p:nvSpPr>
          <p:cNvPr id="6" name="Rectangle 5"/>
          <p:cNvSpPr/>
          <p:nvPr/>
        </p:nvSpPr>
        <p:spPr>
          <a:xfrm>
            <a:off x="751338" y="2144373"/>
            <a:ext cx="8208912" cy="1477328"/>
          </a:xfrm>
          <a:prstGeom prst="rect">
            <a:avLst/>
          </a:prstGeom>
        </p:spPr>
        <p:txBody>
          <a:bodyPr wrap="square">
            <a:spAutoFit/>
          </a:bodyPr>
          <a:lstStyle/>
          <a:p>
            <a:r>
              <a:rPr lang="en-GB" b="1" dirty="0" smtClean="0">
                <a:latin typeface="Century Gothic" panose="020B0502020202020204" pitchFamily="34" charset="0"/>
              </a:rPr>
              <a:t>Repository for shareable digital objects - </a:t>
            </a:r>
            <a:r>
              <a:rPr lang="en-GB" dirty="0" smtClean="0">
                <a:latin typeface="Century Gothic" panose="020B0502020202020204" pitchFamily="34" charset="0"/>
              </a:rPr>
              <a:t>B2share </a:t>
            </a:r>
            <a:r>
              <a:rPr lang="en-GB" dirty="0">
                <a:latin typeface="Century Gothic" panose="020B0502020202020204" pitchFamily="34" charset="0"/>
              </a:rPr>
              <a:t>services will allow us to enlarge the pool of users that we already have and to provide standardized meta-data extensions and user-friendly interfaces to increase the impact of our activity in the turbulence research community.</a:t>
            </a:r>
          </a:p>
        </p:txBody>
      </p:sp>
      <p:pic>
        <p:nvPicPr>
          <p:cNvPr id="7"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338" y="3717032"/>
            <a:ext cx="2850695" cy="432048"/>
          </a:xfrm>
          <a:prstGeom prst="rect">
            <a:avLst/>
          </a:prstGeom>
          <a:noFill/>
          <a:ln w="9525">
            <a:noFill/>
            <a:miter lim="800000"/>
            <a:headEnd/>
            <a:tailEnd/>
          </a:ln>
        </p:spPr>
      </p:pic>
      <p:sp>
        <p:nvSpPr>
          <p:cNvPr id="8" name="Rectangle 7"/>
          <p:cNvSpPr/>
          <p:nvPr/>
        </p:nvSpPr>
        <p:spPr>
          <a:xfrm>
            <a:off x="751338" y="4509120"/>
            <a:ext cx="7997126" cy="1754326"/>
          </a:xfrm>
          <a:prstGeom prst="rect">
            <a:avLst/>
          </a:prstGeom>
        </p:spPr>
        <p:txBody>
          <a:bodyPr wrap="square">
            <a:spAutoFit/>
          </a:bodyPr>
          <a:lstStyle/>
          <a:p>
            <a:r>
              <a:rPr lang="en-GB" b="1" dirty="0" smtClean="0">
                <a:latin typeface="Century Gothic" panose="020B0502020202020204" pitchFamily="34" charset="0"/>
              </a:rPr>
              <a:t>Data replication and long term preservation - </a:t>
            </a:r>
            <a:r>
              <a:rPr lang="en-GB" dirty="0" smtClean="0">
                <a:latin typeface="Century Gothic" panose="020B0502020202020204" pitchFamily="34" charset="0"/>
              </a:rPr>
              <a:t>We </a:t>
            </a:r>
            <a:r>
              <a:rPr lang="en-GB" dirty="0">
                <a:latin typeface="Century Gothic" panose="020B0502020202020204" pitchFamily="34" charset="0"/>
              </a:rPr>
              <a:t>require a reliable, safe and robust way to preserve and access our turbulence database now and in the future. Also to guarantee long-term persistence of data is an important feature of </a:t>
            </a:r>
            <a:r>
              <a:rPr lang="en-GB" dirty="0" smtClean="0">
                <a:latin typeface="Century Gothic" panose="020B0502020202020204" pitchFamily="34" charset="0"/>
              </a:rPr>
              <a:t>EUDAT services as this </a:t>
            </a:r>
            <a:r>
              <a:rPr lang="en-GB" dirty="0">
                <a:latin typeface="Century Gothic" panose="020B0502020202020204" pitchFamily="34" charset="0"/>
              </a:rPr>
              <a:t>will allow the data to be accessible and available for a longer time beyond research periods</a:t>
            </a:r>
            <a:endParaRPr lang="en-GB" b="1" dirty="0">
              <a:latin typeface="Century Gothic" panose="020B0502020202020204" pitchFamily="34" charset="0"/>
            </a:endParaRPr>
          </a:p>
        </p:txBody>
      </p:sp>
    </p:spTree>
    <p:extLst>
      <p:ext uri="{BB962C8B-B14F-4D97-AF65-F5344CB8AC3E}">
        <p14:creationId xmlns:p14="http://schemas.microsoft.com/office/powerpoint/2010/main" val="3846722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7564" y="332619"/>
            <a:ext cx="7304856" cy="792162"/>
          </a:xfrm>
        </p:spPr>
        <p:txBody>
          <a:bodyPr/>
          <a:lstStyle/>
          <a:p>
            <a:r>
              <a:rPr lang="en-GB" dirty="0" smtClean="0"/>
              <a:t>Contact</a:t>
            </a:r>
            <a:endParaRPr lang="en-GB" dirty="0"/>
          </a:p>
        </p:txBody>
      </p:sp>
      <p:pic>
        <p:nvPicPr>
          <p:cNvPr id="4" name="Picture 2" descr="https://www.eudat.eu/sites/default/files/styles/medium/public/logo/Direct%20simulation%20data%20of%20turbulent%20flows.png?itok=c4r4q44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116632"/>
            <a:ext cx="1301013" cy="1224136"/>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3"/>
          <p:cNvSpPr>
            <a:spLocks noGrp="1"/>
          </p:cNvSpPr>
          <p:nvPr>
            <p:ph idx="1"/>
          </p:nvPr>
        </p:nvSpPr>
        <p:spPr>
          <a:xfrm>
            <a:off x="467544" y="1628800"/>
            <a:ext cx="4546848" cy="2489448"/>
          </a:xfrm>
        </p:spPr>
        <p:txBody>
          <a:bodyPr rtlCol="0">
            <a:normAutofit/>
          </a:bodyPr>
          <a:lstStyle/>
          <a:p>
            <a:pPr marL="0" indent="0" fontAlgn="auto">
              <a:spcAft>
                <a:spcPts val="0"/>
              </a:spcAft>
              <a:buFont typeface="Arial" panose="020B0604020202020204" pitchFamily="34" charset="0"/>
              <a:buNone/>
              <a:defRPr/>
            </a:pPr>
            <a:r>
              <a:rPr lang="it-IT" sz="2000" b="1" u="sng" dirty="0" smtClean="0"/>
              <a:t>Javier </a:t>
            </a:r>
            <a:r>
              <a:rPr lang="it-IT" sz="2000" b="1" u="sng" dirty="0" smtClean="0"/>
              <a:t>Jiménez</a:t>
            </a:r>
            <a:endParaRPr lang="it-IT" sz="2000" b="1" dirty="0" smtClean="0"/>
          </a:p>
          <a:p>
            <a:pPr marL="0" indent="0" fontAlgn="auto">
              <a:spcAft>
                <a:spcPts val="0"/>
              </a:spcAft>
              <a:buFont typeface="Arial" panose="020B0604020202020204" pitchFamily="34" charset="0"/>
              <a:buNone/>
              <a:defRPr/>
            </a:pPr>
            <a:r>
              <a:rPr lang="it-IT" sz="2000" b="1" dirty="0" smtClean="0"/>
              <a:t>Alberto </a:t>
            </a:r>
            <a:r>
              <a:rPr lang="it-IT" sz="2000" b="1" dirty="0" smtClean="0"/>
              <a:t>Vela-Martín</a:t>
            </a:r>
          </a:p>
          <a:p>
            <a:pPr marL="0" indent="0" fontAlgn="auto">
              <a:spcAft>
                <a:spcPts val="0"/>
              </a:spcAft>
              <a:buFont typeface="Arial" panose="020B0604020202020204" pitchFamily="34" charset="0"/>
              <a:buNone/>
              <a:defRPr/>
            </a:pPr>
            <a:r>
              <a:rPr lang="it-IT" sz="2000" b="1" dirty="0" smtClean="0"/>
              <a:t>Aeronautics, U</a:t>
            </a:r>
            <a:r>
              <a:rPr lang="it-IT" sz="2000" b="1" dirty="0"/>
              <a:t>. </a:t>
            </a:r>
            <a:r>
              <a:rPr lang="it-IT" sz="2000" b="1" dirty="0"/>
              <a:t>Politécnica </a:t>
            </a:r>
            <a:endParaRPr lang="it-IT" sz="2000" b="1" dirty="0" smtClean="0"/>
          </a:p>
          <a:p>
            <a:pPr marL="0" indent="0" fontAlgn="auto">
              <a:spcAft>
                <a:spcPts val="0"/>
              </a:spcAft>
              <a:buFont typeface="Arial" panose="020B0604020202020204" pitchFamily="34" charset="0"/>
              <a:buNone/>
              <a:defRPr/>
            </a:pPr>
            <a:r>
              <a:rPr lang="it-IT" sz="2000" b="1" dirty="0" smtClean="0"/>
              <a:t>Madrid, Spain</a:t>
            </a:r>
            <a:endParaRPr lang="it-IT" sz="2000" b="1" dirty="0" smtClean="0"/>
          </a:p>
          <a:p>
            <a:pPr marL="0" indent="0" fontAlgn="auto">
              <a:spcAft>
                <a:spcPts val="0"/>
              </a:spcAft>
              <a:buFont typeface="Arial" panose="020B0604020202020204" pitchFamily="34" charset="0"/>
              <a:buNone/>
              <a:defRPr/>
            </a:pPr>
            <a:r>
              <a:rPr lang="it-IT" sz="2000" dirty="0" smtClean="0">
                <a:solidFill>
                  <a:srgbClr val="FF0000"/>
                </a:solidFill>
                <a:hlinkClick r:id="rId3"/>
              </a:rPr>
              <a:t>jimenez@torroja.dmt.upm.es</a:t>
            </a:r>
            <a:endParaRPr lang="it-IT" sz="2000" dirty="0" smtClean="0">
              <a:solidFill>
                <a:srgbClr val="FF0000"/>
              </a:solidFill>
            </a:endParaRPr>
          </a:p>
          <a:p>
            <a:pPr marL="0" indent="0" fontAlgn="auto">
              <a:spcAft>
                <a:spcPts val="0"/>
              </a:spcAft>
              <a:buFont typeface="Arial" panose="020B0604020202020204" pitchFamily="34" charset="0"/>
              <a:buNone/>
              <a:defRPr/>
            </a:pPr>
            <a:r>
              <a:rPr lang="it-IT" sz="2000" dirty="0" smtClean="0">
                <a:solidFill>
                  <a:srgbClr val="FF0000"/>
                </a:solidFill>
                <a:hlinkClick r:id="rId4"/>
              </a:rPr>
              <a:t>alberto@torroja.dmt.upm.es</a:t>
            </a:r>
            <a:endParaRPr lang="it-IT" sz="2000" dirty="0" smtClean="0">
              <a:solidFill>
                <a:srgbClr val="FF0000"/>
              </a:solidFill>
            </a:endParaRPr>
          </a:p>
          <a:p>
            <a:pPr marL="0" indent="0" fontAlgn="auto">
              <a:spcAft>
                <a:spcPts val="0"/>
              </a:spcAft>
              <a:buFont typeface="Arial" panose="020B0604020202020204" pitchFamily="34" charset="0"/>
              <a:buNone/>
              <a:defRPr/>
            </a:pPr>
            <a:endParaRPr lang="it-IT" sz="2000" dirty="0">
              <a:solidFill>
                <a:srgbClr val="FF0000"/>
              </a:solidFill>
            </a:endParaRPr>
          </a:p>
          <a:p>
            <a:pPr marL="0" indent="0" fontAlgn="auto">
              <a:spcAft>
                <a:spcPts val="0"/>
              </a:spcAft>
              <a:buFont typeface="Arial" panose="020B0604020202020204" pitchFamily="34" charset="0"/>
              <a:buNone/>
              <a:defRPr/>
            </a:pPr>
            <a:endParaRPr lang="it-IT" sz="2000" dirty="0">
              <a:solidFill>
                <a:srgbClr val="FF0000"/>
              </a:solidFill>
            </a:endParaRPr>
          </a:p>
        </p:txBody>
      </p:sp>
      <p:pic>
        <p:nvPicPr>
          <p:cNvPr id="6" name="Picture 2" descr="https://www.eudat.eu/sites/default/files/styles/medium/public/logo/Direct%20simulation%20data%20of%20turbulent%20flows.png?itok=c4r4q44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861048"/>
            <a:ext cx="2736304" cy="2574616"/>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bwMode="auto">
          <a:xfrm>
            <a:off x="5008917" y="1446026"/>
            <a:ext cx="4032448" cy="444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54013" indent="-354013" algn="l" defTabSz="952500" rtl="0" eaLnBrk="1" fontAlgn="base" hangingPunct="1">
              <a:spcBef>
                <a:spcPct val="20000"/>
              </a:spcBef>
              <a:spcAft>
                <a:spcPts val="575"/>
              </a:spcAft>
              <a:buClr>
                <a:schemeClr val="accent1"/>
              </a:buClr>
              <a:buSzPct val="120000"/>
              <a:buFont typeface="Arial" charset="0"/>
              <a:buChar char="•"/>
              <a:defRPr sz="2400">
                <a:solidFill>
                  <a:schemeClr val="tx1"/>
                </a:solidFill>
                <a:latin typeface="HelveticaNeueLT Pro 45 Lt"/>
                <a:ea typeface="ＭＳ Ｐゴシック" charset="0"/>
                <a:cs typeface="HelveticaNeueLT Pro 45 Lt"/>
              </a:defRPr>
            </a:lvl1pPr>
            <a:lvl2pPr marL="631825" indent="-276225" algn="l" defTabSz="952500" rtl="0" eaLnBrk="1" fontAlgn="base" hangingPunct="1">
              <a:spcBef>
                <a:spcPct val="20000"/>
              </a:spcBef>
              <a:spcAft>
                <a:spcPts val="575"/>
              </a:spcAft>
              <a:buClr>
                <a:schemeClr val="accent1"/>
              </a:buClr>
              <a:buSzPct val="100000"/>
              <a:buFont typeface="Arial" charset="0"/>
              <a:buChar char="•"/>
              <a:defRPr sz="2200">
                <a:solidFill>
                  <a:schemeClr val="tx1"/>
                </a:solidFill>
                <a:latin typeface="HelveticaNeueLT Pro 45 Lt"/>
                <a:ea typeface="ＭＳ Ｐゴシック" charset="0"/>
                <a:cs typeface="HelveticaNeueLT Pro 45 Lt"/>
              </a:defRPr>
            </a:lvl2pPr>
            <a:lvl3pPr marL="895350" indent="-234950" algn="l" defTabSz="952500" rtl="0" eaLnBrk="1" fontAlgn="base" hangingPunct="1">
              <a:spcBef>
                <a:spcPct val="20000"/>
              </a:spcBef>
              <a:spcAft>
                <a:spcPts val="575"/>
              </a:spcAft>
              <a:buClr>
                <a:schemeClr val="accent1"/>
              </a:buClr>
              <a:buFont typeface="Times" charset="0"/>
              <a:buChar char="•"/>
              <a:defRPr sz="2000">
                <a:solidFill>
                  <a:schemeClr val="tx1"/>
                </a:solidFill>
                <a:latin typeface="HelveticaNeueLT Pro 45 Lt"/>
                <a:ea typeface="ＭＳ Ｐゴシック" charset="0"/>
                <a:cs typeface="HelveticaNeueLT Pro 45 Lt"/>
              </a:defRPr>
            </a:lvl3pPr>
            <a:lvl4pPr marL="1147763" indent="-234950" algn="l" defTabSz="952500" rtl="0" eaLnBrk="1" fontAlgn="base" hangingPunct="1">
              <a:spcBef>
                <a:spcPct val="20000"/>
              </a:spcBef>
              <a:spcAft>
                <a:spcPts val="575"/>
              </a:spcAft>
              <a:buClr>
                <a:schemeClr val="accent1"/>
              </a:buClr>
              <a:buFont typeface="Times" charset="0"/>
              <a:buChar char="•"/>
              <a:defRPr sz="2000">
                <a:solidFill>
                  <a:schemeClr val="tx1"/>
                </a:solidFill>
                <a:latin typeface="HelveticaNeueLT Pro 45 Lt"/>
                <a:ea typeface="ＭＳ Ｐゴシック" charset="0"/>
                <a:cs typeface="HelveticaNeueLT Pro 45 Lt"/>
              </a:defRPr>
            </a:lvl4pPr>
            <a:lvl5pPr marL="1400175" indent="-234950" algn="l" defTabSz="952500" rtl="0" eaLnBrk="1" fontAlgn="base" hangingPunct="1">
              <a:spcBef>
                <a:spcPct val="20000"/>
              </a:spcBef>
              <a:spcAft>
                <a:spcPts val="575"/>
              </a:spcAft>
              <a:buClr>
                <a:schemeClr val="accent1"/>
              </a:buClr>
              <a:buFont typeface="Times" charset="0"/>
              <a:buChar char="•"/>
              <a:defRPr sz="2000">
                <a:solidFill>
                  <a:schemeClr val="tx1"/>
                </a:solidFill>
                <a:latin typeface="HelveticaNeueLT Pro 45 Lt"/>
                <a:ea typeface="ＭＳ Ｐゴシック" charset="0"/>
                <a:cs typeface="HelveticaNeueLT Pro 45 Lt"/>
              </a:defRPr>
            </a:lvl5pPr>
            <a:lvl6pPr marL="2371346" indent="-238971" algn="l" defTabSz="955894" rtl="0" eaLnBrk="1" fontAlgn="base" hangingPunct="1">
              <a:spcBef>
                <a:spcPct val="20000"/>
              </a:spcBef>
              <a:spcAft>
                <a:spcPct val="0"/>
              </a:spcAft>
              <a:buClr>
                <a:schemeClr val="accent1"/>
              </a:buClr>
              <a:buFont typeface="Times" pitchFamily="48" charset="0"/>
              <a:buChar char="•"/>
              <a:defRPr sz="2100">
                <a:solidFill>
                  <a:schemeClr val="tx1"/>
                </a:solidFill>
                <a:latin typeface="+mn-lt"/>
              </a:defRPr>
            </a:lvl6pPr>
            <a:lvl7pPr marL="2591945" indent="-238971" algn="l" defTabSz="955894" rtl="0" eaLnBrk="1" fontAlgn="base" hangingPunct="1">
              <a:spcBef>
                <a:spcPct val="20000"/>
              </a:spcBef>
              <a:spcAft>
                <a:spcPct val="0"/>
              </a:spcAft>
              <a:buClr>
                <a:schemeClr val="accent1"/>
              </a:buClr>
              <a:buFont typeface="Times" pitchFamily="48" charset="0"/>
              <a:buChar char="•"/>
              <a:defRPr sz="2100">
                <a:solidFill>
                  <a:schemeClr val="tx1"/>
                </a:solidFill>
                <a:latin typeface="+mn-lt"/>
              </a:defRPr>
            </a:lvl7pPr>
            <a:lvl8pPr marL="2812522" indent="-238971" algn="l" defTabSz="955894" rtl="0" eaLnBrk="1" fontAlgn="base" hangingPunct="1">
              <a:spcBef>
                <a:spcPct val="20000"/>
              </a:spcBef>
              <a:spcAft>
                <a:spcPct val="0"/>
              </a:spcAft>
              <a:buClr>
                <a:schemeClr val="accent1"/>
              </a:buClr>
              <a:buFont typeface="Times" pitchFamily="48" charset="0"/>
              <a:buChar char="•"/>
              <a:defRPr sz="2100">
                <a:solidFill>
                  <a:schemeClr val="tx1"/>
                </a:solidFill>
                <a:latin typeface="+mn-lt"/>
              </a:defRPr>
            </a:lvl8pPr>
            <a:lvl9pPr marL="3033117" indent="-238971" algn="l" defTabSz="955894" rtl="0" eaLnBrk="1" fontAlgn="base" hangingPunct="1">
              <a:spcBef>
                <a:spcPct val="20000"/>
              </a:spcBef>
              <a:spcAft>
                <a:spcPct val="0"/>
              </a:spcAft>
              <a:buClr>
                <a:schemeClr val="accent1"/>
              </a:buClr>
              <a:buFont typeface="Times" pitchFamily="48" charset="0"/>
              <a:buChar char="•"/>
              <a:defRPr sz="2100">
                <a:solidFill>
                  <a:schemeClr val="tx1"/>
                </a:solidFill>
                <a:latin typeface="+mn-lt"/>
              </a:defRPr>
            </a:lvl9pPr>
          </a:lstStyle>
          <a:p>
            <a:pPr marL="0" indent="0" algn="ctr" defTabSz="914400">
              <a:buNone/>
            </a:pPr>
            <a:r>
              <a:rPr lang="en-GB" sz="2800" b="1" dirty="0">
                <a:solidFill>
                  <a:prstClr val="black"/>
                </a:solidFill>
                <a:latin typeface="Century Gothic" panose="020B0502020202020204" pitchFamily="34" charset="0"/>
                <a:ea typeface="+mn-ea"/>
                <a:cs typeface="Arial" pitchFamily="34" charset="0"/>
              </a:rPr>
              <a:t>EUDAT</a:t>
            </a:r>
          </a:p>
          <a:p>
            <a:pPr marL="0" indent="0" defTabSz="914400">
              <a:buNone/>
            </a:pPr>
            <a:r>
              <a:rPr lang="en-GB" sz="2800" dirty="0">
                <a:solidFill>
                  <a:prstClr val="black"/>
                </a:solidFill>
                <a:latin typeface="Century Gothic" panose="020B0502020202020204" pitchFamily="34" charset="0"/>
                <a:ea typeface="+mn-ea"/>
                <a:cs typeface="Arial" pitchFamily="34" charset="0"/>
              </a:rPr>
              <a:t>Web – </a:t>
            </a:r>
            <a:r>
              <a:rPr lang="en-GB" sz="2800" dirty="0">
                <a:solidFill>
                  <a:srgbClr val="0070C0"/>
                </a:solidFill>
                <a:latin typeface="Century Gothic" panose="020B0502020202020204" pitchFamily="34" charset="0"/>
                <a:ea typeface="+mn-ea"/>
                <a:cs typeface="Arial" pitchFamily="34" charset="0"/>
              </a:rPr>
              <a:t>eudat.eu</a:t>
            </a:r>
          </a:p>
          <a:p>
            <a:pPr marL="0" indent="0" defTabSz="914400">
              <a:buNone/>
            </a:pPr>
            <a:r>
              <a:rPr lang="en-GB" sz="2800" dirty="0">
                <a:solidFill>
                  <a:prstClr val="black"/>
                </a:solidFill>
                <a:latin typeface="Century Gothic" panose="020B0502020202020204" pitchFamily="34" charset="0"/>
                <a:ea typeface="+mn-ea"/>
                <a:cs typeface="Arial" pitchFamily="34" charset="0"/>
              </a:rPr>
              <a:t>Twitter - </a:t>
            </a:r>
            <a:r>
              <a:rPr lang="en-GB" sz="2800" dirty="0">
                <a:solidFill>
                  <a:srgbClr val="0070C0"/>
                </a:solidFill>
                <a:latin typeface="Century Gothic" panose="020B0502020202020204" pitchFamily="34" charset="0"/>
                <a:ea typeface="+mn-ea"/>
                <a:cs typeface="Arial" pitchFamily="34" charset="0"/>
              </a:rPr>
              <a:t>@</a:t>
            </a:r>
            <a:r>
              <a:rPr lang="en-GB" sz="2800" dirty="0" smtClean="0">
                <a:solidFill>
                  <a:srgbClr val="0070C0"/>
                </a:solidFill>
                <a:latin typeface="Century Gothic" panose="020B0502020202020204" pitchFamily="34" charset="0"/>
                <a:ea typeface="+mn-ea"/>
                <a:cs typeface="Arial" pitchFamily="34" charset="0"/>
              </a:rPr>
              <a:t>EUDAT_EU</a:t>
            </a:r>
            <a:endParaRPr lang="en-GB" sz="2800" dirty="0">
              <a:solidFill>
                <a:srgbClr val="0070C0"/>
              </a:solidFill>
              <a:latin typeface="Century Gothic" panose="020B0502020202020204" pitchFamily="34" charset="0"/>
              <a:ea typeface="+mn-ea"/>
              <a:cs typeface="Arial" pitchFamily="34" charset="0"/>
            </a:endParaRPr>
          </a:p>
          <a:p>
            <a:endParaRPr lang="en-GB" sz="2800" kern="0" dirty="0">
              <a:solidFill>
                <a:srgbClr val="0070C0"/>
              </a:solidFill>
              <a:latin typeface="Century Gothic" panose="020B0502020202020204" pitchFamily="34"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8064" y="4014799"/>
            <a:ext cx="3242794" cy="2128706"/>
          </a:xfrm>
          <a:prstGeom prst="rect">
            <a:avLst/>
          </a:prstGeom>
        </p:spPr>
      </p:pic>
    </p:spTree>
    <p:extLst>
      <p:ext uri="{BB962C8B-B14F-4D97-AF65-F5344CB8AC3E}">
        <p14:creationId xmlns:p14="http://schemas.microsoft.com/office/powerpoint/2010/main" val="42872389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1125</TotalTime>
  <Words>574</Words>
  <Application>Microsoft Office PowerPoint</Application>
  <PresentationFormat>On-screen Show (4:3)</PresentationFormat>
  <Paragraphs>47</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DATATURB  Direct simulation data of turbulent flows </vt:lpstr>
      <vt:lpstr>EUDAT: A truly pan-European Infrastructure</vt:lpstr>
      <vt:lpstr>PowerPoint Presentation</vt:lpstr>
      <vt:lpstr>B2 Service Suite</vt:lpstr>
      <vt:lpstr>Building solutions with the communities</vt:lpstr>
      <vt:lpstr>The Challenge</vt:lpstr>
      <vt:lpstr>Pilot Overview</vt:lpstr>
      <vt:lpstr>EUDAT Service Uptake</vt:lpstr>
      <vt:lpstr>Contact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DATATURB  Direct simulation data of turbulent flows </dc:title>
  <dc:creator>Alex</dc:creator>
  <cp:lastModifiedBy>Alex</cp:lastModifiedBy>
  <cp:revision>6</cp:revision>
  <dcterms:created xsi:type="dcterms:W3CDTF">2016-03-31T13:02:18Z</dcterms:created>
  <dcterms:modified xsi:type="dcterms:W3CDTF">2016-04-01T07:47:51Z</dcterms:modified>
</cp:coreProperties>
</file>