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88" r:id="rId3"/>
  </p:sldMasterIdLst>
  <p:notesMasterIdLst>
    <p:notesMasterId r:id="rId15"/>
  </p:notesMasterIdLst>
  <p:sldIdLst>
    <p:sldId id="256" r:id="rId4"/>
    <p:sldId id="267" r:id="rId5"/>
    <p:sldId id="268" r:id="rId6"/>
    <p:sldId id="269" r:id="rId7"/>
    <p:sldId id="270" r:id="rId8"/>
    <p:sldId id="265" r:id="rId9"/>
    <p:sldId id="271" r:id="rId10"/>
    <p:sldId id="266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42D"/>
    <a:srgbClr val="E35226"/>
    <a:srgbClr val="AA211F"/>
    <a:srgbClr val="002B9D"/>
    <a:srgbClr val="F7B149"/>
    <a:srgbClr val="00009D"/>
    <a:srgbClr val="F95A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2" autoAdjust="0"/>
    <p:restoredTop sz="94660"/>
  </p:normalViewPr>
  <p:slideViewPr>
    <p:cSldViewPr>
      <p:cViewPr>
        <p:scale>
          <a:sx n="76" d="100"/>
          <a:sy n="76" d="100"/>
        </p:scale>
        <p:origin x="-1368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EF7B-2522-4FA0-AE16-92FADF18FE58}" type="datetimeFigureOut">
              <a:rPr lang="en-GB" smtClean="0"/>
              <a:t>03/05/2016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38FE2-8D55-4023-AD12-2682C1524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98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chemeClr val="tx2"/>
                </a:solidFill>
                <a:ea typeface="+mn-ea"/>
              </a:rPr>
              <a:t>B2FIND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  <a:ea typeface="+mn-ea"/>
              </a:rPr>
              <a:t>tores metadata as well through other EUDAT services such as B2SHARE to provide access to data </a:t>
            </a:r>
            <a:r>
              <a:rPr lang="en-US" dirty="0" smtClean="0">
                <a:solidFill>
                  <a:schemeClr val="tx2"/>
                </a:solidFill>
              </a:rPr>
              <a:t>object within the EUDAT CDI</a:t>
            </a:r>
            <a:endParaRPr lang="en-US" dirty="0" smtClean="0">
              <a:solidFill>
                <a:schemeClr val="tx2"/>
              </a:solidFill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is used in inter-service use cases, e.g. to select links to data to be transferred to HPC platforms through B2STAGE</a:t>
            </a:r>
            <a:endParaRPr lang="en-GB" dirty="0" smtClean="0">
              <a:solidFill>
                <a:schemeClr val="tx2"/>
              </a:solidFill>
              <a:ea typeface="+mn-ea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7F8AD-33BB-4EDC-B921-541CE899FC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77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it-IT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8ED1E5B-38A2-4943-B5AB-2AE89BB2D844}" type="slidenum">
              <a:rPr lang="en-GB" altLang="it-IT"/>
              <a:pPr/>
              <a:t>6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084501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it-IT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8ED1E5B-38A2-4943-B5AB-2AE89BB2D844}" type="slidenum">
              <a:rPr lang="en-GB" altLang="it-IT"/>
              <a:pPr/>
              <a:t>7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72363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2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26" Type="http://schemas.openxmlformats.org/officeDocument/2006/relationships/image" Target="../media/image36.jpg"/><Relationship Id="rId3" Type="http://schemas.openxmlformats.org/officeDocument/2006/relationships/image" Target="../media/image1.png"/><Relationship Id="rId21" Type="http://schemas.openxmlformats.org/officeDocument/2006/relationships/image" Target="../media/image31.jpg"/><Relationship Id="rId34" Type="http://schemas.openxmlformats.org/officeDocument/2006/relationships/image" Target="../media/image44.jp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17" Type="http://schemas.openxmlformats.org/officeDocument/2006/relationships/image" Target="../media/image27.jpg"/><Relationship Id="rId25" Type="http://schemas.openxmlformats.org/officeDocument/2006/relationships/image" Target="../media/image35.jpg"/><Relationship Id="rId33" Type="http://schemas.openxmlformats.org/officeDocument/2006/relationships/image" Target="../media/image43.jpg"/><Relationship Id="rId2" Type="http://schemas.openxmlformats.org/officeDocument/2006/relationships/image" Target="../media/image13.jpg"/><Relationship Id="rId16" Type="http://schemas.openxmlformats.org/officeDocument/2006/relationships/image" Target="../media/image26.jpg"/><Relationship Id="rId20" Type="http://schemas.openxmlformats.org/officeDocument/2006/relationships/image" Target="../media/image30.jpg"/><Relationship Id="rId29" Type="http://schemas.openxmlformats.org/officeDocument/2006/relationships/image" Target="../media/image3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24" Type="http://schemas.openxmlformats.org/officeDocument/2006/relationships/image" Target="../media/image34.jpg"/><Relationship Id="rId32" Type="http://schemas.openxmlformats.org/officeDocument/2006/relationships/image" Target="../media/image42.jpg"/><Relationship Id="rId37" Type="http://schemas.openxmlformats.org/officeDocument/2006/relationships/image" Target="../media/image47.jpg"/><Relationship Id="rId5" Type="http://schemas.openxmlformats.org/officeDocument/2006/relationships/image" Target="../media/image15.jpg"/><Relationship Id="rId15" Type="http://schemas.openxmlformats.org/officeDocument/2006/relationships/image" Target="../media/image25.jpg"/><Relationship Id="rId23" Type="http://schemas.openxmlformats.org/officeDocument/2006/relationships/image" Target="../media/image33.jpg"/><Relationship Id="rId28" Type="http://schemas.openxmlformats.org/officeDocument/2006/relationships/image" Target="../media/image38.jpg"/><Relationship Id="rId36" Type="http://schemas.openxmlformats.org/officeDocument/2006/relationships/image" Target="../media/image46.jpg"/><Relationship Id="rId10" Type="http://schemas.openxmlformats.org/officeDocument/2006/relationships/image" Target="../media/image20.jpg"/><Relationship Id="rId19" Type="http://schemas.openxmlformats.org/officeDocument/2006/relationships/image" Target="../media/image29.jpg"/><Relationship Id="rId31" Type="http://schemas.openxmlformats.org/officeDocument/2006/relationships/image" Target="../media/image41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Relationship Id="rId14" Type="http://schemas.openxmlformats.org/officeDocument/2006/relationships/image" Target="../media/image24.jpg"/><Relationship Id="rId22" Type="http://schemas.openxmlformats.org/officeDocument/2006/relationships/image" Target="../media/image32.jpg"/><Relationship Id="rId27" Type="http://schemas.openxmlformats.org/officeDocument/2006/relationships/image" Target="../media/image37.jpg"/><Relationship Id="rId30" Type="http://schemas.openxmlformats.org/officeDocument/2006/relationships/image" Target="../media/image40.jpg"/><Relationship Id="rId35" Type="http://schemas.openxmlformats.org/officeDocument/2006/relationships/image" Target="../media/image45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dat.eu/" TargetMode="Externa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ck&amp;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868362"/>
          </a:xfrm>
        </p:spPr>
        <p:txBody>
          <a:bodyPr>
            <a:normAutofit/>
          </a:bodyPr>
          <a:lstStyle>
            <a:lvl1pPr>
              <a:defRPr sz="2800" b="1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Immagine 12" descr="EUDAT-LogoGrigio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6" y="-119811"/>
            <a:ext cx="1164989" cy="909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0423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990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81200"/>
            <a:ext cx="3008313" cy="4144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2_SERVICE_SU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6"/>
          <p:cNvSpPr txBox="1">
            <a:spLocks/>
          </p:cNvSpPr>
          <p:nvPr userDrawn="1"/>
        </p:nvSpPr>
        <p:spPr>
          <a:xfrm>
            <a:off x="1710267" y="418571"/>
            <a:ext cx="5884334" cy="631295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Century Gothic" pitchFamily="34" charset="0"/>
              </a:rPr>
              <a:t>B2 SERVICE SUITE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2760163" y="6011996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800" b="1" kern="1200" dirty="0" smtClean="0">
                <a:solidFill>
                  <a:srgbClr val="2D4E77"/>
                </a:solidFill>
                <a:latin typeface="Century Gothic" panose="020B0502020202020204" pitchFamily="34" charset="0"/>
                <a:ea typeface="+mn-ea"/>
                <a:cs typeface="+mn-cs"/>
              </a:rPr>
              <a:t>http://www.eudat.eu/services</a:t>
            </a:r>
            <a:endParaRPr lang="en-US" altLang="en-US" sz="1800" b="1" kern="1200" dirty="0">
              <a:solidFill>
                <a:srgbClr val="2D4E77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1323115"/>
            <a:ext cx="4346448" cy="6766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3212976"/>
            <a:ext cx="4346448" cy="676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9" y="4149080"/>
            <a:ext cx="4346448" cy="676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5085184"/>
            <a:ext cx="4346448" cy="676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" y="2276872"/>
            <a:ext cx="4346448" cy="676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31216"/>
            <a:ext cx="3846576" cy="35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05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with 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194733" y="2058391"/>
            <a:ext cx="3496733" cy="309880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A consortium of high performance computing (HPC) / data </a:t>
            </a:r>
            <a:r>
              <a:rPr lang="it-IT" sz="2400" noProof="0" dirty="0" smtClean="0">
                <a:solidFill>
                  <a:schemeClr val="tx1"/>
                </a:solidFill>
                <a:latin typeface="Century Gothic" pitchFamily="34" charset="0"/>
              </a:rPr>
              <a:t>centres</a:t>
            </a:r>
            <a:r>
              <a:rPr lang="en-US" sz="2400" dirty="0" smtClean="0">
                <a:solidFill>
                  <a:schemeClr val="tx1"/>
                </a:solidFill>
                <a:latin typeface="Century Gothic" pitchFamily="34" charset="0"/>
              </a:rPr>
              <a:t>, libraries, scientific communities, data scientists</a:t>
            </a:r>
            <a:endParaRPr lang="en-US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837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Colour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8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51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_Black&amp;White_NOtext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9" name="Immagine 8" descr="EUDAT-LogoGrigio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" y="-109654"/>
            <a:ext cx="1143000" cy="89209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9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5672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037" name="Group 1036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24" name="TextBox 23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24" name="Picture 1023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25" name="Picture 1024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27" name="Picture 102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28" name="Picture 102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29" name="Picture 102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030" name="Picture 102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031" name="Picture 103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032" name="Picture 103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033" name="Picture 103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034" name="Picture 103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035" name="Picture 103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036" name="Picture 103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437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Logo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2" y="548680"/>
            <a:ext cx="8302907" cy="6227180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86723" y="1352576"/>
            <a:ext cx="3405157" cy="5374874"/>
            <a:chOff x="2016" y="1352576"/>
            <a:chExt cx="3405157" cy="5374874"/>
          </a:xfrm>
        </p:grpSpPr>
        <p:sp>
          <p:nvSpPr>
            <p:cNvPr id="45" name="TextBox 44"/>
            <p:cNvSpPr txBox="1"/>
            <p:nvPr userDrawn="1"/>
          </p:nvSpPr>
          <p:spPr>
            <a:xfrm>
              <a:off x="1043948" y="4646330"/>
              <a:ext cx="15841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e-Science Data Factory</a:t>
              </a:r>
              <a:endParaRPr lang="it-IT" sz="900" b="1" dirty="0"/>
            </a:p>
          </p:txBody>
        </p:sp>
        <p:pic>
          <p:nvPicPr>
            <p:cNvPr id="46" name="Picture 4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64" y="1352576"/>
              <a:ext cx="798576" cy="408432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" y="1781576"/>
              <a:ext cx="1121664" cy="41452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012" y="2214892"/>
              <a:ext cx="548640" cy="475488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943" y="2755601"/>
              <a:ext cx="548640" cy="475488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6" y="3310862"/>
              <a:ext cx="1005840" cy="371856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06" y="3710086"/>
              <a:ext cx="1005840" cy="371856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3" y="4081942"/>
              <a:ext cx="1005840" cy="329184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" y="4438355"/>
              <a:ext cx="1005840" cy="329184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5" y="4789915"/>
              <a:ext cx="1005840" cy="329184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955" y="5119791"/>
              <a:ext cx="548640" cy="47548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7" y="5593902"/>
              <a:ext cx="798576" cy="34747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525" y="5941374"/>
              <a:ext cx="798576" cy="34747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938" y="6319038"/>
              <a:ext cx="798576" cy="347472"/>
            </a:xfrm>
            <a:prstGeom prst="rect">
              <a:avLst/>
            </a:prstGeom>
          </p:spPr>
        </p:pic>
        <p:pic>
          <p:nvPicPr>
            <p:cNvPr id="96" name="Picture 95"/>
            <p:cNvPicPr>
              <a:picLocks noChangeAspect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6491" y="1556792"/>
              <a:ext cx="798576" cy="34747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916" y="1904264"/>
              <a:ext cx="1005840" cy="414528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4549" y="2348492"/>
              <a:ext cx="798576" cy="347472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 userDrawn="1"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984" y="2700374"/>
              <a:ext cx="1005840" cy="371856"/>
            </a:xfrm>
            <a:prstGeom prst="rect">
              <a:avLst/>
            </a:prstGeom>
          </p:spPr>
        </p:pic>
        <p:pic>
          <p:nvPicPr>
            <p:cNvPr id="100" name="Picture 99"/>
            <p:cNvPicPr>
              <a:picLocks noChangeAspect="1"/>
            </p:cNvPicPr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018" y="3072230"/>
              <a:ext cx="798576" cy="347472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9517" y="3429000"/>
              <a:ext cx="548640" cy="286512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544" y="3775359"/>
              <a:ext cx="548640" cy="475488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 userDrawn="1"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548" y="4301792"/>
              <a:ext cx="798576" cy="347472"/>
            </a:xfrm>
            <a:prstGeom prst="rect">
              <a:avLst/>
            </a:prstGeom>
          </p:spPr>
        </p:pic>
        <p:pic>
          <p:nvPicPr>
            <p:cNvPr id="104" name="Picture 103"/>
            <p:cNvPicPr>
              <a:picLocks noChangeAspect="1"/>
            </p:cNvPicPr>
            <p:nvPr userDrawn="1"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887" y="4906683"/>
              <a:ext cx="548640" cy="475488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856" y="5377711"/>
              <a:ext cx="1402080" cy="414528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5890521"/>
              <a:ext cx="548640" cy="323088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702" y="6251962"/>
              <a:ext cx="548640" cy="475488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356" y="2288600"/>
              <a:ext cx="548640" cy="359664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 userDrawn="1"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134" y="2690380"/>
              <a:ext cx="548640" cy="359664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 userDrawn="1"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137" y="3096768"/>
              <a:ext cx="548640" cy="475488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 userDrawn="1"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332" y="3666744"/>
              <a:ext cx="548640" cy="475488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 userDrawn="1"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421" y="4154500"/>
              <a:ext cx="1005840" cy="371856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 userDrawn="1"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552861"/>
              <a:ext cx="1005840" cy="371856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 userDrawn="1"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756" y="4975843"/>
              <a:ext cx="1005840" cy="286512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 userDrawn="1"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2021" y="5329019"/>
              <a:ext cx="548640" cy="475488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 userDrawn="1"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509" y="5844801"/>
              <a:ext cx="1121664" cy="41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597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Geograph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442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330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PartnersWith numbers_Political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8548"/>
            <a:ext cx="8316416" cy="6237312"/>
          </a:xfrm>
          <a:prstGeom prst="rect">
            <a:avLst/>
          </a:prstGeom>
        </p:spPr>
      </p:pic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ottotitolo 2"/>
          <p:cNvSpPr txBox="1">
            <a:spLocks/>
          </p:cNvSpPr>
          <p:nvPr userDrawn="1"/>
        </p:nvSpPr>
        <p:spPr>
          <a:xfrm>
            <a:off x="50799" y="2348880"/>
            <a:ext cx="1136825" cy="424847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1.   CSC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2.   BSC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3.   CERFACS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4.   CINECA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5.   CINES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6.   DKRZ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7.   EAA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8.   EKUT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9.   UEDIN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10. INGV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11. JUELICH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12. PSNC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13. SURFsara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14. SIGMA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15. STFC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16. UCL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17. TRUST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18. GRNET </a:t>
            </a:r>
          </a:p>
          <a:p>
            <a:pPr algn="l"/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Sottotitolo 2"/>
          <p:cNvSpPr txBox="1">
            <a:spLocks/>
          </p:cNvSpPr>
          <p:nvPr userDrawn="1"/>
        </p:nvSpPr>
        <p:spPr>
          <a:xfrm>
            <a:off x="1691680" y="2348881"/>
            <a:ext cx="1080120" cy="415747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19. KIT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20. LIBER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21. DANS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22. eSDF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23. ULUND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24.</a:t>
            </a:r>
            <a:r>
              <a:rPr lang="it-IT" sz="1200" b="0" baseline="0" dirty="0" smtClean="0">
                <a:solidFill>
                  <a:schemeClr val="tx1"/>
                </a:solidFill>
                <a:latin typeface="Century Gothic" pitchFamily="34" charset="0"/>
              </a:rPr>
              <a:t> KNMI</a:t>
            </a:r>
            <a:endParaRPr lang="it-IT" sz="1200" b="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25. GFZ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26. CLARIN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27. MPG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28. JISC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29. UNS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30. CERN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31. UHEL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32. EMBL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33. SNIC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34. KTH</a:t>
            </a:r>
          </a:p>
          <a:p>
            <a:pPr algn="l"/>
            <a:r>
              <a:rPr lang="it-IT" sz="1200" b="0" dirty="0" smtClean="0">
                <a:solidFill>
                  <a:schemeClr val="tx1"/>
                </a:solidFill>
                <a:latin typeface="Century Gothic" pitchFamily="34" charset="0"/>
              </a:rPr>
              <a:t>35. MPI-MET</a:t>
            </a:r>
            <a:endParaRPr lang="en-US" sz="12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203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06" y="764704"/>
            <a:ext cx="8124394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DAT Communities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4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28700"/>
            <a:ext cx="8172399" cy="61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25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10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04856" cy="792162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pic>
        <p:nvPicPr>
          <p:cNvPr id="5" name="Immagine 14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55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solidFill>
          <a:srgbClr val="F7B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52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Rettangolo 2"/>
          <p:cNvSpPr/>
          <p:nvPr userDrawn="1"/>
        </p:nvSpPr>
        <p:spPr>
          <a:xfrm>
            <a:off x="3291932" y="6137094"/>
            <a:ext cx="2792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www.eudat.eu</a:t>
            </a:r>
            <a:endParaRPr lang="en-GB" sz="2800" b="0" kern="120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9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3"/>
          <p:cNvSpPr>
            <a:spLocks noChangeShapeType="1"/>
          </p:cNvSpPr>
          <p:nvPr userDrawn="1"/>
        </p:nvSpPr>
        <p:spPr bwMode="auto">
          <a:xfrm>
            <a:off x="5715000" y="3733800"/>
            <a:ext cx="2895600" cy="0"/>
          </a:xfrm>
          <a:prstGeom prst="line">
            <a:avLst/>
          </a:prstGeom>
          <a:noFill/>
          <a:ln w="28575">
            <a:solidFill>
              <a:srgbClr val="2D4E6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2805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CMDI workshop</a:t>
            </a:r>
          </a:p>
          <a:p>
            <a:pPr>
              <a:defRPr/>
            </a:pPr>
            <a:r>
              <a:rPr lang="en-US" dirty="0" smtClean="0"/>
              <a:t>Utrecht</a:t>
            </a:r>
          </a:p>
          <a:p>
            <a:pPr>
              <a:defRPr/>
            </a:pPr>
            <a:r>
              <a:rPr lang="en-US" dirty="0" smtClean="0"/>
              <a:t>2013-10-14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B7AD4-9EE1-2046-ACC1-DAA2CCDF2B8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6168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71E60-7580-744C-A4A2-D1878DF78F3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4815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687F-5FAD-1A4D-8420-08685BABC9A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118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1322A-0937-8C46-809D-F937EBA040C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358024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7CED2-AAAA-084B-BA6E-C5C5C999A77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002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3492-E7B6-8542-834E-7D99FA4244B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4205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62DD6-04AF-654C-A535-01FBEE72D8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7065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A8BEC-2F43-AC4A-B8F1-149FFAB2FBF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68554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6BCA6-2112-8B40-BF04-D94D1A456E0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6486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90500"/>
            <a:ext cx="2133600" cy="605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90500"/>
            <a:ext cx="6248400" cy="6057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CLARIN-NL training</a:t>
            </a:r>
          </a:p>
          <a:p>
            <a:pPr>
              <a:defRPr/>
            </a:pPr>
            <a:r>
              <a:rPr lang="en-US"/>
              <a:t>Nijmegen</a:t>
            </a:r>
          </a:p>
          <a:p>
            <a:pPr>
              <a:defRPr/>
            </a:pPr>
            <a:r>
              <a:rPr lang="en-US"/>
              <a:t>2010-05-27</a:t>
            </a:r>
            <a:endParaRPr lang="en-GB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www.clarin.eu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7E3BC-74C8-F945-907E-D4015E66F8C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628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53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5/3/2016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0423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magine 14" descr="logo.png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-211669"/>
            <a:ext cx="1227219" cy="1193800"/>
          </a:xfrm>
          <a:prstGeom prst="rect">
            <a:avLst/>
          </a:prstGeom>
        </p:spPr>
      </p:pic>
      <p:sp>
        <p:nvSpPr>
          <p:cNvPr id="15" name="Rettangolo 10"/>
          <p:cNvSpPr/>
          <p:nvPr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  <p:sldLayoutId id="2147483660" r:id="rId14"/>
    <p:sldLayoutId id="2147483681" r:id="rId15"/>
    <p:sldLayoutId id="2147483662" r:id="rId16"/>
    <p:sldLayoutId id="2147483683" r:id="rId17"/>
    <p:sldLayoutId id="2147483682" r:id="rId18"/>
    <p:sldLayoutId id="2147483661" r:id="rId19"/>
    <p:sldLayoutId id="2147483675" r:id="rId20"/>
    <p:sldLayoutId id="2147483684" r:id="rId21"/>
    <p:sldLayoutId id="2147483674" r:id="rId22"/>
    <p:sldLayoutId id="2147483685" r:id="rId23"/>
    <p:sldLayoutId id="2147483679" r:id="rId24"/>
    <p:sldLayoutId id="2147483680" r:id="rId25"/>
    <p:sldLayoutId id="2147483687" r:id="rId26"/>
    <p:sldLayoutId id="2147483700" r:id="rId2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Century Gothic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00000"/>
        <a:buFontTx/>
        <a:buBlip>
          <a:blip r:embed="rId30"/>
        </a:buBlip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46662" dir="2115817" algn="ctr" rotWithShape="0">
                    <a:srgbClr val="F3C579">
                      <a:alpha val="50000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</a:t>
            </a:r>
            <a:r>
              <a:rPr lang="en-US"/>
              <a:t> </a:t>
            </a:r>
            <a:r>
              <a:rPr lang="hr-HR"/>
              <a:t>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91400" y="152400"/>
            <a:ext cx="152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EUDAT conference</a:t>
            </a:r>
          </a:p>
          <a:p>
            <a:pPr>
              <a:defRPr/>
            </a:pPr>
            <a:r>
              <a:rPr lang="en-US" dirty="0" smtClean="0"/>
              <a:t>Amsterdam</a:t>
            </a:r>
          </a:p>
          <a:p>
            <a:pPr>
              <a:defRPr/>
            </a:pPr>
            <a:r>
              <a:rPr lang="en-US" dirty="0" smtClean="0"/>
              <a:t>2014-09-25</a:t>
            </a:r>
            <a:endParaRPr lang="en-GB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www.clarin.eu</a:t>
            </a:r>
            <a:endParaRPr lang="hr-HR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27CDE327-A5EB-5C43-AD6F-D90A0FEDCDF0}" type="slidenum">
              <a:rPr lang="hr-HR" smtClean="0"/>
              <a:pPr>
                <a:defRPr/>
              </a:pPr>
              <a:t>‹#›</a:t>
            </a:fld>
            <a:fld id="{8ADD55D7-5269-D340-BF5F-26836CE6BF54}" type="slidenum">
              <a:rPr lang="hr-HR" smtClean="0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9020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4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2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87.png"/><Relationship Id="rId2" Type="http://schemas.openxmlformats.org/officeDocument/2006/relationships/hyperlink" Target="https://www.icos-ri.eu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Clemens.Neudecker@sbb.spk-berlin.de" TargetMode="External"/><Relationship Id="rId5" Type="http://schemas.openxmlformats.org/officeDocument/2006/relationships/hyperlink" Target="mailto:nfreire@gmail.co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420888"/>
            <a:ext cx="8352928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Enriching Europeana Newspapers Data Pilot</a:t>
            </a:r>
            <a:r>
              <a:rPr lang="it-IT" dirty="0"/>
              <a:t/>
            </a:r>
            <a:br>
              <a:rPr lang="it-IT" dirty="0"/>
            </a:br>
            <a:r>
              <a:rPr lang="it-IT" sz="2200" dirty="0"/>
              <a:t>EUDAT </a:t>
            </a:r>
            <a:r>
              <a:rPr lang="it-IT" sz="2200" dirty="0" smtClean="0"/>
              <a:t>Comunity on Social Sciences and Humanities</a:t>
            </a:r>
            <a:endParaRPr lang="it-IT" sz="2200" dirty="0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1305868" cy="185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3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charset="0"/>
              </a:rPr>
              <a:t>EUDAT: A truly pan-European Infrastructure</a:t>
            </a:r>
            <a:endParaRPr lang="en-GB" dirty="0"/>
          </a:p>
        </p:txBody>
      </p:sp>
      <p:sp>
        <p:nvSpPr>
          <p:cNvPr id="4" name="Rettangolo 59"/>
          <p:cNvSpPr>
            <a:spLocks noChangeArrowheads="1"/>
          </p:cNvSpPr>
          <p:nvPr/>
        </p:nvSpPr>
        <p:spPr bwMode="auto">
          <a:xfrm>
            <a:off x="78726" y="1574273"/>
            <a:ext cx="43071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offers </a:t>
            </a:r>
            <a:r>
              <a:rPr lang="en-GB" sz="2000" b="1" dirty="0">
                <a:latin typeface="Century Gothic" charset="0"/>
              </a:rPr>
              <a:t>common data </a:t>
            </a:r>
            <a:r>
              <a:rPr lang="en-GB" sz="2000" b="1" dirty="0" smtClean="0">
                <a:latin typeface="Century Gothic" charset="0"/>
              </a:rPr>
              <a:t>services </a:t>
            </a:r>
            <a:r>
              <a:rPr lang="en-GB" sz="2000" dirty="0" smtClean="0">
                <a:latin typeface="Century Gothic" charset="0"/>
              </a:rPr>
              <a:t>to both </a:t>
            </a:r>
            <a:r>
              <a:rPr lang="en-GB" sz="2000" b="1" dirty="0" smtClean="0">
                <a:latin typeface="Century Gothic" charset="0"/>
              </a:rPr>
              <a:t>research </a:t>
            </a:r>
            <a:r>
              <a:rPr lang="en-GB" sz="2000" b="1" dirty="0">
                <a:latin typeface="Century Gothic" charset="0"/>
              </a:rPr>
              <a:t>communities </a:t>
            </a:r>
            <a:r>
              <a:rPr lang="en-GB" sz="2000" b="1" dirty="0" smtClean="0">
                <a:latin typeface="Century Gothic" charset="0"/>
              </a:rPr>
              <a:t>and individuals </a:t>
            </a:r>
            <a:r>
              <a:rPr lang="en-GB" sz="2000" dirty="0" smtClean="0">
                <a:latin typeface="Century Gothic" charset="0"/>
              </a:rPr>
              <a:t>through a network </a:t>
            </a:r>
            <a:r>
              <a:rPr lang="en-GB" sz="2000" dirty="0">
                <a:latin typeface="Century Gothic" charset="0"/>
              </a:rPr>
              <a:t>of </a:t>
            </a:r>
            <a:r>
              <a:rPr lang="en-GB" sz="2000" b="1" dirty="0" smtClean="0">
                <a:latin typeface="Century Gothic" charset="0"/>
              </a:rPr>
              <a:t>35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organisations.</a:t>
            </a:r>
            <a:endParaRPr lang="en-GB" sz="2000" b="1" dirty="0">
              <a:latin typeface="Century Gothic" charset="0"/>
            </a:endParaRPr>
          </a:p>
        </p:txBody>
      </p:sp>
      <p:sp>
        <p:nvSpPr>
          <p:cNvPr id="5" name="Rettangolo 60"/>
          <p:cNvSpPr>
            <a:spLocks noChangeArrowheads="1"/>
          </p:cNvSpPr>
          <p:nvPr/>
        </p:nvSpPr>
        <p:spPr bwMode="auto">
          <a:xfrm>
            <a:off x="78726" y="3635714"/>
            <a:ext cx="389021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entury Gothic" charset="0"/>
              </a:rPr>
              <a:t>EUDAT wants to enable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researchers from </a:t>
            </a:r>
            <a:r>
              <a:rPr lang="en-GB" sz="2000" b="1" dirty="0">
                <a:latin typeface="Century Gothic" charset="0"/>
              </a:rPr>
              <a:t>any </a:t>
            </a:r>
            <a:r>
              <a:rPr lang="en-GB" sz="2000" b="1" dirty="0" smtClean="0">
                <a:latin typeface="Century Gothic" charset="0"/>
              </a:rPr>
              <a:t>discipline </a:t>
            </a:r>
            <a:r>
              <a:rPr lang="en-GB" sz="2000" dirty="0">
                <a:latin typeface="Century Gothic" charset="0"/>
              </a:rPr>
              <a:t>to </a:t>
            </a:r>
            <a:r>
              <a:rPr lang="en-GB" sz="2000" b="1" dirty="0">
                <a:latin typeface="Century Gothic" charset="0"/>
              </a:rPr>
              <a:t>preserve, find, access, and process data</a:t>
            </a:r>
            <a:r>
              <a:rPr lang="en-GB" sz="2000" dirty="0">
                <a:latin typeface="Century Gothic" charset="0"/>
              </a:rPr>
              <a:t> in a trusted environment, as part of a </a:t>
            </a:r>
            <a:r>
              <a:rPr lang="en-GB" sz="2000" b="1" dirty="0">
                <a:latin typeface="Century Gothic" charset="0"/>
              </a:rPr>
              <a:t>Collaborative Data </a:t>
            </a:r>
            <a:r>
              <a:rPr lang="en-GB" sz="2000" b="1" dirty="0" smtClean="0">
                <a:latin typeface="Century Gothic" charset="0"/>
              </a:rPr>
              <a:t>Infrastructure</a:t>
            </a:r>
            <a:r>
              <a:rPr lang="en-GB" sz="2000" dirty="0" smtClean="0">
                <a:latin typeface="Century Gothic" charset="0"/>
              </a:rPr>
              <a:t>.</a:t>
            </a:r>
            <a:endParaRPr lang="en-GB" sz="2000" dirty="0">
              <a:latin typeface="Century Gothic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29" y="1728434"/>
            <a:ext cx="5177371" cy="447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5983294"/>
            <a:ext cx="134933" cy="156495"/>
          </a:xfrm>
          <a:prstGeom prst="rect">
            <a:avLst/>
          </a:prstGeom>
        </p:spPr>
      </p:pic>
      <p:sp>
        <p:nvSpPr>
          <p:cNvPr id="8" name="Rettangolo 60"/>
          <p:cNvSpPr>
            <a:spLocks noChangeArrowheads="1"/>
          </p:cNvSpPr>
          <p:nvPr/>
        </p:nvSpPr>
        <p:spPr bwMode="auto">
          <a:xfrm>
            <a:off x="5635490" y="589170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European infrastructures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6252418"/>
            <a:ext cx="134933" cy="156495"/>
          </a:xfrm>
          <a:prstGeom prst="rect">
            <a:avLst/>
          </a:prstGeom>
        </p:spPr>
      </p:pic>
      <p:sp>
        <p:nvSpPr>
          <p:cNvPr id="10" name="Rettangolo 60"/>
          <p:cNvSpPr>
            <a:spLocks noChangeArrowheads="1"/>
          </p:cNvSpPr>
          <p:nvPr/>
        </p:nvSpPr>
        <p:spPr bwMode="auto">
          <a:xfrm>
            <a:off x="5635490" y="614953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Technology Providers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712" y="6519351"/>
            <a:ext cx="134933" cy="156495"/>
          </a:xfrm>
          <a:prstGeom prst="rect">
            <a:avLst/>
          </a:prstGeom>
        </p:spPr>
      </p:pic>
      <p:sp>
        <p:nvSpPr>
          <p:cNvPr id="12" name="Rettangolo 60"/>
          <p:cNvSpPr>
            <a:spLocks noChangeArrowheads="1"/>
          </p:cNvSpPr>
          <p:nvPr/>
        </p:nvSpPr>
        <p:spPr bwMode="auto">
          <a:xfrm>
            <a:off x="5619312" y="6432260"/>
            <a:ext cx="2860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Research Communities</a:t>
            </a:r>
            <a:endParaRPr lang="en-GB" sz="14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7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76300" y="260648"/>
            <a:ext cx="73914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EUDAT Vision &amp; Mission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5194920" cy="515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3200" b="1" dirty="0" smtClean="0"/>
              <a:t>Vision</a:t>
            </a:r>
            <a:r>
              <a:rPr lang="en-GB" sz="3200" dirty="0" smtClean="0"/>
              <a:t>: </a:t>
            </a:r>
            <a:r>
              <a:rPr lang="en-GB" sz="3200" i="1" dirty="0" smtClean="0"/>
              <a:t>Data is shared and preserved across borders and disciplines thereby enhancing the value and quality of research at large.</a:t>
            </a:r>
          </a:p>
          <a:p>
            <a:pPr>
              <a:lnSpc>
                <a:spcPct val="110000"/>
              </a:lnSpc>
            </a:pPr>
            <a:endParaRPr lang="en-GB" sz="3200" dirty="0" smtClean="0"/>
          </a:p>
          <a:p>
            <a:pPr>
              <a:lnSpc>
                <a:spcPct val="110000"/>
              </a:lnSpc>
            </a:pPr>
            <a:r>
              <a:rPr lang="en-GB" sz="3200" b="1" dirty="0" smtClean="0"/>
              <a:t>Mission</a:t>
            </a:r>
            <a:r>
              <a:rPr lang="en-GB" sz="3200" dirty="0" smtClean="0"/>
              <a:t>: </a:t>
            </a:r>
            <a:r>
              <a:rPr lang="en-GB" sz="3200" i="1" dirty="0" smtClean="0"/>
              <a:t>To enable data stewardship within and between European Research Communities through a Collaborative Data Infrastructure, a common model and service infrastructure for managing data spanning all European research data centres and community data repositories.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GB" sz="3200" i="1" dirty="0" smtClean="0"/>
          </a:p>
          <a:p>
            <a:pPr>
              <a:lnSpc>
                <a:spcPct val="110000"/>
              </a:lnSpc>
            </a:pPr>
            <a:endParaRPr lang="en-US" sz="3100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573016"/>
            <a:ext cx="3019480" cy="26033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92" y="1196752"/>
            <a:ext cx="2674367" cy="20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0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44624"/>
            <a:ext cx="7304856" cy="792162"/>
          </a:xfrm>
        </p:spPr>
        <p:txBody>
          <a:bodyPr/>
          <a:lstStyle/>
          <a:p>
            <a:r>
              <a:rPr lang="de-DE" dirty="0" smtClean="0"/>
              <a:t>B2 Service Suite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0199" y="6321305"/>
            <a:ext cx="3120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www.eudat.eu</a:t>
            </a:r>
            <a:r>
              <a:rPr lang="fr-FR" dirty="0"/>
              <a:t>/services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30318" y="980728"/>
            <a:ext cx="3672408" cy="3972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Covering both </a:t>
            </a:r>
            <a:r>
              <a:rPr lang="en-US" sz="2200" b="1" dirty="0"/>
              <a:t>access</a:t>
            </a:r>
            <a:r>
              <a:rPr lang="en-US" sz="2200" dirty="0"/>
              <a:t> and </a:t>
            </a:r>
            <a:r>
              <a:rPr lang="en-US" sz="2200" b="1" dirty="0"/>
              <a:t>deposit</a:t>
            </a:r>
            <a:r>
              <a:rPr lang="en-US" sz="2200" dirty="0"/>
              <a:t>, from </a:t>
            </a:r>
            <a:r>
              <a:rPr lang="en-US" sz="2200" b="1" dirty="0"/>
              <a:t>informal data sharing to long-term archiving</a:t>
            </a:r>
            <a:r>
              <a:rPr lang="en-US" sz="2200" dirty="0"/>
              <a:t>, and addressing </a:t>
            </a:r>
            <a:r>
              <a:rPr lang="en-US" sz="2200" b="1" dirty="0"/>
              <a:t>identification</a:t>
            </a:r>
            <a:r>
              <a:rPr lang="en-US" sz="2200" dirty="0"/>
              <a:t>, </a:t>
            </a:r>
            <a:r>
              <a:rPr lang="en-US" sz="2200" b="1" dirty="0"/>
              <a:t>discoverability</a:t>
            </a:r>
            <a:r>
              <a:rPr lang="en-US" sz="2200" dirty="0"/>
              <a:t> and </a:t>
            </a:r>
            <a:r>
              <a:rPr lang="en-US" sz="2200" b="1" dirty="0"/>
              <a:t>computability</a:t>
            </a:r>
            <a:r>
              <a:rPr lang="en-US" sz="2200" dirty="0"/>
              <a:t> of both </a:t>
            </a:r>
            <a:r>
              <a:rPr lang="en-US" sz="2200" b="1" dirty="0"/>
              <a:t>long-tail and big data</a:t>
            </a:r>
            <a:r>
              <a:rPr lang="en-US" sz="2200" dirty="0"/>
              <a:t>, EUDAT services </a:t>
            </a:r>
            <a:r>
              <a:rPr lang="en-US" sz="2200" dirty="0" smtClean="0"/>
              <a:t>seek to </a:t>
            </a:r>
            <a:r>
              <a:rPr lang="en-US" sz="2200" b="1" u="sng" dirty="0" smtClean="0"/>
              <a:t>address </a:t>
            </a:r>
            <a:r>
              <a:rPr lang="en-US" sz="2200" b="1" u="sng" dirty="0"/>
              <a:t>the full lifecycle of research data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861" y="980728"/>
            <a:ext cx="5427547" cy="4999264"/>
            <a:chOff x="19861" y="1255626"/>
            <a:chExt cx="5427547" cy="4999264"/>
          </a:xfrm>
        </p:grpSpPr>
        <p:pic>
          <p:nvPicPr>
            <p:cNvPr id="1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1" y="1255626"/>
              <a:ext cx="5427547" cy="499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 descr="C:\Users\jkr\projects\eudat\logos\B2SHAR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335" y="3708660"/>
              <a:ext cx="648072" cy="137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C:\Users\jkr\projects\eudat\logos\B2FIND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835" y="4514878"/>
              <a:ext cx="1014500" cy="155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C:\Users\jkr\projects\eudat\logos\B2DROP-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3708660"/>
              <a:ext cx="649932" cy="144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 descr="C:\Users\jkr\projects\eudat\logos\B2SAF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417" y="2722835"/>
              <a:ext cx="64993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C:\Users\jkr\projects\eudat\logos\B2STAGE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722835"/>
              <a:ext cx="64807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1143" y="1554721"/>
              <a:ext cx="974905" cy="216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jkr\projects\eudat\logos\B2HANDLE ORIGINAL NO PAYOFF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2176686"/>
              <a:ext cx="792088" cy="291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2" y="5358331"/>
            <a:ext cx="2093971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0" y="5729324"/>
            <a:ext cx="2093207" cy="31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9" y="6116381"/>
            <a:ext cx="2093207" cy="31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8" y="6496131"/>
            <a:ext cx="2093207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5570701"/>
            <a:ext cx="2093972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jkr\projects\eudat\logos\B2ACCESS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6341946"/>
            <a:ext cx="2093972" cy="31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297" y="5885327"/>
            <a:ext cx="2093207" cy="4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0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0165" y="1757579"/>
            <a:ext cx="7088494" cy="816754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GB" sz="2000" dirty="0"/>
              <a:t>Common Language Resources and Technology Infrastructure (CLARIN)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6065" y="116632"/>
            <a:ext cx="7444885" cy="648072"/>
          </a:xfrm>
        </p:spPr>
        <p:txBody>
          <a:bodyPr>
            <a:noAutofit/>
          </a:bodyPr>
          <a:lstStyle/>
          <a:p>
            <a:r>
              <a:rPr lang="en-GB" sz="3600" dirty="0" smtClean="0"/>
              <a:t>Building solutions with the communities</a:t>
            </a:r>
            <a:endParaRPr lang="en-GB" sz="3600" dirty="0"/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" y="1584087"/>
            <a:ext cx="825628" cy="92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52" y="2659019"/>
            <a:ext cx="1493985" cy="5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1832518" y="2665333"/>
            <a:ext cx="7088494" cy="54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European Network for Earth System Modelling (ENES)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7" name="Picture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1" y="3497613"/>
            <a:ext cx="954709" cy="7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816561" y="3450762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Distributed </a:t>
            </a:r>
            <a:r>
              <a:rPr lang="en-GB" sz="2000" dirty="0"/>
              <a:t>infrastructure for life-science information </a:t>
            </a:r>
            <a:r>
              <a:rPr lang="en-GB" sz="2000" dirty="0" smtClean="0"/>
              <a:t>(ELIXIR)</a:t>
            </a:r>
            <a:endParaRPr lang="en-GB" sz="2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4" y="4549791"/>
            <a:ext cx="1208194" cy="5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1842457" y="4386866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European Plate Observing System (EPOS) </a:t>
            </a:r>
            <a:r>
              <a:rPr lang="en-GB" sz="2000" dirty="0" smtClean="0"/>
              <a:t>- Solid </a:t>
            </a:r>
            <a:r>
              <a:rPr lang="en-GB" sz="2000" dirty="0"/>
              <a:t>Earth </a:t>
            </a:r>
            <a:r>
              <a:rPr lang="en-GB" sz="2000" dirty="0" smtClean="0"/>
              <a:t>sciences Research Infrastructure</a:t>
            </a:r>
            <a:endParaRPr lang="en-GB" sz="2000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6943"/>
            <a:ext cx="2489079" cy="697602"/>
          </a:xfrm>
          <a:prstGeom prst="rect">
            <a:avLst/>
          </a:prstGeom>
        </p:spPr>
      </p:pic>
      <p:pic>
        <p:nvPicPr>
          <p:cNvPr id="14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1" y="6064545"/>
            <a:ext cx="1544474" cy="71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1816561" y="5271660"/>
            <a:ext cx="7088494" cy="83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Integrated Carbon Observation System (ICOS) to quantify &amp; understand greenhouse </a:t>
            </a:r>
            <a:r>
              <a:rPr lang="en-GB" sz="2000" dirty="0"/>
              <a:t>gas </a:t>
            </a:r>
            <a:r>
              <a:rPr lang="en-GB" sz="2000" dirty="0" smtClean="0"/>
              <a:t>balance</a:t>
            </a:r>
            <a:endParaRPr lang="en-GB" sz="2000" dirty="0"/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835696" y="6139055"/>
            <a:ext cx="7088494" cy="562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Long-Term Ecosystem Research (LTER</a:t>
            </a:r>
            <a:r>
              <a:rPr lang="en-GB" sz="2000" dirty="0" smtClean="0"/>
              <a:t>) in Europe</a:t>
            </a:r>
            <a:endParaRPr lang="en-GB" sz="2000" dirty="0"/>
          </a:p>
        </p:txBody>
      </p:sp>
      <p:sp>
        <p:nvSpPr>
          <p:cNvPr id="17" name="Rettangolo 60"/>
          <p:cNvSpPr>
            <a:spLocks noChangeArrowheads="1"/>
          </p:cNvSpPr>
          <p:nvPr/>
        </p:nvSpPr>
        <p:spPr bwMode="auto">
          <a:xfrm>
            <a:off x="251520" y="929336"/>
            <a:ext cx="853940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services </a:t>
            </a:r>
            <a:r>
              <a:rPr lang="en-GB" sz="2000" dirty="0" smtClean="0">
                <a:latin typeface="Century Gothic" charset="0"/>
              </a:rPr>
              <a:t>(</a:t>
            </a:r>
            <a:r>
              <a:rPr lang="en-GB" sz="2000" b="1" i="1" dirty="0" smtClean="0">
                <a:latin typeface="Century Gothic" charset="0"/>
              </a:rPr>
              <a:t>B2 </a:t>
            </a:r>
            <a:r>
              <a:rPr lang="de-DE" sz="2000" b="1" i="1" dirty="0">
                <a:latin typeface="Century Gothic" charset="0"/>
              </a:rPr>
              <a:t>Service Suite</a:t>
            </a:r>
            <a:r>
              <a:rPr lang="en-GB" sz="2000" dirty="0" smtClean="0">
                <a:latin typeface="Century Gothic" charset="0"/>
              </a:rPr>
              <a:t>) are </a:t>
            </a:r>
            <a:r>
              <a:rPr lang="en-GB" sz="2000" b="1" dirty="0">
                <a:latin typeface="Century Gothic" charset="0"/>
              </a:rPr>
              <a:t>designed, built and implemented</a:t>
            </a:r>
            <a:r>
              <a:rPr lang="en-GB" sz="2000" dirty="0">
                <a:latin typeface="Century Gothic" charset="0"/>
              </a:rPr>
              <a:t> </a:t>
            </a:r>
            <a:r>
              <a:rPr lang="en-GB" sz="2000" b="1" dirty="0" smtClean="0">
                <a:latin typeface="Century Gothic" charset="0"/>
              </a:rPr>
              <a:t>together with </a:t>
            </a:r>
            <a:r>
              <a:rPr lang="en-GB" sz="2000" b="1" dirty="0">
                <a:latin typeface="Century Gothic" charset="0"/>
              </a:rPr>
              <a:t>user </a:t>
            </a:r>
            <a:r>
              <a:rPr lang="en-GB" sz="2000" b="1" dirty="0" err="1" smtClean="0">
                <a:latin typeface="Century Gothic" charset="0"/>
              </a:rPr>
              <a:t>communites</a:t>
            </a:r>
            <a:r>
              <a:rPr lang="en-GB" sz="2000" b="1" dirty="0" smtClean="0">
                <a:latin typeface="Century Gothic" charset="0"/>
              </a:rPr>
              <a:t>.</a:t>
            </a:r>
            <a:endParaRPr lang="en-GB" sz="2000" b="1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83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643786" cy="1282154"/>
          </a:xfrm>
        </p:spPr>
        <p:txBody>
          <a:bodyPr>
            <a:normAutofit/>
          </a:bodyPr>
          <a:lstStyle/>
          <a:p>
            <a:r>
              <a:rPr lang="en-GB" dirty="0" smtClean="0"/>
              <a:t>Overview of Enriching Europeana Newspapers</a:t>
            </a:r>
            <a:endParaRPr lang="en-GB" altLang="it-IT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84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The </a:t>
            </a:r>
            <a:r>
              <a:rPr lang="en-GB" dirty="0"/>
              <a:t>pilot </a:t>
            </a:r>
            <a:r>
              <a:rPr lang="en-GB" dirty="0" smtClean="0"/>
              <a:t>aims </a:t>
            </a:r>
            <a:r>
              <a:rPr lang="en-GB" dirty="0"/>
              <a:t>to expose the full text aggregated as part of the Europeana Newspapers project. </a:t>
            </a: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This corpus contains </a:t>
            </a:r>
            <a:r>
              <a:rPr lang="en-GB" dirty="0"/>
              <a:t>over 11 million pages of full text of historic newspapers </a:t>
            </a:r>
            <a:endParaRPr lang="en-GB" dirty="0" smtClean="0"/>
          </a:p>
          <a:p>
            <a:pPr lvl="1">
              <a:defRPr/>
            </a:pPr>
            <a:r>
              <a:rPr lang="en-GB" dirty="0" smtClean="0"/>
              <a:t>Mainly from the 19th century</a:t>
            </a:r>
          </a:p>
          <a:p>
            <a:pPr lvl="1">
              <a:defRPr/>
            </a:pPr>
            <a:r>
              <a:rPr lang="en-GB" dirty="0" smtClean="0"/>
              <a:t>Drawn from </a:t>
            </a:r>
            <a:r>
              <a:rPr lang="en-GB" dirty="0"/>
              <a:t>national and research libraries across Europe. </a:t>
            </a:r>
            <a:endParaRPr lang="en-GB" dirty="0" smtClean="0"/>
          </a:p>
          <a:p>
            <a:pPr marL="457200" lvl="1" indent="0">
              <a:buNone/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The </a:t>
            </a:r>
            <a:r>
              <a:rPr lang="en-GB" dirty="0"/>
              <a:t>pilot aims to expose and improve the text for more data driven </a:t>
            </a:r>
            <a:r>
              <a:rPr lang="en-GB" dirty="0" smtClean="0"/>
              <a:t>usage) 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362" y="129370"/>
            <a:ext cx="705262" cy="100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it-IT" smtClean="0"/>
              <a:t>The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The Generic Challenge</a:t>
            </a:r>
            <a:endParaRPr lang="en-GB" dirty="0"/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How to facilitate the re-use of Cultural Heritage language resources for research purposes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… by exploiting the existing and emerging European research infrastructure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How can the resources be discovered 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How can the resources be shared in practical ways for researchers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How can advanced computation be applied to these Cultural Heritage datasets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How can the resources and datasets be cited and referenced in research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GB" dirty="0" smtClean="0"/>
              <a:t>How can the Cultural Heritage institutions re-use the outcomes of research</a:t>
            </a:r>
          </a:p>
          <a:p>
            <a:pPr marL="914400" lvl="2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The Specific Challenges of the Pilot</a:t>
            </a:r>
            <a:endParaRPr lang="en-GB" dirty="0"/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Creating </a:t>
            </a:r>
            <a:r>
              <a:rPr lang="en-GB" dirty="0"/>
              <a:t>best practice guidelines for the publication, citation and impact measurement of cultural heritage </a:t>
            </a:r>
            <a:r>
              <a:rPr lang="en-GB" dirty="0" smtClean="0"/>
              <a:t>data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Enriching </a:t>
            </a:r>
            <a:r>
              <a:rPr lang="en-GB" dirty="0"/>
              <a:t>the </a:t>
            </a:r>
            <a:r>
              <a:rPr lang="en-GB" dirty="0" smtClean="0"/>
              <a:t>corpus of historic newspapers via information extraction </a:t>
            </a:r>
            <a:endParaRPr lang="en-GB" dirty="0"/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Showcasing </a:t>
            </a:r>
            <a:r>
              <a:rPr lang="en-GB" dirty="0"/>
              <a:t>the value of the enrichment by a quantitative analysis </a:t>
            </a:r>
            <a:endParaRPr lang="en-GB" dirty="0" smtClean="0"/>
          </a:p>
          <a:p>
            <a:pPr lvl="1" fontAlgn="auto">
              <a:spcAft>
                <a:spcPts val="0"/>
              </a:spcAft>
              <a:defRPr/>
            </a:pPr>
            <a:r>
              <a:rPr lang="en-GB" dirty="0" smtClean="0"/>
              <a:t>Working collaboratively between cultural heritage organizations and researchers from computer science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362" y="129370"/>
            <a:ext cx="705262" cy="100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0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/>
              <a:t>Enriching Europeana </a:t>
            </a:r>
            <a:r>
              <a:rPr lang="it-IT" altLang="it-IT" dirty="0" smtClean="0"/>
              <a:t>Pilot: the partners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The European Library/Europeana Foundation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Centrum </a:t>
            </a:r>
            <a:r>
              <a:rPr lang="en-GB" dirty="0" err="1" smtClean="0"/>
              <a:t>Wiskunde</a:t>
            </a:r>
            <a:r>
              <a:rPr lang="en-GB" dirty="0" smtClean="0"/>
              <a:t> &amp; </a:t>
            </a:r>
            <a:r>
              <a:rPr lang="en-GB" dirty="0" err="1" smtClean="0"/>
              <a:t>Informatica</a:t>
            </a:r>
            <a:endParaRPr lang="en-GB" dirty="0" smtClean="0"/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Staatsbibliothek </a:t>
            </a:r>
            <a:r>
              <a:rPr lang="en-GB" dirty="0" err="1" smtClean="0"/>
              <a:t>zu</a:t>
            </a:r>
            <a:r>
              <a:rPr lang="en-GB" dirty="0" smtClean="0"/>
              <a:t> Berlin – </a:t>
            </a:r>
            <a:r>
              <a:rPr lang="en-GB" dirty="0" err="1" smtClean="0"/>
              <a:t>Preußischer</a:t>
            </a:r>
            <a:r>
              <a:rPr lang="en-GB" dirty="0" smtClean="0"/>
              <a:t> </a:t>
            </a:r>
            <a:r>
              <a:rPr lang="en-GB" dirty="0" err="1" smtClean="0"/>
              <a:t>Kulturbesitz</a:t>
            </a:r>
            <a:endParaRPr lang="en-GB" dirty="0"/>
          </a:p>
        </p:txBody>
      </p:sp>
      <p:pic>
        <p:nvPicPr>
          <p:cNvPr id="1026" name="Picture 2" descr="http://www.theeuropeanlibrary.org/upload/logo_small_transpa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2"/>
            <a:ext cx="2700220" cy="151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uropeana Newspap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18435"/>
            <a:ext cx="2232248" cy="116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o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AutoShape 8" descr="https://www.cwi.nl/sites/all/themes/newCWI/logo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AutoShape 10" descr="https://www.cwi.nl/sites/all/themes/newCWI/logo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6" name="Picture 12" descr="http://event.cwi.nl/wine2015/media/img/1b_CWI_LogoPMS19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4797152"/>
            <a:ext cx="2877519" cy="155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451" y="4842659"/>
            <a:ext cx="3758391" cy="117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6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>
          <a:xfrm>
            <a:off x="876300" y="404664"/>
            <a:ext cx="7391400" cy="868362"/>
          </a:xfrm>
        </p:spPr>
        <p:txBody>
          <a:bodyPr/>
          <a:lstStyle/>
          <a:p>
            <a:pPr eaLnBrk="1" hangingPunct="1"/>
            <a:r>
              <a:rPr lang="it-IT" altLang="it-IT" dirty="0" err="1" smtClean="0"/>
              <a:t>Enriching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Europeana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Pilot</a:t>
            </a:r>
            <a:endParaRPr lang="it-IT" altLang="it-IT" dirty="0" smtClean="0"/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8525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it-IT" altLang="it-IT" sz="2400" dirty="0" err="1" smtClean="0"/>
              <a:t>Purpose</a:t>
            </a:r>
            <a:r>
              <a:rPr lang="it-IT" altLang="it-IT" sz="2400" dirty="0" smtClean="0"/>
              <a:t>: </a:t>
            </a:r>
            <a:r>
              <a:rPr lang="en-GB" altLang="it-IT" sz="2400" dirty="0" smtClean="0"/>
              <a:t>to expose the existing corpora of historic newspapers created as part of the </a:t>
            </a:r>
            <a:r>
              <a:rPr lang="en-GB" altLang="it-IT" sz="2400" dirty="0" err="1" smtClean="0"/>
              <a:t>Europeana</a:t>
            </a:r>
            <a:r>
              <a:rPr lang="en-GB" altLang="it-IT" sz="2400" dirty="0" smtClean="0"/>
              <a:t> Newspapers project, including enrichments of these corpora in the form of detected topics and named entities.</a:t>
            </a:r>
            <a:endParaRPr lang="en-GB" altLang="it-IT" dirty="0" smtClean="0"/>
          </a:p>
          <a:p>
            <a:pPr eaLnBrk="1" hangingPunct="1"/>
            <a:r>
              <a:rPr lang="en-GB" altLang="it-IT" sz="2400" dirty="0" smtClean="0"/>
              <a:t>Pilot’s activities:</a:t>
            </a:r>
          </a:p>
          <a:p>
            <a:pPr lvl="1" eaLnBrk="1" hangingPunct="1"/>
            <a:r>
              <a:rPr lang="en-GB" altLang="it-IT" sz="2000" dirty="0" smtClean="0"/>
              <a:t>Publishing the historic newspapers </a:t>
            </a:r>
            <a:r>
              <a:rPr lang="en-GB" altLang="it-IT" sz="2000" u="sng" dirty="0" smtClean="0"/>
              <a:t>full text corpus</a:t>
            </a:r>
            <a:r>
              <a:rPr lang="en-GB" altLang="it-IT" sz="2000" dirty="0" smtClean="0"/>
              <a:t> via the EUDAT infrastructure</a:t>
            </a:r>
          </a:p>
          <a:p>
            <a:pPr lvl="1" eaLnBrk="1" hangingPunct="1"/>
            <a:r>
              <a:rPr lang="en-GB" altLang="it-IT" sz="2000" dirty="0" smtClean="0"/>
              <a:t>Creating </a:t>
            </a:r>
            <a:r>
              <a:rPr lang="en-GB" altLang="it-IT" sz="2000" u="sng" dirty="0" smtClean="0"/>
              <a:t>best practice guidelines</a:t>
            </a:r>
            <a:r>
              <a:rPr lang="en-GB" altLang="it-IT" sz="2000" dirty="0" smtClean="0"/>
              <a:t> for the publication, citation and impact measurement of cultural heritage data. </a:t>
            </a:r>
          </a:p>
          <a:p>
            <a:pPr lvl="1" eaLnBrk="1" hangingPunct="1"/>
            <a:r>
              <a:rPr lang="en-GB" altLang="it-IT" sz="2000" dirty="0" smtClean="0"/>
              <a:t>Enriching the dataset, via the </a:t>
            </a:r>
            <a:r>
              <a:rPr lang="en-GB" altLang="it-IT" sz="2000" u="sng" dirty="0" smtClean="0"/>
              <a:t>automatic extraction of topics</a:t>
            </a:r>
            <a:r>
              <a:rPr lang="en-GB" altLang="it-IT" sz="2000" dirty="0" smtClean="0"/>
              <a:t> and named entities</a:t>
            </a:r>
          </a:p>
          <a:p>
            <a:pPr lvl="1" eaLnBrk="1" hangingPunct="1"/>
            <a:r>
              <a:rPr lang="en-GB" altLang="it-IT" sz="2000" u="sng" dirty="0" smtClean="0"/>
              <a:t>Showcasing the value of the enrichment </a:t>
            </a:r>
            <a:r>
              <a:rPr lang="en-GB" altLang="it-IT" sz="2000" dirty="0" smtClean="0"/>
              <a:t>by a quantitative analysis of the occurrence of topics/entities over time and across borders.</a:t>
            </a:r>
            <a:endParaRPr lang="it-IT" altLang="it-IT" sz="2000" dirty="0" smtClean="0"/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069" y="112961"/>
            <a:ext cx="705262" cy="100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27584" y="402868"/>
            <a:ext cx="7391400" cy="868362"/>
          </a:xfrm>
        </p:spPr>
        <p:txBody>
          <a:bodyPr/>
          <a:lstStyle/>
          <a:p>
            <a:pPr eaLnBrk="1" hangingPunct="1"/>
            <a:r>
              <a:rPr lang="en-GB" altLang="it-IT" dirty="0" smtClean="0"/>
              <a:t>EUDAT service uptake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909624" cy="5225752"/>
          </a:xfrm>
        </p:spPr>
        <p:txBody>
          <a:bodyPr rtlCol="0">
            <a:normAutofit fontScale="7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 smtClean="0"/>
              <a:t>The Enriching </a:t>
            </a:r>
            <a:r>
              <a:rPr lang="en-GB" dirty="0" err="1" smtClean="0"/>
              <a:t>Europeana</a:t>
            </a:r>
            <a:r>
              <a:rPr lang="en-GB" dirty="0" smtClean="0"/>
              <a:t> Newspaper Pilot will rely on the following EUDAT services: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b="1" dirty="0" smtClean="0"/>
              <a:t>Research data storage and sharing </a:t>
            </a:r>
            <a:r>
              <a:rPr lang="en-US" b="1" dirty="0"/>
              <a:t>(</a:t>
            </a:r>
            <a:r>
              <a:rPr lang="en-US" b="1" dirty="0" smtClean="0"/>
              <a:t>B2SHARE)</a:t>
            </a:r>
            <a:r>
              <a:rPr lang="en-GB" dirty="0" smtClean="0"/>
              <a:t>: as to </a:t>
            </a:r>
            <a:r>
              <a:rPr lang="en-US" dirty="0" smtClean="0"/>
              <a:t>undertake </a:t>
            </a:r>
            <a:r>
              <a:rPr lang="en-US" dirty="0"/>
              <a:t>the enrichment of the datasets </a:t>
            </a:r>
            <a:r>
              <a:rPr lang="en-US" dirty="0" smtClean="0"/>
              <a:t>as well as, </a:t>
            </a:r>
            <a:r>
              <a:rPr lang="en-US" dirty="0"/>
              <a:t>more generally, expose them for re-use by other academics, particularly those outside the digital </a:t>
            </a:r>
            <a:r>
              <a:rPr lang="en-US" dirty="0" smtClean="0"/>
              <a:t>humanities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GB" b="1" dirty="0" smtClean="0"/>
              <a:t>Persistent Identification Service (B2HANDLE): </a:t>
            </a:r>
            <a:r>
              <a:rPr lang="en-GB" dirty="0" smtClean="0"/>
              <a:t>Persistent identification of the main objects of the full-text corpus: the newspapers titles and individual issues</a:t>
            </a:r>
          </a:p>
          <a:p>
            <a:pPr lvl="1">
              <a:spcAft>
                <a:spcPts val="1200"/>
              </a:spcAft>
              <a:defRPr/>
            </a:pPr>
            <a:r>
              <a:rPr lang="en-GB" b="1" dirty="0"/>
              <a:t>Multi-disciplinary joint metadata </a:t>
            </a:r>
            <a:r>
              <a:rPr lang="en-GB" b="1" dirty="0" smtClean="0"/>
              <a:t>catalogue (B2FIND)</a:t>
            </a:r>
            <a:r>
              <a:rPr lang="en-GB" dirty="0" smtClean="0"/>
              <a:t>: so that scientists will be able </a:t>
            </a:r>
            <a:r>
              <a:rPr lang="en-GB" dirty="0"/>
              <a:t>to </a:t>
            </a:r>
            <a:endParaRPr lang="en-GB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GB" dirty="0" smtClean="0"/>
              <a:t>obtain </a:t>
            </a:r>
            <a:r>
              <a:rPr lang="en-GB" dirty="0"/>
              <a:t>the full corpus for machine </a:t>
            </a:r>
            <a:r>
              <a:rPr lang="en-GB" dirty="0" smtClean="0"/>
              <a:t>processing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GB" dirty="0" smtClean="0"/>
              <a:t>select just a </a:t>
            </a:r>
            <a:r>
              <a:rPr lang="en-GB" dirty="0"/>
              <a:t>portion of the corpus </a:t>
            </a:r>
            <a:r>
              <a:rPr lang="en-GB" dirty="0" smtClean="0"/>
              <a:t>benefitting from the enrichment </a:t>
            </a:r>
            <a:r>
              <a:rPr lang="en-GB" dirty="0"/>
              <a:t>of article-level annotations with named entities and </a:t>
            </a:r>
            <a:r>
              <a:rPr lang="en-GB" dirty="0" smtClean="0"/>
              <a:t>topics</a:t>
            </a:r>
            <a:endParaRPr lang="en-GB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208" y="4428575"/>
            <a:ext cx="2093207" cy="32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812" y="306827"/>
            <a:ext cx="705262" cy="100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208" y="2100175"/>
            <a:ext cx="2093207" cy="31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08" y="3245619"/>
            <a:ext cx="2093207" cy="4979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 smtClean="0"/>
              <a:t>For </a:t>
            </a:r>
            <a:r>
              <a:rPr lang="it-IT" altLang="it-IT" dirty="0" err="1"/>
              <a:t>a</a:t>
            </a:r>
            <a:r>
              <a:rPr lang="it-IT" altLang="it-IT" dirty="0" err="1" smtClean="0"/>
              <a:t>dditional</a:t>
            </a:r>
            <a:r>
              <a:rPr lang="it-IT" altLang="it-IT" dirty="0" smtClean="0"/>
              <a:t> information</a:t>
            </a:r>
          </a:p>
        </p:txBody>
      </p:sp>
      <p:sp>
        <p:nvSpPr>
          <p:cNvPr id="9219" name="Segnaposto contenuto 2"/>
          <p:cNvSpPr>
            <a:spLocks noGrp="1"/>
          </p:cNvSpPr>
          <p:nvPr>
            <p:ph sz="half" idx="1"/>
          </p:nvPr>
        </p:nvSpPr>
        <p:spPr>
          <a:xfrm>
            <a:off x="238034" y="3140968"/>
            <a:ext cx="3829910" cy="23736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000" dirty="0">
                <a:hlinkClick r:id="rId2"/>
              </a:rPr>
              <a:t>http://www.eudat.eu/</a:t>
            </a:r>
          </a:p>
          <a:p>
            <a:pPr marL="0" indent="0" algn="ctr">
              <a:buNone/>
            </a:pPr>
            <a:endParaRPr lang="it-IT" altLang="it-IT" sz="2000" dirty="0" smtClean="0"/>
          </a:p>
        </p:txBody>
      </p:sp>
      <p:sp>
        <p:nvSpPr>
          <p:cNvPr id="2" name="Segnaposto contenuto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42606"/>
            <a:ext cx="1353475" cy="192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4067944" y="3863181"/>
            <a:ext cx="4787131" cy="256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it-IT" sz="1800" dirty="0" smtClean="0"/>
              <a:t>Nuno Freire, </a:t>
            </a:r>
            <a:br>
              <a:rPr lang="it-IT" sz="1800" dirty="0" smtClean="0"/>
            </a:br>
            <a:r>
              <a:rPr lang="it-IT" sz="1800" dirty="0" smtClean="0"/>
              <a:t>Europeana Foundation/The European Library</a:t>
            </a:r>
            <a:br>
              <a:rPr lang="it-IT" sz="1800" dirty="0" smtClean="0"/>
            </a:br>
            <a:r>
              <a:rPr lang="it-IT" sz="1800" dirty="0" smtClean="0">
                <a:hlinkClick r:id="rId5"/>
              </a:rPr>
              <a:t>nfreire@gmail.com</a:t>
            </a:r>
            <a:r>
              <a:rPr lang="it-IT" sz="1800" dirty="0" smtClean="0"/>
              <a:t> </a:t>
            </a:r>
          </a:p>
          <a:p>
            <a:pPr marL="0" indent="0">
              <a:buNone/>
              <a:defRPr/>
            </a:pPr>
            <a:r>
              <a:rPr lang="it-IT" sz="1800" dirty="0" err="1" smtClean="0"/>
              <a:t>Clemens</a:t>
            </a:r>
            <a:r>
              <a:rPr lang="it-IT" sz="1800" dirty="0" smtClean="0"/>
              <a:t> </a:t>
            </a:r>
            <a:r>
              <a:rPr lang="it-IT" sz="1800" dirty="0" err="1" smtClean="0"/>
              <a:t>Neudecker</a:t>
            </a:r>
            <a:r>
              <a:rPr lang="it-IT" sz="1800" dirty="0" smtClean="0"/>
              <a:t>,</a:t>
            </a:r>
            <a:br>
              <a:rPr lang="it-IT" sz="1800" dirty="0" smtClean="0"/>
            </a:br>
            <a:r>
              <a:rPr lang="it-IT" sz="1800" dirty="0" err="1" smtClean="0"/>
              <a:t>Staatsbibliothek</a:t>
            </a:r>
            <a:r>
              <a:rPr lang="it-IT" sz="1800" dirty="0" smtClean="0"/>
              <a:t> </a:t>
            </a:r>
            <a:r>
              <a:rPr lang="it-IT" sz="1800" dirty="0" err="1" smtClean="0"/>
              <a:t>zu</a:t>
            </a:r>
            <a:r>
              <a:rPr lang="it-IT" sz="1800" dirty="0" smtClean="0"/>
              <a:t> </a:t>
            </a:r>
            <a:r>
              <a:rPr lang="it-IT" sz="1800" dirty="0" err="1" smtClean="0"/>
              <a:t>Berlin</a:t>
            </a:r>
            <a:r>
              <a:rPr lang="it-IT" sz="1800" dirty="0" smtClean="0"/>
              <a:t>,</a:t>
            </a:r>
            <a:br>
              <a:rPr lang="it-IT" sz="1800" dirty="0" smtClean="0"/>
            </a:br>
            <a:r>
              <a:rPr lang="it-IT" sz="1800" dirty="0" smtClean="0">
                <a:hlinkClick r:id="rId6"/>
              </a:rPr>
              <a:t>Clemens.Neudecker@sbb.spk-berlin.de</a:t>
            </a:r>
            <a:r>
              <a:rPr lang="it-IT" sz="1800" dirty="0" smtClean="0"/>
              <a:t> </a:t>
            </a:r>
            <a:endParaRPr lang="it-IT" sz="1800" dirty="0"/>
          </a:p>
        </p:txBody>
      </p:sp>
      <p:pic>
        <p:nvPicPr>
          <p:cNvPr id="7" name="Picture 2" descr="http://eudat.eu/sites/default/files/EUDAT-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61" y="1642606"/>
            <a:ext cx="2232248" cy="136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UDATpptTemplate_lowresolu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1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EUDATpptTemplate_lowresolution</Template>
  <TotalTime>44</TotalTime>
  <Words>752</Words>
  <Application>Microsoft Office PowerPoint</Application>
  <PresentationFormat>On-screen Show (4:3)</PresentationFormat>
  <Paragraphs>73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EUDATpptTemplate_lowresolution</vt:lpstr>
      <vt:lpstr>Presentation1</vt:lpstr>
      <vt:lpstr>Project Overview</vt:lpstr>
      <vt:lpstr>Enriching Europeana Newspapers Data Pilot EUDAT Comunity on Social Sciences and Humanities</vt:lpstr>
      <vt:lpstr>EUDAT: A truly pan-European Infrastructure</vt:lpstr>
      <vt:lpstr>PowerPoint Presentation</vt:lpstr>
      <vt:lpstr>B2 Service Suite</vt:lpstr>
      <vt:lpstr>Building solutions with the communities</vt:lpstr>
      <vt:lpstr>Overview of Enriching Europeana Newspapers</vt:lpstr>
      <vt:lpstr>The Challenges</vt:lpstr>
      <vt:lpstr>Enriching Europeana Pilot: the partners</vt:lpstr>
      <vt:lpstr>Enriching Europeana Pilot</vt:lpstr>
      <vt:lpstr>EUDAT service uptake</vt:lpstr>
      <vt:lpstr>For additional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CLARIN</dc:title>
  <dc:creator>Alex</dc:creator>
  <cp:lastModifiedBy>Alex</cp:lastModifiedBy>
  <cp:revision>16</cp:revision>
  <dcterms:created xsi:type="dcterms:W3CDTF">2016-02-10T08:46:03Z</dcterms:created>
  <dcterms:modified xsi:type="dcterms:W3CDTF">2016-05-03T13:44:22Z</dcterms:modified>
</cp:coreProperties>
</file>