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8" r:id="rId3"/>
  </p:sldMasterIdLst>
  <p:notesMasterIdLst>
    <p:notesMasterId r:id="rId15"/>
  </p:notesMasterIdLst>
  <p:sldIdLst>
    <p:sldId id="256" r:id="rId4"/>
    <p:sldId id="267" r:id="rId5"/>
    <p:sldId id="268" r:id="rId6"/>
    <p:sldId id="269" r:id="rId7"/>
    <p:sldId id="270" r:id="rId8"/>
    <p:sldId id="265" r:id="rId9"/>
    <p:sldId id="271" r:id="rId10"/>
    <p:sldId id="266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42D"/>
    <a:srgbClr val="E35226"/>
    <a:srgbClr val="AA211F"/>
    <a:srgbClr val="002B9D"/>
    <a:srgbClr val="F7B149"/>
    <a:srgbClr val="00009D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2" autoAdjust="0"/>
    <p:restoredTop sz="94660"/>
  </p:normalViewPr>
  <p:slideViewPr>
    <p:cSldViewPr>
      <p:cViewPr>
        <p:scale>
          <a:sx n="76" d="100"/>
          <a:sy n="76" d="100"/>
        </p:scale>
        <p:origin x="-136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3EF7B-2522-4FA0-AE16-92FADF18FE58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8FE2-8D55-4023-AD12-2682C15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8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D1E5B-38A2-4943-B5AB-2AE89BB2D844}" type="slidenum">
              <a:rPr lang="en-GB" altLang="it-IT"/>
              <a:pPr/>
              <a:t>6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08450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D1E5B-38A2-4943-B5AB-2AE89BB2D844}" type="slidenum">
              <a:rPr lang="en-GB" altLang="it-IT"/>
              <a:pPr/>
              <a:t>7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72363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2" Type="http://schemas.openxmlformats.org/officeDocument/2006/relationships/image" Target="../media/image12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2" Type="http://schemas.openxmlformats.org/officeDocument/2006/relationships/image" Target="../media/image13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760163" y="6011996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kern="1200" dirty="0" smtClean="0">
                <a:solidFill>
                  <a:srgbClr val="2D4E77"/>
                </a:solidFill>
                <a:latin typeface="Century Gothic" panose="020B0502020202020204" pitchFamily="34" charset="0"/>
                <a:ea typeface="+mn-ea"/>
                <a:cs typeface="+mn-cs"/>
              </a:rPr>
              <a:t>http://www.eudat.eu/services</a:t>
            </a:r>
            <a:endParaRPr lang="en-US" altLang="en-US" sz="1800" b="1" kern="1200" dirty="0">
              <a:solidFill>
                <a:srgbClr val="2D4E77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1323115"/>
            <a:ext cx="4346448" cy="676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3212976"/>
            <a:ext cx="4346448" cy="676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4149080"/>
            <a:ext cx="4346448" cy="676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5085184"/>
            <a:ext cx="4346448" cy="676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2276872"/>
            <a:ext cx="4346448" cy="676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31216"/>
            <a:ext cx="3846576" cy="3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037" name="Group 1036"/>
          <p:cNvGrpSpPr/>
          <p:nvPr userDrawn="1"/>
        </p:nvGrpSpPr>
        <p:grpSpPr>
          <a:xfrm>
            <a:off x="86723" y="1352576"/>
            <a:ext cx="3405157" cy="5374874"/>
            <a:chOff x="2016" y="1352576"/>
            <a:chExt cx="3405157" cy="5374874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4" y="1352576"/>
              <a:ext cx="798576" cy="4084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1781576"/>
              <a:ext cx="1121664" cy="4145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2" y="2214892"/>
              <a:ext cx="548640" cy="47548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3" y="2755601"/>
              <a:ext cx="548640" cy="47548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6" y="3310862"/>
              <a:ext cx="1005840" cy="37185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6" y="3710086"/>
              <a:ext cx="1005840" cy="37185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" y="4081942"/>
              <a:ext cx="1005840" cy="3291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" y="4438355"/>
              <a:ext cx="1005840" cy="3291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" y="4789915"/>
              <a:ext cx="1005840" cy="32918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5119791"/>
              <a:ext cx="548640" cy="47548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" y="5593902"/>
              <a:ext cx="798576" cy="34747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5" y="5941374"/>
              <a:ext cx="798576" cy="34747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38" y="6319038"/>
              <a:ext cx="798576" cy="34747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491" y="1556792"/>
              <a:ext cx="798576" cy="34747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1904264"/>
              <a:ext cx="1005840" cy="41452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49" y="2348492"/>
              <a:ext cx="798576" cy="34747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84" y="2700374"/>
              <a:ext cx="1005840" cy="37185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18" y="3072230"/>
              <a:ext cx="798576" cy="34747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7" y="3429000"/>
              <a:ext cx="548640" cy="28651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775359"/>
              <a:ext cx="548640" cy="47548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548" y="4301792"/>
              <a:ext cx="798576" cy="34747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7" y="4906683"/>
              <a:ext cx="548640" cy="475488"/>
            </a:xfrm>
            <a:prstGeom prst="rect">
              <a:avLst/>
            </a:prstGeom>
          </p:spPr>
        </p:pic>
        <p:pic>
          <p:nvPicPr>
            <p:cNvPr id="1024" name="Picture 1023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6" y="5377711"/>
              <a:ext cx="1402080" cy="414528"/>
            </a:xfrm>
            <a:prstGeom prst="rect">
              <a:avLst/>
            </a:prstGeom>
          </p:spPr>
        </p:pic>
        <p:pic>
          <p:nvPicPr>
            <p:cNvPr id="1025" name="Picture 1024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5890521"/>
              <a:ext cx="548640" cy="323088"/>
            </a:xfrm>
            <a:prstGeom prst="rect">
              <a:avLst/>
            </a:prstGeom>
          </p:spPr>
        </p:pic>
        <p:pic>
          <p:nvPicPr>
            <p:cNvPr id="1027" name="Picture 1026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6251962"/>
              <a:ext cx="548640" cy="475488"/>
            </a:xfrm>
            <a:prstGeom prst="rect">
              <a:avLst/>
            </a:prstGeom>
          </p:spPr>
        </p:pic>
        <p:pic>
          <p:nvPicPr>
            <p:cNvPr id="1028" name="Picture 1027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56" y="2288600"/>
              <a:ext cx="548640" cy="359664"/>
            </a:xfrm>
            <a:prstGeom prst="rect">
              <a:avLst/>
            </a:prstGeom>
          </p:spPr>
        </p:pic>
        <p:pic>
          <p:nvPicPr>
            <p:cNvPr id="1029" name="Picture 1028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134" y="2690380"/>
              <a:ext cx="548640" cy="359664"/>
            </a:xfrm>
            <a:prstGeom prst="rect">
              <a:avLst/>
            </a:prstGeom>
          </p:spPr>
        </p:pic>
        <p:pic>
          <p:nvPicPr>
            <p:cNvPr id="1030" name="Picture 1029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137" y="3096768"/>
              <a:ext cx="548640" cy="475488"/>
            </a:xfrm>
            <a:prstGeom prst="rect">
              <a:avLst/>
            </a:prstGeom>
          </p:spPr>
        </p:pic>
        <p:pic>
          <p:nvPicPr>
            <p:cNvPr id="1031" name="Picture 103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32" y="3666744"/>
              <a:ext cx="548640" cy="475488"/>
            </a:xfrm>
            <a:prstGeom prst="rect">
              <a:avLst/>
            </a:prstGeom>
          </p:spPr>
        </p:pic>
        <p:pic>
          <p:nvPicPr>
            <p:cNvPr id="1032" name="Picture 1031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421" y="4154500"/>
              <a:ext cx="1005840" cy="371856"/>
            </a:xfrm>
            <a:prstGeom prst="rect">
              <a:avLst/>
            </a:prstGeom>
          </p:spPr>
        </p:pic>
        <p:pic>
          <p:nvPicPr>
            <p:cNvPr id="1033" name="Picture 103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552861"/>
              <a:ext cx="1005840" cy="371856"/>
            </a:xfrm>
            <a:prstGeom prst="rect">
              <a:avLst/>
            </a:prstGeom>
          </p:spPr>
        </p:pic>
        <p:pic>
          <p:nvPicPr>
            <p:cNvPr id="1034" name="Picture 1033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975843"/>
              <a:ext cx="1005840" cy="286512"/>
            </a:xfrm>
            <a:prstGeom prst="rect">
              <a:avLst/>
            </a:prstGeom>
          </p:spPr>
        </p:pic>
        <p:pic>
          <p:nvPicPr>
            <p:cNvPr id="1035" name="Picture 1034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021" y="5329019"/>
              <a:ext cx="548640" cy="475488"/>
            </a:xfrm>
            <a:prstGeom prst="rect">
              <a:avLst/>
            </a:prstGeom>
          </p:spPr>
        </p:pic>
        <p:pic>
          <p:nvPicPr>
            <p:cNvPr id="1036" name="Picture 1035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09" y="5844801"/>
              <a:ext cx="1121664" cy="4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86723" y="1352576"/>
            <a:ext cx="3405157" cy="5374874"/>
            <a:chOff x="2016" y="1352576"/>
            <a:chExt cx="3405157" cy="5374874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4" y="1352576"/>
              <a:ext cx="798576" cy="4084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1781576"/>
              <a:ext cx="1121664" cy="414528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2" y="2214892"/>
              <a:ext cx="548640" cy="475488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3" y="2755601"/>
              <a:ext cx="548640" cy="47548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6" y="3310862"/>
              <a:ext cx="1005840" cy="37185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6" y="3710086"/>
              <a:ext cx="1005840" cy="371856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" y="4081942"/>
              <a:ext cx="1005840" cy="32918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" y="4438355"/>
              <a:ext cx="1005840" cy="32918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" y="4789915"/>
              <a:ext cx="1005840" cy="32918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5119791"/>
              <a:ext cx="548640" cy="47548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" y="5593902"/>
              <a:ext cx="798576" cy="34747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5" y="5941374"/>
              <a:ext cx="798576" cy="34747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38" y="6319038"/>
              <a:ext cx="798576" cy="34747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491" y="1556792"/>
              <a:ext cx="798576" cy="34747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1904264"/>
              <a:ext cx="1005840" cy="41452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49" y="2348492"/>
              <a:ext cx="798576" cy="34747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84" y="2700374"/>
              <a:ext cx="1005840" cy="37185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18" y="3072230"/>
              <a:ext cx="798576" cy="34747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7" y="3429000"/>
              <a:ext cx="548640" cy="2865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775359"/>
              <a:ext cx="548640" cy="475488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548" y="4301792"/>
              <a:ext cx="798576" cy="34747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7" y="4906683"/>
              <a:ext cx="548640" cy="47548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6" y="5377711"/>
              <a:ext cx="1402080" cy="414528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5890521"/>
              <a:ext cx="548640" cy="323088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6251962"/>
              <a:ext cx="548640" cy="475488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56" y="2288600"/>
              <a:ext cx="548640" cy="35966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134" y="2690380"/>
              <a:ext cx="548640" cy="359664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137" y="3096768"/>
              <a:ext cx="548640" cy="47548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32" y="3666744"/>
              <a:ext cx="548640" cy="475488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421" y="4154500"/>
              <a:ext cx="1005840" cy="37185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552861"/>
              <a:ext cx="1005840" cy="37185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975843"/>
              <a:ext cx="1005840" cy="286512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021" y="5329019"/>
              <a:ext cx="548640" cy="47548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09" y="5844801"/>
              <a:ext cx="1121664" cy="4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59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4428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8548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03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10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5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2" y="6137094"/>
            <a:ext cx="279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8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5715000" y="3733800"/>
            <a:ext cx="2895600" cy="0"/>
          </a:xfrm>
          <a:prstGeom prst="line">
            <a:avLst/>
          </a:prstGeom>
          <a:noFill/>
          <a:ln w="28575">
            <a:solidFill>
              <a:srgbClr val="2D4E6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CMDI workshop</a:t>
            </a:r>
          </a:p>
          <a:p>
            <a:pPr>
              <a:defRPr/>
            </a:pPr>
            <a:r>
              <a:rPr lang="en-US" dirty="0" smtClean="0"/>
              <a:t>Utrecht</a:t>
            </a:r>
          </a:p>
          <a:p>
            <a:pPr>
              <a:defRPr/>
            </a:pPr>
            <a:r>
              <a:rPr lang="en-US" dirty="0" smtClean="0"/>
              <a:t>2013-10-14</a:t>
            </a: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www.clarin.eu</a:t>
            </a:r>
            <a:endParaRPr lang="hr-H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7AD4-9EE1-2046-ACC1-DAA2CCDF2B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16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1E60-7580-744C-A4A2-D1878DF78F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815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687F-5FAD-1A4D-8420-08685BABC9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18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322A-0937-8C46-809D-F937EBA040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802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CED2-AAAA-084B-BA6E-C5C5C999A7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0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3492-E7B6-8542-834E-7D99FA4244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205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2DD6-04AF-654C-A535-01FBEE72D8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06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8BEC-2F43-AC4A-B8F1-149FFAB2FB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855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BCA6-2112-8B40-BF04-D94D1A456E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486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90500"/>
            <a:ext cx="21336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"/>
            <a:ext cx="62484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E3BC-74C8-F945-907E-D4015E66F8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62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60" r:id="rId14"/>
    <p:sldLayoutId id="2147483681" r:id="rId15"/>
    <p:sldLayoutId id="2147483662" r:id="rId16"/>
    <p:sldLayoutId id="2147483683" r:id="rId17"/>
    <p:sldLayoutId id="2147483682" r:id="rId18"/>
    <p:sldLayoutId id="2147483661" r:id="rId19"/>
    <p:sldLayoutId id="2147483675" r:id="rId20"/>
    <p:sldLayoutId id="2147483684" r:id="rId21"/>
    <p:sldLayoutId id="2147483674" r:id="rId22"/>
    <p:sldLayoutId id="2147483685" r:id="rId23"/>
    <p:sldLayoutId id="2147483679" r:id="rId24"/>
    <p:sldLayoutId id="2147483680" r:id="rId25"/>
    <p:sldLayoutId id="2147483687" r:id="rId26"/>
    <p:sldLayoutId id="2147483700" r:id="rId2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0500"/>
            <a:ext cx="5791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rgbClr val="F3C579">
                      <a:alpha val="50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</a:t>
            </a:r>
            <a:r>
              <a:rPr lang="en-US"/>
              <a:t> </a:t>
            </a:r>
            <a:r>
              <a:rPr lang="hr-HR"/>
              <a:t>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1400" y="1524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EUDAT conference</a:t>
            </a:r>
          </a:p>
          <a:p>
            <a:pPr>
              <a:defRPr/>
            </a:pPr>
            <a:r>
              <a:rPr lang="en-US" dirty="0" smtClean="0"/>
              <a:t>Amsterdam</a:t>
            </a:r>
          </a:p>
          <a:p>
            <a:pPr>
              <a:defRPr/>
            </a:pPr>
            <a:r>
              <a:rPr lang="en-US" dirty="0" smtClean="0"/>
              <a:t>2014-09-25</a:t>
            </a: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www.clarin.eu</a:t>
            </a:r>
            <a:endParaRPr lang="hr-HR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00800"/>
            <a:ext cx="2133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7CDE327-A5EB-5C43-AD6F-D90A0FEDCDF0}" type="slidenum">
              <a:rPr lang="hr-HR" smtClean="0"/>
              <a:pPr>
                <a:defRPr/>
              </a:pPr>
              <a:t>‹#›</a:t>
            </a:fld>
            <a:fld id="{8ADD55D7-5269-D340-BF5F-26836CE6BF54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02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87.png"/><Relationship Id="rId2" Type="http://schemas.openxmlformats.org/officeDocument/2006/relationships/hyperlink" Target="https://www.icos-ri.e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lemens.Neudecker@sbb.spk-berlin.de" TargetMode="External"/><Relationship Id="rId5" Type="http://schemas.openxmlformats.org/officeDocument/2006/relationships/hyperlink" Target="mailto:nfreire@g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Enriching Europeana Newspapers Data Pilot</a:t>
            </a:r>
            <a:r>
              <a:rPr lang="it-IT" dirty="0"/>
              <a:t/>
            </a:r>
            <a:br>
              <a:rPr lang="it-IT" dirty="0"/>
            </a:br>
            <a:r>
              <a:rPr lang="it-IT" sz="2200" dirty="0"/>
              <a:t>EUDAT </a:t>
            </a:r>
            <a:r>
              <a:rPr lang="it-IT" sz="2200" dirty="0" smtClean="0"/>
              <a:t>Comunity on Social Sciences and Humanities</a:t>
            </a:r>
            <a:endParaRPr lang="it-IT" sz="22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1305868" cy="18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27584" y="402868"/>
            <a:ext cx="7391400" cy="868362"/>
          </a:xfrm>
        </p:spPr>
        <p:txBody>
          <a:bodyPr/>
          <a:lstStyle/>
          <a:p>
            <a:pPr eaLnBrk="1" hangingPunct="1"/>
            <a:r>
              <a:rPr lang="en-GB" altLang="it-IT" dirty="0" smtClean="0"/>
              <a:t>EUDAT service uptake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09624" cy="5225752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The Enriching </a:t>
            </a:r>
            <a:r>
              <a:rPr lang="en-GB" dirty="0" err="1" smtClean="0"/>
              <a:t>Europeana</a:t>
            </a:r>
            <a:r>
              <a:rPr lang="en-GB" dirty="0" smtClean="0"/>
              <a:t> Newspaper Pilot will rely on the following EUDAT services: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dirty="0" smtClean="0"/>
              <a:t>Research data storage and sharing </a:t>
            </a:r>
            <a:r>
              <a:rPr lang="en-US" b="1" dirty="0"/>
              <a:t>(</a:t>
            </a:r>
            <a:r>
              <a:rPr lang="en-US" b="1" dirty="0" smtClean="0"/>
              <a:t>B2SHARE)</a:t>
            </a:r>
            <a:r>
              <a:rPr lang="en-GB" dirty="0" smtClean="0"/>
              <a:t>: as to </a:t>
            </a:r>
            <a:r>
              <a:rPr lang="en-US" dirty="0" smtClean="0"/>
              <a:t>undertake </a:t>
            </a:r>
            <a:r>
              <a:rPr lang="en-US" dirty="0"/>
              <a:t>the enrichment of the datasets </a:t>
            </a:r>
            <a:r>
              <a:rPr lang="en-US" dirty="0" smtClean="0"/>
              <a:t>as well as, </a:t>
            </a:r>
            <a:r>
              <a:rPr lang="en-US" dirty="0"/>
              <a:t>more generally, expose them for re-use by other academics, particularly those outside the digital </a:t>
            </a:r>
            <a:r>
              <a:rPr lang="en-US" dirty="0" smtClean="0"/>
              <a:t>humanities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 smtClean="0"/>
              <a:t>Persistent Identification Service (B2HANDLE): </a:t>
            </a:r>
            <a:r>
              <a:rPr lang="en-GB" dirty="0" smtClean="0"/>
              <a:t>Persistent identification of the main objects of the full-text corpus: the newspapers titles and individual issues</a:t>
            </a:r>
          </a:p>
          <a:p>
            <a:pPr lvl="1">
              <a:spcAft>
                <a:spcPts val="1200"/>
              </a:spcAft>
              <a:defRPr/>
            </a:pPr>
            <a:r>
              <a:rPr lang="en-GB" b="1" dirty="0"/>
              <a:t>Multi-disciplinary joint metadata </a:t>
            </a:r>
            <a:r>
              <a:rPr lang="en-GB" b="1" dirty="0" smtClean="0"/>
              <a:t>catalogue (B2FIND)</a:t>
            </a:r>
            <a:r>
              <a:rPr lang="en-GB" dirty="0" smtClean="0"/>
              <a:t>: so that scientists will be able </a:t>
            </a:r>
            <a:r>
              <a:rPr lang="en-GB" dirty="0"/>
              <a:t>to </a:t>
            </a:r>
            <a:endParaRPr lang="en-GB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/>
              <a:t>obtain </a:t>
            </a:r>
            <a:r>
              <a:rPr lang="en-GB" dirty="0"/>
              <a:t>the full corpus for machine </a:t>
            </a:r>
            <a:r>
              <a:rPr lang="en-GB" dirty="0" smtClean="0"/>
              <a:t>processing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/>
              <a:t>select just a </a:t>
            </a:r>
            <a:r>
              <a:rPr lang="en-GB" dirty="0"/>
              <a:t>portion of the corpus </a:t>
            </a:r>
            <a:r>
              <a:rPr lang="en-GB" dirty="0" smtClean="0"/>
              <a:t>benefitting from the enrichment </a:t>
            </a:r>
            <a:r>
              <a:rPr lang="en-GB" dirty="0"/>
              <a:t>of article-level annotations with named entities and </a:t>
            </a:r>
            <a:r>
              <a:rPr lang="en-GB" dirty="0" smtClean="0"/>
              <a:t>topics</a:t>
            </a:r>
            <a:endParaRPr lang="en-GB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08" y="4428575"/>
            <a:ext cx="2093207" cy="32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12" y="306827"/>
            <a:ext cx="705262" cy="10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08" y="2100175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08" y="3245619"/>
            <a:ext cx="2093207" cy="497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For </a:t>
            </a:r>
            <a:r>
              <a:rPr lang="it-IT" altLang="it-IT" dirty="0" err="1"/>
              <a:t>a</a:t>
            </a:r>
            <a:r>
              <a:rPr lang="it-IT" altLang="it-IT" dirty="0" err="1" smtClean="0"/>
              <a:t>dditional</a:t>
            </a:r>
            <a:r>
              <a:rPr lang="it-IT" altLang="it-IT" dirty="0" smtClean="0"/>
              <a:t> information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sz="half" idx="1"/>
          </p:nvPr>
        </p:nvSpPr>
        <p:spPr>
          <a:xfrm>
            <a:off x="238034" y="3140968"/>
            <a:ext cx="3829910" cy="2373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hlinkClick r:id="rId2"/>
              </a:rPr>
              <a:t>http://www.eudat.eu/</a:t>
            </a:r>
          </a:p>
          <a:p>
            <a:pPr marL="0" indent="0" algn="ctr">
              <a:buNone/>
            </a:pPr>
            <a:endParaRPr lang="it-IT" altLang="it-IT" sz="2000" dirty="0" smtClean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42606"/>
            <a:ext cx="1353475" cy="192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067944" y="3863181"/>
            <a:ext cx="4787131" cy="2561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1800" dirty="0" smtClean="0"/>
              <a:t>Nuno Freire, </a:t>
            </a:r>
            <a:br>
              <a:rPr lang="it-IT" sz="1800" dirty="0" smtClean="0"/>
            </a:br>
            <a:r>
              <a:rPr lang="it-IT" sz="1800" dirty="0" smtClean="0"/>
              <a:t>Europeana Foundation/The European Library</a:t>
            </a:r>
            <a:br>
              <a:rPr lang="it-IT" sz="1800" dirty="0" smtClean="0"/>
            </a:br>
            <a:r>
              <a:rPr lang="it-IT" sz="1800" dirty="0" smtClean="0">
                <a:hlinkClick r:id="rId5"/>
              </a:rPr>
              <a:t>nfreire@gmail.com</a:t>
            </a:r>
            <a:r>
              <a:rPr lang="it-IT" sz="1800" dirty="0" smtClean="0"/>
              <a:t> </a:t>
            </a:r>
          </a:p>
          <a:p>
            <a:pPr marL="0" indent="0">
              <a:buNone/>
              <a:defRPr/>
            </a:pPr>
            <a:r>
              <a:rPr lang="it-IT" sz="1800" dirty="0" err="1" smtClean="0"/>
              <a:t>Clemens</a:t>
            </a:r>
            <a:r>
              <a:rPr lang="it-IT" sz="1800" dirty="0" smtClean="0"/>
              <a:t> </a:t>
            </a:r>
            <a:r>
              <a:rPr lang="it-IT" sz="1800" dirty="0" err="1" smtClean="0"/>
              <a:t>Neudecker</a:t>
            </a:r>
            <a:r>
              <a:rPr lang="it-IT" sz="1800" dirty="0" smtClean="0"/>
              <a:t>,</a:t>
            </a:r>
            <a:br>
              <a:rPr lang="it-IT" sz="1800" dirty="0" smtClean="0"/>
            </a:br>
            <a:r>
              <a:rPr lang="it-IT" sz="1800" dirty="0" err="1" smtClean="0"/>
              <a:t>Staatsbibliothek</a:t>
            </a:r>
            <a:r>
              <a:rPr lang="it-IT" sz="1800" dirty="0" smtClean="0"/>
              <a:t> </a:t>
            </a:r>
            <a:r>
              <a:rPr lang="it-IT" sz="1800" dirty="0" err="1" smtClean="0"/>
              <a:t>zu</a:t>
            </a:r>
            <a:r>
              <a:rPr lang="it-IT" sz="1800" dirty="0" smtClean="0"/>
              <a:t> </a:t>
            </a:r>
            <a:r>
              <a:rPr lang="it-IT" sz="1800" dirty="0" err="1" smtClean="0"/>
              <a:t>Berlin</a:t>
            </a:r>
            <a:r>
              <a:rPr lang="it-IT" sz="1800" dirty="0" smtClean="0"/>
              <a:t>,</a:t>
            </a:r>
            <a:br>
              <a:rPr lang="it-IT" sz="1800" dirty="0" smtClean="0"/>
            </a:br>
            <a:r>
              <a:rPr lang="it-IT" sz="1800" dirty="0" smtClean="0">
                <a:hlinkClick r:id="rId6"/>
              </a:rPr>
              <a:t>Clemens.Neudecker@sbb.spk-berlin.de</a:t>
            </a:r>
            <a:r>
              <a:rPr lang="it-IT" sz="1800" dirty="0" smtClean="0"/>
              <a:t> </a:t>
            </a:r>
            <a:endParaRPr lang="it-IT" sz="1800" dirty="0"/>
          </a:p>
        </p:txBody>
      </p:sp>
      <p:pic>
        <p:nvPicPr>
          <p:cNvPr id="7" name="Picture 2" descr="http://eudat.eu/sites/default/files/EUDAT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61" y="1642606"/>
            <a:ext cx="2232248" cy="13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200" b="1" dirty="0" smtClean="0"/>
              <a:t>Vision</a:t>
            </a:r>
            <a:r>
              <a:rPr lang="en-GB" sz="3200" dirty="0" smtClean="0"/>
              <a:t>: </a:t>
            </a:r>
            <a:r>
              <a:rPr lang="en-GB" sz="3200" i="1" dirty="0" smtClean="0"/>
              <a:t>Data is shared and preserved across borders and disciplines thereby enhancing the value and quality of research at large.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200" b="1" dirty="0" smtClean="0"/>
              <a:t>Mission</a:t>
            </a:r>
            <a:r>
              <a:rPr lang="en-GB" sz="3200" dirty="0" smtClean="0"/>
              <a:t>: </a:t>
            </a:r>
            <a:r>
              <a:rPr lang="en-GB" sz="3200" i="1" dirty="0" smtClean="0"/>
              <a:t>To enable data stewardship within and between European Research Communities through a Collaborative Data Infrastructure, a common model and service infrastructure for managing data spanning all European research data centres and community data repositories.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24"/>
            <a:ext cx="7304856" cy="792162"/>
          </a:xfrm>
        </p:spPr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199" y="6321305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30318" y="980728"/>
            <a:ext cx="3672408" cy="397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Covering both </a:t>
            </a:r>
            <a:r>
              <a:rPr lang="en-US" sz="2200" b="1" dirty="0"/>
              <a:t>access</a:t>
            </a:r>
            <a:r>
              <a:rPr lang="en-US" sz="2200" dirty="0"/>
              <a:t> and </a:t>
            </a:r>
            <a:r>
              <a:rPr lang="en-US" sz="2200" b="1" dirty="0"/>
              <a:t>deposit</a:t>
            </a:r>
            <a:r>
              <a:rPr lang="en-US" sz="2200" dirty="0"/>
              <a:t>, from </a:t>
            </a:r>
            <a:r>
              <a:rPr lang="en-US" sz="2200" b="1" dirty="0"/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/>
              <a:t>identification</a:t>
            </a:r>
            <a:r>
              <a:rPr lang="en-US" sz="2200" dirty="0"/>
              <a:t>, </a:t>
            </a:r>
            <a:r>
              <a:rPr lang="en-US" sz="2200" b="1" dirty="0"/>
              <a:t>discoverability</a:t>
            </a:r>
            <a:r>
              <a:rPr lang="en-US" sz="2200" dirty="0"/>
              <a:t> and </a:t>
            </a:r>
            <a:r>
              <a:rPr lang="en-US" sz="2200" b="1" dirty="0"/>
              <a:t>computability</a:t>
            </a:r>
            <a:r>
              <a:rPr lang="en-US" sz="2200" dirty="0"/>
              <a:t> of both </a:t>
            </a:r>
            <a:r>
              <a:rPr lang="en-US" sz="2200" b="1" dirty="0"/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/>
              <a:t>address </a:t>
            </a:r>
            <a:r>
              <a:rPr lang="en-US" sz="2200" b="1" u="sng" dirty="0"/>
              <a:t>the full lifecycle of research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61" y="980728"/>
            <a:ext cx="5427547" cy="4999264"/>
            <a:chOff x="19861" y="1255626"/>
            <a:chExt cx="5427547" cy="499926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" y="1255626"/>
              <a:ext cx="5427547" cy="499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jkr\projects\eudat\logos\B2SHA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35" y="3708660"/>
              <a:ext cx="648072" cy="1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jkr\projects\eudat\logos\B2FIND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5" y="4514878"/>
              <a:ext cx="1014500" cy="15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kr\projects\eudat\logos\B2DROP-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8660"/>
              <a:ext cx="649932" cy="14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jkr\projects\eudat\logos\B2SAF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17" y="2722835"/>
              <a:ext cx="64993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jkr\projects\eudat\logos\B2ST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2835"/>
              <a:ext cx="64807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43" y="1554721"/>
              <a:ext cx="974905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kr\projects\eudat\logos\B2HANDLE ORIGINAL NO PAYOFF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176686"/>
              <a:ext cx="792088" cy="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2" y="5358331"/>
            <a:ext cx="2093971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0" y="5729324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9" y="6116381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6496131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5570701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6341946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7" y="5885327"/>
            <a:ext cx="2093207" cy="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165" y="1757579"/>
            <a:ext cx="7088494" cy="816754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sz="2000" dirty="0"/>
              <a:t>Common Language Resources and Technology Infrastructure (CLARIN)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the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1584087"/>
            <a:ext cx="825628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2659019"/>
            <a:ext cx="1493985" cy="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32518" y="2665333"/>
            <a:ext cx="7088494" cy="5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European Network for Earth System Modelling (ENES)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1" y="3497613"/>
            <a:ext cx="954709" cy="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16561" y="3450762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Distributed </a:t>
            </a:r>
            <a:r>
              <a:rPr lang="en-GB" sz="2000" dirty="0"/>
              <a:t>infrastructure for life-science information </a:t>
            </a:r>
            <a:r>
              <a:rPr lang="en-GB" sz="2000" dirty="0" smtClean="0"/>
              <a:t>(ELIXIR)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4549791"/>
            <a:ext cx="1208194" cy="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42457" y="4386866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European Plate Observing System (EPOS) </a:t>
            </a:r>
            <a:r>
              <a:rPr lang="en-GB" sz="2000" dirty="0" smtClean="0"/>
              <a:t>- Solid </a:t>
            </a:r>
            <a:r>
              <a:rPr lang="en-GB" sz="2000" dirty="0"/>
              <a:t>Earth </a:t>
            </a:r>
            <a:r>
              <a:rPr lang="en-GB" sz="2000" dirty="0" smtClean="0"/>
              <a:t>sciences Research Infrastructure</a:t>
            </a:r>
            <a:endParaRPr lang="en-GB" sz="2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6943"/>
            <a:ext cx="2489079" cy="697602"/>
          </a:xfrm>
          <a:prstGeom prst="rect">
            <a:avLst/>
          </a:prstGeom>
        </p:spPr>
      </p:pic>
      <p:pic>
        <p:nvPicPr>
          <p:cNvPr id="14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6064545"/>
            <a:ext cx="1544474" cy="7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16561" y="5271660"/>
            <a:ext cx="7088494" cy="83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Carbon Observation System (ICOS) to quantify &amp; understand greenhouse </a:t>
            </a:r>
            <a:r>
              <a:rPr lang="en-GB" sz="2000" dirty="0"/>
              <a:t>gas </a:t>
            </a:r>
            <a:r>
              <a:rPr lang="en-GB" sz="2000" dirty="0" smtClean="0"/>
              <a:t>balance</a:t>
            </a:r>
            <a:endParaRPr lang="en-GB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5696" y="6139055"/>
            <a:ext cx="7088494" cy="56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Long-Term Ecosystem Research (LTER</a:t>
            </a:r>
            <a:r>
              <a:rPr lang="en-GB" sz="2000" dirty="0" smtClean="0"/>
              <a:t>) in Europe</a:t>
            </a:r>
            <a:endParaRPr lang="en-GB" sz="2000" dirty="0"/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929336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err="1" smtClean="0">
                <a:latin typeface="Century Gothic" charset="0"/>
              </a:rPr>
              <a:t>communites</a:t>
            </a:r>
            <a:r>
              <a:rPr lang="en-GB" sz="2000" b="1" dirty="0" smtClean="0">
                <a:latin typeface="Century Gothic" charset="0"/>
              </a:rPr>
              <a:t>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643786" cy="1282154"/>
          </a:xfrm>
        </p:spPr>
        <p:txBody>
          <a:bodyPr>
            <a:normAutofit/>
          </a:bodyPr>
          <a:lstStyle/>
          <a:p>
            <a:r>
              <a:rPr lang="en-GB" dirty="0" smtClean="0"/>
              <a:t>Overview of Enriching Europeana Newspapers</a:t>
            </a:r>
            <a:endParaRPr lang="en-GB" altLang="it-IT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84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</a:t>
            </a:r>
            <a:r>
              <a:rPr lang="en-GB" dirty="0"/>
              <a:t>pilot </a:t>
            </a:r>
            <a:r>
              <a:rPr lang="en-GB" dirty="0" smtClean="0"/>
              <a:t>aims </a:t>
            </a:r>
            <a:r>
              <a:rPr lang="en-GB" dirty="0"/>
              <a:t>to expose the full text aggregated as part of the Europeana Newspapers project. </a:t>
            </a: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This corpus contains </a:t>
            </a:r>
            <a:r>
              <a:rPr lang="en-GB" dirty="0"/>
              <a:t>over 11 million pages of full text of historic newspapers </a:t>
            </a:r>
            <a:endParaRPr lang="en-GB" dirty="0" smtClean="0"/>
          </a:p>
          <a:p>
            <a:pPr lvl="1">
              <a:defRPr/>
            </a:pPr>
            <a:r>
              <a:rPr lang="en-GB" dirty="0" smtClean="0"/>
              <a:t>Mainly from the 19th century</a:t>
            </a:r>
          </a:p>
          <a:p>
            <a:pPr lvl="1">
              <a:defRPr/>
            </a:pPr>
            <a:r>
              <a:rPr lang="en-GB" dirty="0" smtClean="0"/>
              <a:t>Drawn from </a:t>
            </a:r>
            <a:r>
              <a:rPr lang="en-GB" dirty="0"/>
              <a:t>national and research libraries across Europe. </a:t>
            </a:r>
            <a:endParaRPr lang="en-GB" dirty="0" smtClean="0"/>
          </a:p>
          <a:p>
            <a:pPr marL="457200" lvl="1" indent="0"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The </a:t>
            </a:r>
            <a:r>
              <a:rPr lang="en-GB" dirty="0"/>
              <a:t>pilot aims to expose and improve the text for more data driven </a:t>
            </a:r>
            <a:r>
              <a:rPr lang="en-GB" dirty="0" smtClean="0"/>
              <a:t>usage) 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362" y="129370"/>
            <a:ext cx="705262" cy="10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smtClean="0"/>
              <a:t>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Generic Challenge</a:t>
            </a:r>
            <a:endParaRPr lang="en-GB" dirty="0"/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How to facilitate the re-use of Cultural Heritage language resources for research purposes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… by exploiting the existing and emerging European research infrastructure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dirty="0" smtClean="0"/>
              <a:t>How can the resources be discovered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dirty="0" smtClean="0"/>
              <a:t>How can the resources be shared in practical ways for researchers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dirty="0" smtClean="0"/>
              <a:t>How can advanced computation be applied to these Cultural Heritage datasets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dirty="0" smtClean="0"/>
              <a:t>How can the resources and datasets be cited and referenced in research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dirty="0" smtClean="0"/>
              <a:t>How can the Cultural Heritage institutions re-use the outcomes of research</a:t>
            </a:r>
          </a:p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Specific Challenges of the Pilot</a:t>
            </a:r>
            <a:endParaRPr lang="en-GB" dirty="0"/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Creating </a:t>
            </a:r>
            <a:r>
              <a:rPr lang="en-GB" dirty="0"/>
              <a:t>best practice guidelines for the publication, citation and impact measurement of cultural heritage </a:t>
            </a:r>
            <a:r>
              <a:rPr lang="en-GB" dirty="0" smtClean="0"/>
              <a:t>data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Enriching </a:t>
            </a:r>
            <a:r>
              <a:rPr lang="en-GB" dirty="0"/>
              <a:t>the </a:t>
            </a:r>
            <a:r>
              <a:rPr lang="en-GB" dirty="0" smtClean="0"/>
              <a:t>corpus of historic newspapers via information extraction </a:t>
            </a:r>
            <a:endParaRPr lang="en-GB" dirty="0"/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Showcasing </a:t>
            </a:r>
            <a:r>
              <a:rPr lang="en-GB" dirty="0"/>
              <a:t>the value of the enrichment by a quantitative analysis </a:t>
            </a:r>
            <a:endParaRPr lang="en-GB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Working collaboratively between cultural heritage organizations and researchers from computer science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362" y="129370"/>
            <a:ext cx="705262" cy="10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Enriching Europeana </a:t>
            </a:r>
            <a:r>
              <a:rPr lang="it-IT" altLang="it-IT" dirty="0" smtClean="0"/>
              <a:t>Pilot: the partners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European Library/Europeana Foundation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Centrum </a:t>
            </a:r>
            <a:r>
              <a:rPr lang="en-GB" dirty="0" err="1" smtClean="0"/>
              <a:t>Wiskunde</a:t>
            </a:r>
            <a:r>
              <a:rPr lang="en-GB" dirty="0" smtClean="0"/>
              <a:t> &amp; </a:t>
            </a:r>
            <a:r>
              <a:rPr lang="en-GB" dirty="0" err="1" smtClean="0"/>
              <a:t>Informatica</a:t>
            </a: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Staatsbibliothek </a:t>
            </a:r>
            <a:r>
              <a:rPr lang="en-GB" dirty="0" err="1" smtClean="0"/>
              <a:t>zu</a:t>
            </a:r>
            <a:r>
              <a:rPr lang="en-GB" dirty="0" smtClean="0"/>
              <a:t> Berlin – </a:t>
            </a:r>
            <a:r>
              <a:rPr lang="en-GB" dirty="0" err="1" smtClean="0"/>
              <a:t>Preußischer</a:t>
            </a:r>
            <a:r>
              <a:rPr lang="en-GB" dirty="0" smtClean="0"/>
              <a:t> </a:t>
            </a:r>
            <a:r>
              <a:rPr lang="en-GB" dirty="0" err="1" smtClean="0"/>
              <a:t>Kulturbesitz</a:t>
            </a:r>
            <a:endParaRPr lang="en-GB" dirty="0"/>
          </a:p>
        </p:txBody>
      </p:sp>
      <p:pic>
        <p:nvPicPr>
          <p:cNvPr id="1026" name="Picture 2" descr="http://www.theeuropeanlibrary.org/upload/logo_small_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2700220" cy="15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ropeana Newspa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18435"/>
            <a:ext cx="2232248" cy="116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8" descr="https://www.cwi.nl/sites/all/themes/newCWI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10" descr="https://www.cwi.nl/sites/all/themes/newCWI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6" name="Picture 12" descr="http://event.cwi.nl/wine2015/media/img/1b_CWI_LogoPMS1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797152"/>
            <a:ext cx="2877519" cy="155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51" y="4842659"/>
            <a:ext cx="3758391" cy="11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6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876300" y="404664"/>
            <a:ext cx="7391400" cy="868362"/>
          </a:xfrm>
        </p:spPr>
        <p:txBody>
          <a:bodyPr/>
          <a:lstStyle/>
          <a:p>
            <a:pPr eaLnBrk="1" hangingPunct="1"/>
            <a:r>
              <a:rPr lang="it-IT" altLang="it-IT" dirty="0" err="1" smtClean="0"/>
              <a:t>Enriching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Europeana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Pilot</a:t>
            </a:r>
            <a:endParaRPr lang="it-IT" altLang="it-IT" dirty="0" smtClean="0"/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it-IT" altLang="it-IT" sz="2400" dirty="0" err="1" smtClean="0"/>
              <a:t>Purpose</a:t>
            </a:r>
            <a:r>
              <a:rPr lang="it-IT" altLang="it-IT" sz="2400" dirty="0" smtClean="0"/>
              <a:t>: </a:t>
            </a:r>
            <a:r>
              <a:rPr lang="en-GB" altLang="it-IT" sz="2400" dirty="0" smtClean="0"/>
              <a:t>to expose the existing corpora of historic newspapers created as part of the </a:t>
            </a:r>
            <a:r>
              <a:rPr lang="en-GB" altLang="it-IT" sz="2400" dirty="0" err="1" smtClean="0"/>
              <a:t>Europeana</a:t>
            </a:r>
            <a:r>
              <a:rPr lang="en-GB" altLang="it-IT" sz="2400" dirty="0" smtClean="0"/>
              <a:t> Newspapers project, including enrichments of these corpora in the form of detected topics and named entities.</a:t>
            </a:r>
            <a:endParaRPr lang="en-GB" altLang="it-IT" dirty="0" smtClean="0"/>
          </a:p>
          <a:p>
            <a:pPr eaLnBrk="1" hangingPunct="1"/>
            <a:r>
              <a:rPr lang="en-GB" altLang="it-IT" sz="2400" dirty="0" smtClean="0"/>
              <a:t>Pilot’s activities:</a:t>
            </a:r>
          </a:p>
          <a:p>
            <a:pPr lvl="1" eaLnBrk="1" hangingPunct="1"/>
            <a:r>
              <a:rPr lang="en-GB" altLang="it-IT" sz="2000" dirty="0" smtClean="0"/>
              <a:t>Publishing the historic newspapers </a:t>
            </a:r>
            <a:r>
              <a:rPr lang="en-GB" altLang="it-IT" sz="2000" u="sng" dirty="0" smtClean="0"/>
              <a:t>full text corpus</a:t>
            </a:r>
            <a:r>
              <a:rPr lang="en-GB" altLang="it-IT" sz="2000" dirty="0" smtClean="0"/>
              <a:t> via the EUDAT infrastructure</a:t>
            </a:r>
          </a:p>
          <a:p>
            <a:pPr lvl="1" eaLnBrk="1" hangingPunct="1"/>
            <a:r>
              <a:rPr lang="en-GB" altLang="it-IT" sz="2000" dirty="0" smtClean="0"/>
              <a:t>Creating </a:t>
            </a:r>
            <a:r>
              <a:rPr lang="en-GB" altLang="it-IT" sz="2000" u="sng" dirty="0" smtClean="0"/>
              <a:t>best practice guidelines</a:t>
            </a:r>
            <a:r>
              <a:rPr lang="en-GB" altLang="it-IT" sz="2000" dirty="0" smtClean="0"/>
              <a:t> for the publication, citation and impact measurement of cultural heritage data. </a:t>
            </a:r>
          </a:p>
          <a:p>
            <a:pPr lvl="1" eaLnBrk="1" hangingPunct="1"/>
            <a:r>
              <a:rPr lang="en-GB" altLang="it-IT" sz="2000" dirty="0" smtClean="0"/>
              <a:t>Enriching the dataset, via the </a:t>
            </a:r>
            <a:r>
              <a:rPr lang="en-GB" altLang="it-IT" sz="2000" u="sng" dirty="0" smtClean="0"/>
              <a:t>automatic extraction of topics</a:t>
            </a:r>
            <a:r>
              <a:rPr lang="en-GB" altLang="it-IT" sz="2000" dirty="0" smtClean="0"/>
              <a:t> and named entities</a:t>
            </a:r>
          </a:p>
          <a:p>
            <a:pPr lvl="1" eaLnBrk="1" hangingPunct="1"/>
            <a:r>
              <a:rPr lang="en-GB" altLang="it-IT" sz="2000" u="sng" dirty="0" smtClean="0"/>
              <a:t>Showcasing the value of the enrichment </a:t>
            </a:r>
            <a:r>
              <a:rPr lang="en-GB" altLang="it-IT" sz="2000" dirty="0" smtClean="0"/>
              <a:t>by a quantitative analysis of the occurrence of topics/entities over time and across borders.</a:t>
            </a:r>
            <a:endParaRPr lang="it-IT" altLang="it-IT" sz="2000" dirty="0" smtClean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69" y="112961"/>
            <a:ext cx="705262" cy="10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UDATpptTemplate_lowre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ct Overview">
  <a:themeElements>
    <a:clrScheme name="Project Overview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Project Overvie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EUDATpptTemplate_lowresolution</Template>
  <TotalTime>44</TotalTime>
  <Words>752</Words>
  <Application>Microsoft Office PowerPoint</Application>
  <PresentationFormat>On-screen Show (4:3)</PresentationFormat>
  <Paragraphs>73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EUDATpptTemplate_lowresolution</vt:lpstr>
      <vt:lpstr>Presentation1</vt:lpstr>
      <vt:lpstr>Project Overview</vt:lpstr>
      <vt:lpstr>Enriching Europeana Newspapers Data Pilot EUDAT Comunity on Social Sciences and Humanities</vt:lpstr>
      <vt:lpstr>EUDAT: A truly pan-European Infrastructure</vt:lpstr>
      <vt:lpstr>PowerPoint Presentation</vt:lpstr>
      <vt:lpstr>B2 Service Suite</vt:lpstr>
      <vt:lpstr>Building solutions with the communities</vt:lpstr>
      <vt:lpstr>Overview of Enriching Europeana Newspapers</vt:lpstr>
      <vt:lpstr>The Challenges</vt:lpstr>
      <vt:lpstr>Enriching Europeana Pilot: the partners</vt:lpstr>
      <vt:lpstr>Enriching Europeana Pilot</vt:lpstr>
      <vt:lpstr>EUDAT service uptake</vt:lpstr>
      <vt:lpstr>For additional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CLARIN</dc:title>
  <dc:creator>Alex</dc:creator>
  <cp:lastModifiedBy>Alex</cp:lastModifiedBy>
  <cp:revision>16</cp:revision>
  <dcterms:created xsi:type="dcterms:W3CDTF">2016-02-10T08:46:03Z</dcterms:created>
  <dcterms:modified xsi:type="dcterms:W3CDTF">2016-05-03T13:44:22Z</dcterms:modified>
</cp:coreProperties>
</file>