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491792-0CA5-47BB-8BDF-902E78467CFF}" type="datetimeFigureOut">
              <a:rPr lang="en-GB" smtClean="0"/>
              <a:t>01/04/2016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DA90A8-86A7-49DB-BE99-6767C15B9C24}" type="slidenum">
              <a:rPr lang="en-GB" smtClean="0"/>
              <a:t>‹#›</a:t>
            </a:fld>
            <a:endParaRPr lang="en-GB"/>
          </a:p>
        </p:txBody>
      </p:sp>
    </p:spTree>
    <p:extLst>
      <p:ext uri="{BB962C8B-B14F-4D97-AF65-F5344CB8AC3E}">
        <p14:creationId xmlns:p14="http://schemas.microsoft.com/office/powerpoint/2010/main" val="1940235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charset="0"/>
              <a:buNone/>
              <a:defRPr/>
            </a:pPr>
            <a:r>
              <a:rPr lang="en-US" dirty="0" smtClean="0">
                <a:solidFill>
                  <a:schemeClr val="tx2"/>
                </a:solidFill>
                <a:ea typeface="+mn-ea"/>
              </a:rPr>
              <a:t>B2FIND </a:t>
            </a:r>
          </a:p>
          <a:p>
            <a:pPr eaLnBrk="1" hangingPunct="1">
              <a:buFont typeface="Arial" panose="020B0604020202020204" pitchFamily="34" charset="0"/>
              <a:buChar char="•"/>
              <a:defRPr/>
            </a:pPr>
            <a:r>
              <a:rPr lang="en-US" dirty="0" smtClean="0">
                <a:solidFill>
                  <a:schemeClr val="tx2"/>
                </a:solidFill>
              </a:rPr>
              <a:t>s</a:t>
            </a:r>
            <a:r>
              <a:rPr lang="en-US" dirty="0" smtClean="0">
                <a:solidFill>
                  <a:schemeClr val="tx2"/>
                </a:solidFill>
                <a:ea typeface="+mn-ea"/>
              </a:rPr>
              <a:t>tores metadata as well through other EUDAT services such as B2SHARE to provide access to data </a:t>
            </a:r>
            <a:r>
              <a:rPr lang="en-US" dirty="0" smtClean="0">
                <a:solidFill>
                  <a:schemeClr val="tx2"/>
                </a:solidFill>
              </a:rPr>
              <a:t>object within the EUDAT CDI</a:t>
            </a:r>
            <a:endParaRPr lang="en-US" dirty="0" smtClean="0">
              <a:solidFill>
                <a:schemeClr val="tx2"/>
              </a:solidFill>
              <a:ea typeface="+mn-ea"/>
            </a:endParaRPr>
          </a:p>
          <a:p>
            <a:pPr eaLnBrk="1" hangingPunct="1">
              <a:buFont typeface="Arial" panose="020B0604020202020204" pitchFamily="34" charset="0"/>
              <a:buChar char="•"/>
              <a:defRPr/>
            </a:pPr>
            <a:r>
              <a:rPr lang="en-US" dirty="0" smtClean="0">
                <a:solidFill>
                  <a:schemeClr val="tx2"/>
                </a:solidFill>
              </a:rPr>
              <a:t>is used in inter-service use cases, e.g. to select links to data to be transferred to HPC platforms through B2STAGE</a:t>
            </a:r>
            <a:endParaRPr lang="en-GB" dirty="0" smtClean="0">
              <a:solidFill>
                <a:schemeClr val="tx2"/>
              </a:solidFill>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D17F8AD-33BB-4EDC-B921-541CE899FC3B}" type="slidenum">
              <a:rPr lang="en-US" smtClean="0"/>
              <a:pPr/>
              <a:t>4</a:t>
            </a:fld>
            <a:endParaRPr lang="en-US"/>
          </a:p>
        </p:txBody>
      </p:sp>
    </p:spTree>
    <p:extLst>
      <p:ext uri="{BB962C8B-B14F-4D97-AF65-F5344CB8AC3E}">
        <p14:creationId xmlns:p14="http://schemas.microsoft.com/office/powerpoint/2010/main" val="1900677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eudat.eu/"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388E48-00F9-4FA8-A083-2E8B555D73D5}" type="datetimeFigureOut">
              <a:rPr lang="en-GB" smtClean="0"/>
              <a:t>01/04/2016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A68CDB-1812-419C-85BB-560C5B4EEC40}" type="slidenum">
              <a:rPr lang="en-GB" smtClean="0"/>
              <a:t>‹#›</a:t>
            </a:fld>
            <a:endParaRPr lang="en-GB"/>
          </a:p>
        </p:txBody>
      </p:sp>
    </p:spTree>
    <p:extLst>
      <p:ext uri="{BB962C8B-B14F-4D97-AF65-F5344CB8AC3E}">
        <p14:creationId xmlns:p14="http://schemas.microsoft.com/office/powerpoint/2010/main" val="67377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388E48-00F9-4FA8-A083-2E8B555D73D5}" type="datetimeFigureOut">
              <a:rPr lang="en-GB" smtClean="0"/>
              <a:t>01/04/2016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A68CDB-1812-419C-85BB-560C5B4EEC40}" type="slidenum">
              <a:rPr lang="en-GB" smtClean="0"/>
              <a:t>‹#›</a:t>
            </a:fld>
            <a:endParaRPr lang="en-GB"/>
          </a:p>
        </p:txBody>
      </p:sp>
    </p:spTree>
    <p:extLst>
      <p:ext uri="{BB962C8B-B14F-4D97-AF65-F5344CB8AC3E}">
        <p14:creationId xmlns:p14="http://schemas.microsoft.com/office/powerpoint/2010/main" val="1999229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388E48-00F9-4FA8-A083-2E8B555D73D5}" type="datetimeFigureOut">
              <a:rPr lang="en-GB" smtClean="0"/>
              <a:t>01/04/2016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A68CDB-1812-419C-85BB-560C5B4EEC40}" type="slidenum">
              <a:rPr lang="en-GB" smtClean="0"/>
              <a:t>‹#›</a:t>
            </a:fld>
            <a:endParaRPr lang="en-GB"/>
          </a:p>
        </p:txBody>
      </p:sp>
    </p:spTree>
    <p:extLst>
      <p:ext uri="{BB962C8B-B14F-4D97-AF65-F5344CB8AC3E}">
        <p14:creationId xmlns:p14="http://schemas.microsoft.com/office/powerpoint/2010/main" val="3276811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Rettangolo 8"/>
          <p:cNvSpPr/>
          <p:nvPr userDrawn="1"/>
        </p:nvSpPr>
        <p:spPr>
          <a:xfrm>
            <a:off x="7358189" y="6389792"/>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3"/>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8" name="CasellaDiTesto 10"/>
          <p:cNvSpPr txBox="1"/>
          <p:nvPr userDrawn="1"/>
        </p:nvSpPr>
        <p:spPr>
          <a:xfrm>
            <a:off x="-65318" y="6510536"/>
            <a:ext cx="7517638" cy="230832"/>
          </a:xfrm>
          <a:prstGeom prst="rect">
            <a:avLst/>
          </a:prstGeom>
          <a:noFill/>
          <a:ln>
            <a:noFill/>
          </a:ln>
        </p:spPr>
        <p:txBody>
          <a:bodyPr wrap="square" rtlCol="0">
            <a:spAutoFit/>
          </a:bodyPr>
          <a:lstStyle/>
          <a:p>
            <a:pPr algn="ctr"/>
            <a:r>
              <a:rPr lang="en-GB" sz="900" noProof="0" dirty="0" smtClean="0">
                <a:latin typeface="Century Gothic"/>
                <a:cs typeface="Century Gothic"/>
              </a:rPr>
              <a:t>EUDAT receives funding from the European Union's Horizon 2020 programme - DG CONNECT e-Infrastructures. Contract No. 654065</a:t>
            </a:r>
            <a:endParaRPr lang="en-GB" sz="900" noProof="0" dirty="0">
              <a:latin typeface="Century Gothic"/>
              <a:cs typeface="Century Gothic"/>
            </a:endParaRPr>
          </a:p>
        </p:txBody>
      </p:sp>
      <p:pic>
        <p:nvPicPr>
          <p:cNvPr id="14" name="Immagine 7" descr="eudat-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24600" y="304800"/>
            <a:ext cx="2386076" cy="1421492"/>
          </a:xfrm>
          <a:prstGeom prst="rect">
            <a:avLst/>
          </a:prstGeom>
        </p:spPr>
      </p:pic>
      <p:sp>
        <p:nvSpPr>
          <p:cNvPr id="13"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0" name="Text Placeholder 9"/>
          <p:cNvSpPr>
            <a:spLocks noGrp="1"/>
          </p:cNvSpPr>
          <p:nvPr>
            <p:ph type="body" sz="quarter" idx="11" hasCustomPrompt="1"/>
          </p:nvPr>
        </p:nvSpPr>
        <p:spPr>
          <a:xfrm>
            <a:off x="4932040" y="4797152"/>
            <a:ext cx="3778636" cy="1512168"/>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extLst>
      <p:ext uri="{BB962C8B-B14F-4D97-AF65-F5344CB8AC3E}">
        <p14:creationId xmlns:p14="http://schemas.microsoft.com/office/powerpoint/2010/main" val="35134880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Slide">
    <p:bg>
      <p:bgPr>
        <a:solidFill>
          <a:schemeClr val="bg1"/>
        </a:solidFill>
        <a:effectLst/>
      </p:bgPr>
    </p:bg>
    <p:spTree>
      <p:nvGrpSpPr>
        <p:cNvPr id="1" name=""/>
        <p:cNvGrpSpPr/>
        <p:nvPr/>
      </p:nvGrpSpPr>
      <p:grpSpPr>
        <a:xfrm>
          <a:off x="0" y="0"/>
          <a:ext cx="0" cy="0"/>
          <a:chOff x="0" y="0"/>
          <a:chExt cx="0" cy="0"/>
        </a:xfrm>
      </p:grpSpPr>
      <p:pic>
        <p:nvPicPr>
          <p:cNvPr id="4" name="Immagine 14"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211138"/>
            <a:ext cx="1227138" cy="119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Title 1"/>
          <p:cNvSpPr>
            <a:spLocks noGrp="1"/>
          </p:cNvSpPr>
          <p:nvPr>
            <p:ph type="title"/>
          </p:nvPr>
        </p:nvSpPr>
        <p:spPr>
          <a:xfrm>
            <a:off x="1371600" y="274638"/>
            <a:ext cx="7304856" cy="792162"/>
          </a:xfrm>
        </p:spPr>
        <p:txBody>
          <a:bodyPr/>
          <a:lstStyle/>
          <a:p>
            <a:r>
              <a:rPr lang="en-GB" smtClean="0"/>
              <a:t>Click to edit Master title style</a:t>
            </a:r>
            <a:endParaRPr lang="en-US" dirty="0"/>
          </a:p>
        </p:txBody>
      </p:sp>
      <p:pic>
        <p:nvPicPr>
          <p:cNvPr id="5" name="Immagine 14" descr="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 y="-211138"/>
            <a:ext cx="1227138" cy="119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2773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388E48-00F9-4FA8-A083-2E8B555D73D5}" type="datetimeFigureOut">
              <a:rPr lang="en-GB" smtClean="0"/>
              <a:t>01/04/2016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A68CDB-1812-419C-85BB-560C5B4EEC40}" type="slidenum">
              <a:rPr lang="en-GB" smtClean="0"/>
              <a:t>‹#›</a:t>
            </a:fld>
            <a:endParaRPr lang="en-GB"/>
          </a:p>
        </p:txBody>
      </p:sp>
    </p:spTree>
    <p:extLst>
      <p:ext uri="{BB962C8B-B14F-4D97-AF65-F5344CB8AC3E}">
        <p14:creationId xmlns:p14="http://schemas.microsoft.com/office/powerpoint/2010/main" val="194630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388E48-00F9-4FA8-A083-2E8B555D73D5}" type="datetimeFigureOut">
              <a:rPr lang="en-GB" smtClean="0"/>
              <a:t>01/04/2016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A68CDB-1812-419C-85BB-560C5B4EEC40}" type="slidenum">
              <a:rPr lang="en-GB" smtClean="0"/>
              <a:t>‹#›</a:t>
            </a:fld>
            <a:endParaRPr lang="en-GB"/>
          </a:p>
        </p:txBody>
      </p:sp>
    </p:spTree>
    <p:extLst>
      <p:ext uri="{BB962C8B-B14F-4D97-AF65-F5344CB8AC3E}">
        <p14:creationId xmlns:p14="http://schemas.microsoft.com/office/powerpoint/2010/main" val="152179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388E48-00F9-4FA8-A083-2E8B555D73D5}" type="datetimeFigureOut">
              <a:rPr lang="en-GB" smtClean="0"/>
              <a:t>01/04/2016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A68CDB-1812-419C-85BB-560C5B4EEC40}" type="slidenum">
              <a:rPr lang="en-GB" smtClean="0"/>
              <a:t>‹#›</a:t>
            </a:fld>
            <a:endParaRPr lang="en-GB"/>
          </a:p>
        </p:txBody>
      </p:sp>
    </p:spTree>
    <p:extLst>
      <p:ext uri="{BB962C8B-B14F-4D97-AF65-F5344CB8AC3E}">
        <p14:creationId xmlns:p14="http://schemas.microsoft.com/office/powerpoint/2010/main" val="49105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388E48-00F9-4FA8-A083-2E8B555D73D5}" type="datetimeFigureOut">
              <a:rPr lang="en-GB" smtClean="0"/>
              <a:t>01/04/2016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A68CDB-1812-419C-85BB-560C5B4EEC40}" type="slidenum">
              <a:rPr lang="en-GB" smtClean="0"/>
              <a:t>‹#›</a:t>
            </a:fld>
            <a:endParaRPr lang="en-GB"/>
          </a:p>
        </p:txBody>
      </p:sp>
    </p:spTree>
    <p:extLst>
      <p:ext uri="{BB962C8B-B14F-4D97-AF65-F5344CB8AC3E}">
        <p14:creationId xmlns:p14="http://schemas.microsoft.com/office/powerpoint/2010/main" val="259994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388E48-00F9-4FA8-A083-2E8B555D73D5}" type="datetimeFigureOut">
              <a:rPr lang="en-GB" smtClean="0"/>
              <a:t>01/04/2016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A68CDB-1812-419C-85BB-560C5B4EEC40}" type="slidenum">
              <a:rPr lang="en-GB" smtClean="0"/>
              <a:t>‹#›</a:t>
            </a:fld>
            <a:endParaRPr lang="en-GB"/>
          </a:p>
        </p:txBody>
      </p:sp>
    </p:spTree>
    <p:extLst>
      <p:ext uri="{BB962C8B-B14F-4D97-AF65-F5344CB8AC3E}">
        <p14:creationId xmlns:p14="http://schemas.microsoft.com/office/powerpoint/2010/main" val="175228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88E48-00F9-4FA8-A083-2E8B555D73D5}" type="datetimeFigureOut">
              <a:rPr lang="en-GB" smtClean="0"/>
              <a:t>01/04/2016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A68CDB-1812-419C-85BB-560C5B4EEC40}" type="slidenum">
              <a:rPr lang="en-GB" smtClean="0"/>
              <a:t>‹#›</a:t>
            </a:fld>
            <a:endParaRPr lang="en-GB"/>
          </a:p>
        </p:txBody>
      </p:sp>
    </p:spTree>
    <p:extLst>
      <p:ext uri="{BB962C8B-B14F-4D97-AF65-F5344CB8AC3E}">
        <p14:creationId xmlns:p14="http://schemas.microsoft.com/office/powerpoint/2010/main" val="424944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88E48-00F9-4FA8-A083-2E8B555D73D5}" type="datetimeFigureOut">
              <a:rPr lang="en-GB" smtClean="0"/>
              <a:t>01/04/2016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A68CDB-1812-419C-85BB-560C5B4EEC40}" type="slidenum">
              <a:rPr lang="en-GB" smtClean="0"/>
              <a:t>‹#›</a:t>
            </a:fld>
            <a:endParaRPr lang="en-GB"/>
          </a:p>
        </p:txBody>
      </p:sp>
    </p:spTree>
    <p:extLst>
      <p:ext uri="{BB962C8B-B14F-4D97-AF65-F5344CB8AC3E}">
        <p14:creationId xmlns:p14="http://schemas.microsoft.com/office/powerpoint/2010/main" val="2284368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88E48-00F9-4FA8-A083-2E8B555D73D5}" type="datetimeFigureOut">
              <a:rPr lang="en-GB" smtClean="0"/>
              <a:t>01/04/2016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A68CDB-1812-419C-85BB-560C5B4EEC40}" type="slidenum">
              <a:rPr lang="en-GB" smtClean="0"/>
              <a:t>‹#›</a:t>
            </a:fld>
            <a:endParaRPr lang="en-GB"/>
          </a:p>
        </p:txBody>
      </p:sp>
    </p:spTree>
    <p:extLst>
      <p:ext uri="{BB962C8B-B14F-4D97-AF65-F5344CB8AC3E}">
        <p14:creationId xmlns:p14="http://schemas.microsoft.com/office/powerpoint/2010/main" val="288083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88E48-00F9-4FA8-A083-2E8B555D73D5}" type="datetimeFigureOut">
              <a:rPr lang="en-GB" smtClean="0"/>
              <a:t>01/04/2016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68CDB-1812-419C-85BB-560C5B4EEC40}" type="slidenum">
              <a:rPr lang="en-GB" smtClean="0"/>
              <a:t>‹#›</a:t>
            </a:fld>
            <a:endParaRPr lang="en-GB"/>
          </a:p>
        </p:txBody>
      </p:sp>
    </p:spTree>
    <p:extLst>
      <p:ext uri="{BB962C8B-B14F-4D97-AF65-F5344CB8AC3E}">
        <p14:creationId xmlns:p14="http://schemas.microsoft.com/office/powerpoint/2010/main" val="1071109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204864"/>
            <a:ext cx="7990656" cy="1686049"/>
          </a:xfrm>
        </p:spPr>
        <p:txBody>
          <a:bodyPr>
            <a:normAutofit/>
          </a:bodyPr>
          <a:lstStyle/>
          <a:p>
            <a:r>
              <a:rPr lang="it-IT" dirty="0" smtClean="0"/>
              <a:t>SIMCODE-DS</a:t>
            </a:r>
            <a:endParaRPr lang="it-IT" dirty="0"/>
          </a:p>
        </p:txBody>
      </p:sp>
      <p:pic>
        <p:nvPicPr>
          <p:cNvPr id="1026" name="Picture 2" descr="https://www.eudat.eu/sites/default/files/styles/medium/public/logo/SIMCODE.png?itok=DVqLIs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501008"/>
            <a:ext cx="2520280" cy="252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995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latin typeface="Century Gothic" charset="0"/>
              </a:rPr>
              <a:t>EUDAT: A truly pan-European Infrastructure</a:t>
            </a:r>
            <a:endParaRPr lang="en-GB" dirty="0"/>
          </a:p>
        </p:txBody>
      </p:sp>
      <p:sp>
        <p:nvSpPr>
          <p:cNvPr id="4" name="Rettangolo 59"/>
          <p:cNvSpPr>
            <a:spLocks noChangeArrowheads="1"/>
          </p:cNvSpPr>
          <p:nvPr/>
        </p:nvSpPr>
        <p:spPr bwMode="auto">
          <a:xfrm>
            <a:off x="78726" y="1574273"/>
            <a:ext cx="430710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a:latin typeface="Century Gothic" charset="0"/>
              </a:rPr>
              <a:t>EUDAT offers </a:t>
            </a:r>
            <a:r>
              <a:rPr lang="en-GB" sz="2000" b="1" dirty="0">
                <a:latin typeface="Century Gothic" charset="0"/>
              </a:rPr>
              <a:t>common data </a:t>
            </a:r>
            <a:r>
              <a:rPr lang="en-GB" sz="2000" b="1" dirty="0" smtClean="0">
                <a:latin typeface="Century Gothic" charset="0"/>
              </a:rPr>
              <a:t>services </a:t>
            </a:r>
            <a:r>
              <a:rPr lang="en-GB" sz="2000" dirty="0" smtClean="0">
                <a:latin typeface="Century Gothic" charset="0"/>
              </a:rPr>
              <a:t>to both </a:t>
            </a:r>
            <a:r>
              <a:rPr lang="en-GB" sz="2000" b="1" dirty="0" smtClean="0">
                <a:latin typeface="Century Gothic" charset="0"/>
              </a:rPr>
              <a:t>research </a:t>
            </a:r>
            <a:r>
              <a:rPr lang="en-GB" sz="2000" b="1" dirty="0">
                <a:latin typeface="Century Gothic" charset="0"/>
              </a:rPr>
              <a:t>communities </a:t>
            </a:r>
            <a:r>
              <a:rPr lang="en-GB" sz="2000" b="1" dirty="0" smtClean="0">
                <a:latin typeface="Century Gothic" charset="0"/>
              </a:rPr>
              <a:t>and individuals </a:t>
            </a:r>
            <a:r>
              <a:rPr lang="en-GB" sz="2000" dirty="0" smtClean="0">
                <a:latin typeface="Century Gothic" charset="0"/>
              </a:rPr>
              <a:t>through a network </a:t>
            </a:r>
            <a:r>
              <a:rPr lang="en-GB" sz="2000" dirty="0">
                <a:latin typeface="Century Gothic" charset="0"/>
              </a:rPr>
              <a:t>of </a:t>
            </a:r>
            <a:r>
              <a:rPr lang="en-GB" sz="2000" b="1" dirty="0" smtClean="0">
                <a:latin typeface="Century Gothic" charset="0"/>
              </a:rPr>
              <a:t>35 </a:t>
            </a:r>
            <a:r>
              <a:rPr lang="en-GB" sz="2000" b="1" dirty="0">
                <a:latin typeface="Century Gothic" charset="0"/>
              </a:rPr>
              <a:t>European </a:t>
            </a:r>
            <a:r>
              <a:rPr lang="en-GB" sz="2000" b="1" dirty="0" smtClean="0">
                <a:latin typeface="Century Gothic" charset="0"/>
              </a:rPr>
              <a:t>organisations.</a:t>
            </a:r>
            <a:endParaRPr lang="en-GB" sz="2000" b="1" dirty="0">
              <a:latin typeface="Century Gothic" charset="0"/>
            </a:endParaRPr>
          </a:p>
        </p:txBody>
      </p:sp>
      <p:sp>
        <p:nvSpPr>
          <p:cNvPr id="5" name="Rettangolo 60"/>
          <p:cNvSpPr>
            <a:spLocks noChangeArrowheads="1"/>
          </p:cNvSpPr>
          <p:nvPr/>
        </p:nvSpPr>
        <p:spPr bwMode="auto">
          <a:xfrm>
            <a:off x="78726" y="3635714"/>
            <a:ext cx="389021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smtClean="0">
                <a:latin typeface="Century Gothic" charset="0"/>
              </a:rPr>
              <a:t>EUDAT wants to enable </a:t>
            </a:r>
            <a:r>
              <a:rPr lang="en-GB" sz="2000" b="1" dirty="0">
                <a:latin typeface="Century Gothic" charset="0"/>
              </a:rPr>
              <a:t>European </a:t>
            </a:r>
            <a:r>
              <a:rPr lang="en-GB" sz="2000" b="1" dirty="0" smtClean="0">
                <a:latin typeface="Century Gothic" charset="0"/>
              </a:rPr>
              <a:t>researchers from </a:t>
            </a:r>
            <a:r>
              <a:rPr lang="en-GB" sz="2000" b="1" dirty="0">
                <a:latin typeface="Century Gothic" charset="0"/>
              </a:rPr>
              <a:t>any </a:t>
            </a:r>
            <a:r>
              <a:rPr lang="en-GB" sz="2000" b="1" dirty="0" smtClean="0">
                <a:latin typeface="Century Gothic" charset="0"/>
              </a:rPr>
              <a:t>discipline </a:t>
            </a:r>
            <a:r>
              <a:rPr lang="en-GB" sz="2000" dirty="0">
                <a:latin typeface="Century Gothic" charset="0"/>
              </a:rPr>
              <a:t>to </a:t>
            </a:r>
            <a:r>
              <a:rPr lang="en-GB" sz="2000" b="1" dirty="0">
                <a:latin typeface="Century Gothic" charset="0"/>
              </a:rPr>
              <a:t>preserve, find, access, and process data</a:t>
            </a:r>
            <a:r>
              <a:rPr lang="en-GB" sz="2000" dirty="0">
                <a:latin typeface="Century Gothic" charset="0"/>
              </a:rPr>
              <a:t> in a trusted environment, as part of a </a:t>
            </a:r>
            <a:r>
              <a:rPr lang="en-GB" sz="2000" b="1" dirty="0">
                <a:latin typeface="Century Gothic" charset="0"/>
              </a:rPr>
              <a:t>Collaborative Data </a:t>
            </a:r>
            <a:r>
              <a:rPr lang="en-GB" sz="2000" b="1" dirty="0" smtClean="0">
                <a:latin typeface="Century Gothic" charset="0"/>
              </a:rPr>
              <a:t>Infrastructure</a:t>
            </a:r>
            <a:r>
              <a:rPr lang="en-GB" sz="2000" dirty="0" smtClean="0">
                <a:latin typeface="Century Gothic" charset="0"/>
              </a:rPr>
              <a:t>.</a:t>
            </a:r>
            <a:endParaRPr lang="en-GB" sz="2000" dirty="0">
              <a:latin typeface="Century Gothic" charset="0"/>
            </a:endParaRPr>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629" y="1728434"/>
            <a:ext cx="5177371" cy="447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557" y="5983294"/>
            <a:ext cx="134933" cy="156495"/>
          </a:xfrm>
          <a:prstGeom prst="rect">
            <a:avLst/>
          </a:prstGeom>
        </p:spPr>
      </p:pic>
      <p:sp>
        <p:nvSpPr>
          <p:cNvPr id="8" name="Rettangolo 60"/>
          <p:cNvSpPr>
            <a:spLocks noChangeArrowheads="1"/>
          </p:cNvSpPr>
          <p:nvPr/>
        </p:nvSpPr>
        <p:spPr bwMode="auto">
          <a:xfrm>
            <a:off x="5635490" y="5891705"/>
            <a:ext cx="28446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Century Gothic" charset="0"/>
              </a:rPr>
              <a:t>European infrastructures</a:t>
            </a:r>
            <a:endParaRPr lang="en-GB" sz="1400" dirty="0">
              <a:latin typeface="Century Gothic"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557" y="6252418"/>
            <a:ext cx="134933" cy="156495"/>
          </a:xfrm>
          <a:prstGeom prst="rect">
            <a:avLst/>
          </a:prstGeom>
        </p:spPr>
      </p:pic>
      <p:sp>
        <p:nvSpPr>
          <p:cNvPr id="10" name="Rettangolo 60"/>
          <p:cNvSpPr>
            <a:spLocks noChangeArrowheads="1"/>
          </p:cNvSpPr>
          <p:nvPr/>
        </p:nvSpPr>
        <p:spPr bwMode="auto">
          <a:xfrm>
            <a:off x="5635490" y="6149535"/>
            <a:ext cx="28446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Century Gothic" charset="0"/>
              </a:rPr>
              <a:t>Technology Providers</a:t>
            </a:r>
            <a:endParaRPr lang="en-GB" sz="1400" dirty="0">
              <a:latin typeface="Century Gothic"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8712" y="6519351"/>
            <a:ext cx="134933" cy="156495"/>
          </a:xfrm>
          <a:prstGeom prst="rect">
            <a:avLst/>
          </a:prstGeom>
        </p:spPr>
      </p:pic>
      <p:sp>
        <p:nvSpPr>
          <p:cNvPr id="12" name="Rettangolo 60"/>
          <p:cNvSpPr>
            <a:spLocks noChangeArrowheads="1"/>
          </p:cNvSpPr>
          <p:nvPr/>
        </p:nvSpPr>
        <p:spPr bwMode="auto">
          <a:xfrm>
            <a:off x="5619312" y="6432260"/>
            <a:ext cx="2860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Century Gothic" charset="0"/>
              </a:rPr>
              <a:t>Research Communities</a:t>
            </a:r>
            <a:endParaRPr lang="en-GB" sz="1400" dirty="0">
              <a:latin typeface="Century Gothic" charset="0"/>
            </a:endParaRPr>
          </a:p>
        </p:txBody>
      </p:sp>
    </p:spTree>
    <p:extLst>
      <p:ext uri="{BB962C8B-B14F-4D97-AF65-F5344CB8AC3E}">
        <p14:creationId xmlns:p14="http://schemas.microsoft.com/office/powerpoint/2010/main" val="3671629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76300" y="260648"/>
            <a:ext cx="73914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EUDAT Vision &amp; Mission </a:t>
            </a:r>
            <a:endParaRPr lang="en-US" dirty="0"/>
          </a:p>
        </p:txBody>
      </p:sp>
      <p:sp>
        <p:nvSpPr>
          <p:cNvPr id="5" name="Content Placeholder 2"/>
          <p:cNvSpPr txBox="1">
            <a:spLocks/>
          </p:cNvSpPr>
          <p:nvPr/>
        </p:nvSpPr>
        <p:spPr>
          <a:xfrm>
            <a:off x="457200" y="1371600"/>
            <a:ext cx="5194920" cy="515374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en-GB" sz="3200" b="1" dirty="0" smtClean="0"/>
              <a:t>Vision</a:t>
            </a:r>
            <a:r>
              <a:rPr lang="en-GB" sz="3200" dirty="0" smtClean="0"/>
              <a:t>: </a:t>
            </a:r>
            <a:r>
              <a:rPr lang="en-GB" sz="3200" i="1" dirty="0" smtClean="0"/>
              <a:t>Data is shared and preserved across borders and disciplines thereby enhancing the value and quality of research at large.</a:t>
            </a:r>
          </a:p>
          <a:p>
            <a:pPr>
              <a:lnSpc>
                <a:spcPct val="110000"/>
              </a:lnSpc>
            </a:pPr>
            <a:endParaRPr lang="en-GB" sz="3200" dirty="0" smtClean="0"/>
          </a:p>
          <a:p>
            <a:pPr>
              <a:lnSpc>
                <a:spcPct val="110000"/>
              </a:lnSpc>
            </a:pPr>
            <a:r>
              <a:rPr lang="en-GB" sz="3200" b="1" dirty="0" smtClean="0"/>
              <a:t>Mission</a:t>
            </a:r>
            <a:r>
              <a:rPr lang="en-GB" sz="3200" dirty="0" smtClean="0"/>
              <a:t>: </a:t>
            </a:r>
            <a:r>
              <a:rPr lang="en-GB" sz="3200" i="1" dirty="0" smtClean="0"/>
              <a:t>To enable data stewardship within and between European Research Communities through a Collaborative Data Infrastructure, a common model and service infrastructure for managing data spanning all European research data centres and community data repositories. </a:t>
            </a:r>
          </a:p>
          <a:p>
            <a:pPr marL="0" indent="0">
              <a:lnSpc>
                <a:spcPct val="110000"/>
              </a:lnSpc>
              <a:buFont typeface="Arial" panose="020B0604020202020204" pitchFamily="34" charset="0"/>
              <a:buNone/>
            </a:pPr>
            <a:endParaRPr lang="en-GB" sz="3200" i="1" dirty="0" smtClean="0"/>
          </a:p>
          <a:p>
            <a:pPr>
              <a:lnSpc>
                <a:spcPct val="110000"/>
              </a:lnSpc>
            </a:pPr>
            <a:endParaRPr lang="en-US" sz="3100" dirty="0" smtClean="0"/>
          </a:p>
          <a:p>
            <a:pPr>
              <a:lnSpc>
                <a:spcPct val="110000"/>
              </a:lnSpc>
            </a:pPr>
            <a:endParaRPr lang="en-US" dirty="0"/>
          </a:p>
        </p:txBody>
      </p:sp>
      <p:pic>
        <p:nvPicPr>
          <p:cNvPr id="6" name="Picture 5"/>
          <p:cNvPicPr>
            <a:picLocks noChangeAspect="1"/>
          </p:cNvPicPr>
          <p:nvPr/>
        </p:nvPicPr>
        <p:blipFill>
          <a:blip r:embed="rId2"/>
          <a:stretch>
            <a:fillRect/>
          </a:stretch>
        </p:blipFill>
        <p:spPr>
          <a:xfrm>
            <a:off x="5796136" y="3573016"/>
            <a:ext cx="3019480" cy="2603334"/>
          </a:xfrm>
          <a:prstGeom prst="rect">
            <a:avLst/>
          </a:prstGeom>
        </p:spPr>
      </p:pic>
      <p:pic>
        <p:nvPicPr>
          <p:cNvPr id="7" name="Picture 7"/>
          <p:cNvPicPr>
            <a:picLocks noChangeAspect="1"/>
          </p:cNvPicPr>
          <p:nvPr/>
        </p:nvPicPr>
        <p:blipFill>
          <a:blip r:embed="rId3"/>
          <a:stretch>
            <a:fillRect/>
          </a:stretch>
        </p:blipFill>
        <p:spPr>
          <a:xfrm>
            <a:off x="5968692" y="1196752"/>
            <a:ext cx="2674367" cy="2005775"/>
          </a:xfrm>
          <a:prstGeom prst="rect">
            <a:avLst/>
          </a:prstGeom>
        </p:spPr>
      </p:pic>
    </p:spTree>
    <p:extLst>
      <p:ext uri="{BB962C8B-B14F-4D97-AF65-F5344CB8AC3E}">
        <p14:creationId xmlns:p14="http://schemas.microsoft.com/office/powerpoint/2010/main" val="1375995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44624"/>
            <a:ext cx="7304856" cy="792162"/>
          </a:xfrm>
        </p:spPr>
        <p:txBody>
          <a:bodyPr/>
          <a:lstStyle/>
          <a:p>
            <a:r>
              <a:rPr lang="de-DE" dirty="0" smtClean="0"/>
              <a:t>B2 Service Suite</a:t>
            </a:r>
            <a:endParaRPr lang="en-US" dirty="0"/>
          </a:p>
        </p:txBody>
      </p:sp>
      <p:sp>
        <p:nvSpPr>
          <p:cNvPr id="11" name="Rectangle 10"/>
          <p:cNvSpPr/>
          <p:nvPr/>
        </p:nvSpPr>
        <p:spPr>
          <a:xfrm>
            <a:off x="350199" y="6321305"/>
            <a:ext cx="3120150" cy="369332"/>
          </a:xfrm>
          <a:prstGeom prst="rect">
            <a:avLst/>
          </a:prstGeom>
        </p:spPr>
        <p:txBody>
          <a:bodyPr wrap="none">
            <a:spAutoFit/>
          </a:bodyPr>
          <a:lstStyle/>
          <a:p>
            <a:r>
              <a:rPr lang="fr-FR" dirty="0"/>
              <a:t>https://</a:t>
            </a:r>
            <a:r>
              <a:rPr lang="fr-FR" dirty="0" err="1"/>
              <a:t>www.eudat.eu</a:t>
            </a:r>
            <a:r>
              <a:rPr lang="fr-FR" dirty="0"/>
              <a:t>/services</a:t>
            </a:r>
          </a:p>
        </p:txBody>
      </p:sp>
      <p:sp>
        <p:nvSpPr>
          <p:cNvPr id="12" name="Content Placeholder 2"/>
          <p:cNvSpPr>
            <a:spLocks noGrp="1"/>
          </p:cNvSpPr>
          <p:nvPr>
            <p:ph idx="1"/>
          </p:nvPr>
        </p:nvSpPr>
        <p:spPr>
          <a:xfrm>
            <a:off x="5430318" y="980728"/>
            <a:ext cx="3672408" cy="3972681"/>
          </a:xfrm>
        </p:spPr>
        <p:txBody>
          <a:bodyPr>
            <a:noAutofit/>
          </a:bodyPr>
          <a:lstStyle/>
          <a:p>
            <a:pPr marL="0" indent="0">
              <a:buNone/>
            </a:pPr>
            <a:r>
              <a:rPr lang="en-US" sz="2200" dirty="0"/>
              <a:t>Covering both </a:t>
            </a:r>
            <a:r>
              <a:rPr lang="en-US" sz="2200" b="1" dirty="0"/>
              <a:t>access</a:t>
            </a:r>
            <a:r>
              <a:rPr lang="en-US" sz="2200" dirty="0"/>
              <a:t> and </a:t>
            </a:r>
            <a:r>
              <a:rPr lang="en-US" sz="2200" b="1" dirty="0"/>
              <a:t>deposit</a:t>
            </a:r>
            <a:r>
              <a:rPr lang="en-US" sz="2200" dirty="0"/>
              <a:t>, from </a:t>
            </a:r>
            <a:r>
              <a:rPr lang="en-US" sz="2200" b="1" dirty="0"/>
              <a:t>informal data sharing to long-term archiving</a:t>
            </a:r>
            <a:r>
              <a:rPr lang="en-US" sz="2200" dirty="0"/>
              <a:t>, and addressing </a:t>
            </a:r>
            <a:r>
              <a:rPr lang="en-US" sz="2200" b="1" dirty="0"/>
              <a:t>identification</a:t>
            </a:r>
            <a:r>
              <a:rPr lang="en-US" sz="2200" dirty="0"/>
              <a:t>, </a:t>
            </a:r>
            <a:r>
              <a:rPr lang="en-US" sz="2200" b="1" dirty="0"/>
              <a:t>discoverability</a:t>
            </a:r>
            <a:r>
              <a:rPr lang="en-US" sz="2200" dirty="0"/>
              <a:t> and </a:t>
            </a:r>
            <a:r>
              <a:rPr lang="en-US" sz="2200" b="1" dirty="0"/>
              <a:t>computability</a:t>
            </a:r>
            <a:r>
              <a:rPr lang="en-US" sz="2200" dirty="0"/>
              <a:t> of both </a:t>
            </a:r>
            <a:r>
              <a:rPr lang="en-US" sz="2200" b="1" dirty="0"/>
              <a:t>long-tail and big data</a:t>
            </a:r>
            <a:r>
              <a:rPr lang="en-US" sz="2200" dirty="0"/>
              <a:t>, EUDAT services </a:t>
            </a:r>
            <a:r>
              <a:rPr lang="en-US" sz="2200" dirty="0" smtClean="0"/>
              <a:t>seek to </a:t>
            </a:r>
            <a:r>
              <a:rPr lang="en-US" sz="2200" b="1" u="sng" dirty="0" smtClean="0"/>
              <a:t>address </a:t>
            </a:r>
            <a:r>
              <a:rPr lang="en-US" sz="2200" b="1" u="sng" dirty="0"/>
              <a:t>the full lifecycle of research data</a:t>
            </a:r>
          </a:p>
        </p:txBody>
      </p:sp>
      <p:grpSp>
        <p:nvGrpSpPr>
          <p:cNvPr id="3" name="Group 2"/>
          <p:cNvGrpSpPr/>
          <p:nvPr/>
        </p:nvGrpSpPr>
        <p:grpSpPr>
          <a:xfrm>
            <a:off x="19861" y="980728"/>
            <a:ext cx="5427547" cy="4999264"/>
            <a:chOff x="19861" y="1255626"/>
            <a:chExt cx="5427547" cy="4999264"/>
          </a:xfrm>
        </p:grpSpPr>
        <p:pic>
          <p:nvPicPr>
            <p:cNvPr id="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61" y="1255626"/>
              <a:ext cx="5427547" cy="499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jkr\projects\eudat\logos\B2SHA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0335" y="3708660"/>
              <a:ext cx="648072" cy="137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kr\projects\eudat\logos\B2FIND.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55835" y="4514878"/>
              <a:ext cx="1014500" cy="1555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jkr\projects\eudat\logos\B2DROP-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584" y="3708660"/>
              <a:ext cx="649932" cy="1448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jkr\projects\eudat\logos\B2SAF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20417" y="2722835"/>
              <a:ext cx="649932" cy="1440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jkr\projects\eudat\logos\B2STA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51920" y="2722835"/>
              <a:ext cx="648072" cy="1440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71143" y="1554721"/>
              <a:ext cx="974905" cy="2160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jkr\projects\eudat\logos\B2HANDLE ORIGINAL NO PAYOFF.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05" y="2176686"/>
              <a:ext cx="792088" cy="291147"/>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54292" y="5358331"/>
            <a:ext cx="2093971" cy="317245"/>
          </a:xfrm>
          <a:prstGeom prst="rect">
            <a:avLst/>
          </a:prstGeom>
          <a:noFill/>
          <a:ln w="9525">
            <a:noFill/>
            <a:miter lim="800000"/>
            <a:headEnd/>
            <a:tailEnd/>
          </a:ln>
        </p:spPr>
      </p:pic>
      <p:pic>
        <p:nvPicPr>
          <p:cNvPr id="18" name="Picture 23"/>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54290" y="5729324"/>
            <a:ext cx="2093207" cy="316498"/>
          </a:xfrm>
          <a:prstGeom prst="rect">
            <a:avLst/>
          </a:prstGeom>
          <a:noFill/>
          <a:ln w="9525">
            <a:noFill/>
            <a:miter lim="800000"/>
            <a:headEnd/>
            <a:tailEnd/>
          </a:ln>
        </p:spPr>
      </p:pic>
      <p:pic>
        <p:nvPicPr>
          <p:cNvPr id="19"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54289" y="6116381"/>
            <a:ext cx="2093207" cy="317244"/>
          </a:xfrm>
          <a:prstGeom prst="rect">
            <a:avLst/>
          </a:prstGeom>
          <a:noFill/>
          <a:ln w="9525">
            <a:noFill/>
            <a:miter lim="800000"/>
            <a:headEnd/>
            <a:tailEnd/>
          </a:ln>
        </p:spPr>
      </p:pic>
      <p:pic>
        <p:nvPicPr>
          <p:cNvPr id="20" name="Picture 6" descr="C:\Users\lbermude\Documents\Laura\eudat\conference\3rd-conference\poster-services\b2stage\presentacion\B2STAGE_payoff.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54288" y="6496131"/>
            <a:ext cx="2093207" cy="317245"/>
          </a:xfrm>
          <a:prstGeom prst="rect">
            <a:avLst/>
          </a:prstGeom>
          <a:noFill/>
          <a:ln w="9525">
            <a:noFill/>
            <a:miter lim="800000"/>
            <a:headEnd/>
            <a:tailEnd/>
          </a:ln>
        </p:spPr>
      </p:pic>
      <p:pic>
        <p:nvPicPr>
          <p:cNvPr id="21" name="Picture 1"/>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14532" y="5570701"/>
            <a:ext cx="2093972" cy="317245"/>
          </a:xfrm>
          <a:prstGeom prst="rect">
            <a:avLst/>
          </a:prstGeom>
          <a:noFill/>
          <a:ln w="9525">
            <a:noFill/>
            <a:miter lim="800000"/>
            <a:headEnd/>
            <a:tailEnd/>
          </a:ln>
        </p:spPr>
      </p:pic>
      <p:pic>
        <p:nvPicPr>
          <p:cNvPr id="22" name="Picture 3" descr="C:\Users\jkr\projects\eudat\logos\B2ACCESS.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4532" y="6341946"/>
            <a:ext cx="2093972" cy="3172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15297" y="5885327"/>
            <a:ext cx="2093207" cy="497960"/>
          </a:xfrm>
          <a:prstGeom prst="rect">
            <a:avLst/>
          </a:prstGeom>
        </p:spPr>
      </p:pic>
    </p:spTree>
    <p:extLst>
      <p:ext uri="{BB962C8B-B14F-4D97-AF65-F5344CB8AC3E}">
        <p14:creationId xmlns:p14="http://schemas.microsoft.com/office/powerpoint/2010/main" val="3375485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0165" y="1757579"/>
            <a:ext cx="7088494" cy="816754"/>
          </a:xfrm>
        </p:spPr>
        <p:txBody>
          <a:bodyPr>
            <a:normAutofit/>
          </a:bodyPr>
          <a:lstStyle/>
          <a:p>
            <a:pPr>
              <a:buSzPct val="100000"/>
              <a:buBlip>
                <a:blip r:embed="rId2"/>
              </a:buBlip>
            </a:pPr>
            <a:r>
              <a:rPr lang="en-GB" sz="2000" dirty="0"/>
              <a:t>Common Language Resources and Technology Infrastructure (CLARIN)</a:t>
            </a:r>
          </a:p>
          <a:p>
            <a:pPr marL="0" indent="0">
              <a:buNone/>
            </a:pPr>
            <a:endParaRPr lang="en-GB" sz="2000" dirty="0"/>
          </a:p>
        </p:txBody>
      </p:sp>
      <p:sp>
        <p:nvSpPr>
          <p:cNvPr id="3" name="Title 2"/>
          <p:cNvSpPr>
            <a:spLocks noGrp="1"/>
          </p:cNvSpPr>
          <p:nvPr>
            <p:ph type="title"/>
          </p:nvPr>
        </p:nvSpPr>
        <p:spPr>
          <a:xfrm>
            <a:off x="1486065" y="116632"/>
            <a:ext cx="7444885" cy="648072"/>
          </a:xfrm>
        </p:spPr>
        <p:txBody>
          <a:bodyPr>
            <a:noAutofit/>
          </a:bodyPr>
          <a:lstStyle/>
          <a:p>
            <a:r>
              <a:rPr lang="en-GB" sz="3600" dirty="0" smtClean="0"/>
              <a:t>Building solutions with the communities</a:t>
            </a:r>
            <a:endParaRPr lang="en-GB" sz="3600" dirty="0"/>
          </a:p>
        </p:txBody>
      </p:sp>
      <p:pic>
        <p:nvPicPr>
          <p:cNvPr id="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131" y="1584087"/>
            <a:ext cx="825628" cy="9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552" y="2659019"/>
            <a:ext cx="1493985" cy="55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
          <p:cNvSpPr txBox="1">
            <a:spLocks/>
          </p:cNvSpPr>
          <p:nvPr/>
        </p:nvSpPr>
        <p:spPr>
          <a:xfrm>
            <a:off x="1832518" y="2665333"/>
            <a:ext cx="7088494" cy="5424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European Network for Earth System Modelling (ENES)</a:t>
            </a:r>
          </a:p>
          <a:p>
            <a:pPr marL="0" indent="0">
              <a:buNone/>
            </a:pPr>
            <a:endParaRPr lang="en-GB" sz="2000" dirty="0"/>
          </a:p>
        </p:txBody>
      </p:sp>
      <p:pic>
        <p:nvPicPr>
          <p:cNvPr id="7" name="Picture 4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591" y="3497613"/>
            <a:ext cx="954709" cy="71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a:xfrm>
            <a:off x="1816561" y="3450762"/>
            <a:ext cx="7088494"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Distributed </a:t>
            </a:r>
            <a:r>
              <a:rPr lang="en-GB" sz="2000" dirty="0"/>
              <a:t>infrastructure for life-science information </a:t>
            </a:r>
            <a:r>
              <a:rPr lang="en-GB" sz="2000" dirty="0" smtClean="0"/>
              <a:t>(ELIXIR)</a:t>
            </a:r>
            <a:endParaRPr lang="en-GB" sz="2000" dirty="0"/>
          </a:p>
        </p:txBody>
      </p:sp>
      <p:pic>
        <p:nvPicPr>
          <p:cNvPr id="9"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274" y="4549791"/>
            <a:ext cx="1208194" cy="5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1"/>
          <p:cNvSpPr txBox="1">
            <a:spLocks/>
          </p:cNvSpPr>
          <p:nvPr/>
        </p:nvSpPr>
        <p:spPr>
          <a:xfrm>
            <a:off x="1842457" y="4386866"/>
            <a:ext cx="7088494"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t>European Plate Observing System (EPOS) </a:t>
            </a:r>
            <a:r>
              <a:rPr lang="en-GB" sz="2000" dirty="0" smtClean="0"/>
              <a:t>- Solid </a:t>
            </a:r>
            <a:r>
              <a:rPr lang="en-GB" sz="2000" dirty="0"/>
              <a:t>Earth </a:t>
            </a:r>
            <a:r>
              <a:rPr lang="en-GB" sz="2000" dirty="0" smtClean="0"/>
              <a:t>sciences Research Infrastructure</a:t>
            </a:r>
            <a:endParaRPr lang="en-GB" sz="2000" dirty="0"/>
          </a:p>
        </p:txBody>
      </p:sp>
      <p:pic>
        <p:nvPicPr>
          <p:cNvPr id="12"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366943"/>
            <a:ext cx="2489079" cy="697602"/>
          </a:xfrm>
          <a:prstGeom prst="rect">
            <a:avLst/>
          </a:prstGeom>
        </p:spPr>
      </p:pic>
      <p:pic>
        <p:nvPicPr>
          <p:cNvPr id="14"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3621" y="6064545"/>
            <a:ext cx="1544474" cy="71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
          <p:cNvSpPr txBox="1">
            <a:spLocks/>
          </p:cNvSpPr>
          <p:nvPr/>
        </p:nvSpPr>
        <p:spPr>
          <a:xfrm>
            <a:off x="1816561" y="5271660"/>
            <a:ext cx="7088494" cy="8301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Integrated Carbon Observation System (ICOS) to quantify &amp; understand greenhouse </a:t>
            </a:r>
            <a:r>
              <a:rPr lang="en-GB" sz="2000" dirty="0"/>
              <a:t>gas </a:t>
            </a:r>
            <a:r>
              <a:rPr lang="en-GB" sz="2000" dirty="0" smtClean="0"/>
              <a:t>balance</a:t>
            </a:r>
            <a:endParaRPr lang="en-GB" sz="2000" dirty="0"/>
          </a:p>
        </p:txBody>
      </p:sp>
      <p:sp>
        <p:nvSpPr>
          <p:cNvPr id="16" name="Content Placeholder 1"/>
          <p:cNvSpPr txBox="1">
            <a:spLocks/>
          </p:cNvSpPr>
          <p:nvPr/>
        </p:nvSpPr>
        <p:spPr>
          <a:xfrm>
            <a:off x="1835696" y="6139055"/>
            <a:ext cx="7088494" cy="5625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t>Long-Term Ecosystem Research (LTER</a:t>
            </a:r>
            <a:r>
              <a:rPr lang="en-GB" sz="2000" dirty="0" smtClean="0"/>
              <a:t>) in Europe</a:t>
            </a:r>
            <a:endParaRPr lang="en-GB" sz="2000" dirty="0"/>
          </a:p>
        </p:txBody>
      </p:sp>
      <p:sp>
        <p:nvSpPr>
          <p:cNvPr id="17" name="Rettangolo 60"/>
          <p:cNvSpPr>
            <a:spLocks noChangeArrowheads="1"/>
          </p:cNvSpPr>
          <p:nvPr/>
        </p:nvSpPr>
        <p:spPr bwMode="auto">
          <a:xfrm>
            <a:off x="251520" y="929336"/>
            <a:ext cx="8539402" cy="707886"/>
          </a:xfrm>
          <a:prstGeom prst="rect">
            <a:avLst/>
          </a:prstGeom>
          <a:solidFill>
            <a:schemeClr val="accent1">
              <a:lumMod val="40000"/>
              <a:lumOff val="60000"/>
            </a:schemeClr>
          </a:solidFill>
          <a:ln>
            <a:noFill/>
          </a:ln>
          <a:extLst/>
        </p:spPr>
        <p:txBody>
          <a:bodyPr wrap="square">
            <a:spAutoFit/>
          </a:bodyPr>
          <a:lstStyle/>
          <a:p>
            <a:r>
              <a:rPr lang="en-GB" sz="2000" dirty="0">
                <a:latin typeface="Century Gothic" charset="0"/>
              </a:rPr>
              <a:t>EUDAT services </a:t>
            </a:r>
            <a:r>
              <a:rPr lang="en-GB" sz="2000" dirty="0" smtClean="0">
                <a:latin typeface="Century Gothic" charset="0"/>
              </a:rPr>
              <a:t>(</a:t>
            </a:r>
            <a:r>
              <a:rPr lang="en-GB" sz="2000" b="1" i="1" dirty="0" smtClean="0">
                <a:latin typeface="Century Gothic" charset="0"/>
              </a:rPr>
              <a:t>B2 </a:t>
            </a:r>
            <a:r>
              <a:rPr lang="de-DE" sz="2000" b="1" i="1" dirty="0">
                <a:latin typeface="Century Gothic" charset="0"/>
              </a:rPr>
              <a:t>Service Suite</a:t>
            </a:r>
            <a:r>
              <a:rPr lang="en-GB" sz="2000" dirty="0" smtClean="0">
                <a:latin typeface="Century Gothic" charset="0"/>
              </a:rPr>
              <a:t>) are </a:t>
            </a:r>
            <a:r>
              <a:rPr lang="en-GB" sz="2000" b="1" dirty="0">
                <a:latin typeface="Century Gothic" charset="0"/>
              </a:rPr>
              <a:t>designed, built and implemented</a:t>
            </a:r>
            <a:r>
              <a:rPr lang="en-GB" sz="2000" dirty="0">
                <a:latin typeface="Century Gothic" charset="0"/>
              </a:rPr>
              <a:t> </a:t>
            </a:r>
            <a:r>
              <a:rPr lang="en-GB" sz="2000" b="1" dirty="0" smtClean="0">
                <a:latin typeface="Century Gothic" charset="0"/>
              </a:rPr>
              <a:t>together with </a:t>
            </a:r>
            <a:r>
              <a:rPr lang="en-GB" sz="2000" b="1" dirty="0">
                <a:latin typeface="Century Gothic" charset="0"/>
              </a:rPr>
              <a:t>user </a:t>
            </a:r>
            <a:r>
              <a:rPr lang="en-GB" sz="2000" b="1" dirty="0" err="1" smtClean="0">
                <a:latin typeface="Century Gothic" charset="0"/>
              </a:rPr>
              <a:t>communites</a:t>
            </a:r>
            <a:r>
              <a:rPr lang="en-GB" sz="2000" b="1" dirty="0" smtClean="0">
                <a:latin typeface="Century Gothic" charset="0"/>
              </a:rPr>
              <a:t>.</a:t>
            </a:r>
            <a:endParaRPr lang="en-GB" sz="2000" b="1" dirty="0">
              <a:latin typeface="Century Gothic" charset="0"/>
            </a:endParaRPr>
          </a:p>
        </p:txBody>
      </p:sp>
    </p:spTree>
    <p:extLst>
      <p:ext uri="{BB962C8B-B14F-4D97-AF65-F5344CB8AC3E}">
        <p14:creationId xmlns:p14="http://schemas.microsoft.com/office/powerpoint/2010/main" val="274969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t>High-quality </a:t>
            </a:r>
            <a:r>
              <a:rPr lang="en-GB" dirty="0"/>
              <a:t>data </a:t>
            </a:r>
            <a:r>
              <a:rPr lang="en-GB" dirty="0" smtClean="0"/>
              <a:t>produced will </a:t>
            </a:r>
            <a:r>
              <a:rPr lang="en-GB" dirty="0"/>
              <a:t>require a large number of cosmological simulations, the community will face in the next years a serious issue of big data storage and sharing</a:t>
            </a:r>
            <a:r>
              <a:rPr lang="en-GB" dirty="0" smtClean="0"/>
              <a:t>.</a:t>
            </a:r>
          </a:p>
          <a:p>
            <a:endParaRPr lang="en-GB" dirty="0" smtClean="0"/>
          </a:p>
          <a:p>
            <a:r>
              <a:rPr lang="en-GB" dirty="0"/>
              <a:t>T</a:t>
            </a:r>
            <a:r>
              <a:rPr lang="en-GB" dirty="0" smtClean="0"/>
              <a:t>he </a:t>
            </a:r>
            <a:r>
              <a:rPr lang="en-GB" dirty="0"/>
              <a:t>main limitation will be determined by data handling rather than by computational </a:t>
            </a:r>
            <a:r>
              <a:rPr lang="en-GB" dirty="0" smtClean="0"/>
              <a:t>resources.</a:t>
            </a:r>
          </a:p>
          <a:p>
            <a:endParaRPr lang="en-GB" dirty="0" smtClean="0"/>
          </a:p>
          <a:p>
            <a:r>
              <a:rPr lang="en-GB" dirty="0"/>
              <a:t>The main idea behind the project is that various types of simulations </a:t>
            </a:r>
            <a:r>
              <a:rPr lang="en-GB" dirty="0" smtClean="0"/>
              <a:t>can </a:t>
            </a:r>
            <a:r>
              <a:rPr lang="en-GB" dirty="0"/>
              <a:t>be safely stored on a central </a:t>
            </a:r>
            <a:r>
              <a:rPr lang="en-GB" dirty="0" smtClean="0"/>
              <a:t>long term </a:t>
            </a:r>
            <a:r>
              <a:rPr lang="en-GB" dirty="0"/>
              <a:t>repository and their content made easily available through metadata and indexing procedures to the community at large</a:t>
            </a:r>
            <a:endParaRPr lang="en-GB" dirty="0"/>
          </a:p>
        </p:txBody>
      </p:sp>
      <p:sp>
        <p:nvSpPr>
          <p:cNvPr id="3" name="Title 2"/>
          <p:cNvSpPr>
            <a:spLocks noGrp="1"/>
          </p:cNvSpPr>
          <p:nvPr>
            <p:ph type="title"/>
          </p:nvPr>
        </p:nvSpPr>
        <p:spPr/>
        <p:txBody>
          <a:bodyPr/>
          <a:lstStyle/>
          <a:p>
            <a:r>
              <a:rPr lang="en-GB" dirty="0" smtClean="0"/>
              <a:t>The Challenge</a:t>
            </a:r>
            <a:endParaRPr lang="en-GB" dirty="0"/>
          </a:p>
        </p:txBody>
      </p:sp>
      <p:pic>
        <p:nvPicPr>
          <p:cNvPr id="4" name="Picture 2" descr="https://www.eudat.eu/sites/default/files/styles/medium/public/logo/SIMCODE.png?itok=DVqLIs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5572" y="1"/>
            <a:ext cx="1268759"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76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 SIMCODE-DS project deals with the need of high resolution simulations in view of the advent of what is known as the epoch of “Precision </a:t>
            </a:r>
            <a:r>
              <a:rPr lang="en-GB" dirty="0" smtClean="0"/>
              <a:t>Cosmology”.</a:t>
            </a:r>
          </a:p>
          <a:p>
            <a:endParaRPr lang="en-GB" dirty="0" smtClean="0"/>
          </a:p>
          <a:p>
            <a:r>
              <a:rPr lang="en-GB" dirty="0"/>
              <a:t>The latter term indicates the huge quality leap in the accuracy of observational data expected for the next decade (mostly through large galaxy surveys as the European satellite mission Euclid) that will allow tests of the cosmological model to percent precision. </a:t>
            </a:r>
            <a:endParaRPr lang="en-GB" dirty="0"/>
          </a:p>
        </p:txBody>
      </p:sp>
      <p:sp>
        <p:nvSpPr>
          <p:cNvPr id="3" name="Title 2"/>
          <p:cNvSpPr>
            <a:spLocks noGrp="1"/>
          </p:cNvSpPr>
          <p:nvPr>
            <p:ph type="title"/>
          </p:nvPr>
        </p:nvSpPr>
        <p:spPr/>
        <p:txBody>
          <a:bodyPr/>
          <a:lstStyle/>
          <a:p>
            <a:r>
              <a:rPr lang="en-GB" dirty="0" smtClean="0"/>
              <a:t>Pilot Overview</a:t>
            </a:r>
            <a:endParaRPr lang="en-GB" dirty="0"/>
          </a:p>
        </p:txBody>
      </p:sp>
      <p:pic>
        <p:nvPicPr>
          <p:cNvPr id="4" name="Picture 2" descr="https://www.eudat.eu/sites/default/files/styles/medium/public/logo/SIMCODE.png?itok=DVqLIs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5572" y="1"/>
            <a:ext cx="1268759"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70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6522" y="238300"/>
            <a:ext cx="7304856" cy="792162"/>
          </a:xfrm>
        </p:spPr>
        <p:txBody>
          <a:bodyPr/>
          <a:lstStyle/>
          <a:p>
            <a:r>
              <a:rPr lang="en-GB" dirty="0" smtClean="0"/>
              <a:t>EUDAT Service Uptake</a:t>
            </a:r>
            <a:endParaRPr lang="en-GB" dirty="0"/>
          </a:p>
        </p:txBody>
      </p:sp>
      <p:pic>
        <p:nvPicPr>
          <p:cNvPr id="4" name="Picture 2" descr="https://www.eudat.eu/sites/default/files/styles/medium/public/logo/SIMCODE.png?itok=DVqLIs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5572" y="1"/>
            <a:ext cx="1268759" cy="12687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484784"/>
            <a:ext cx="3024336" cy="457287"/>
          </a:xfrm>
          <a:prstGeom prst="rect">
            <a:avLst/>
          </a:prstGeom>
          <a:noFill/>
          <a:ln w="9525">
            <a:noFill/>
            <a:miter lim="800000"/>
            <a:headEnd/>
            <a:tailEnd/>
          </a:ln>
        </p:spPr>
      </p:pic>
      <p:sp>
        <p:nvSpPr>
          <p:cNvPr id="6" name="Rectangle 5"/>
          <p:cNvSpPr/>
          <p:nvPr/>
        </p:nvSpPr>
        <p:spPr>
          <a:xfrm>
            <a:off x="683567" y="2795320"/>
            <a:ext cx="7796383" cy="3139321"/>
          </a:xfrm>
          <a:prstGeom prst="rect">
            <a:avLst/>
          </a:prstGeom>
        </p:spPr>
        <p:txBody>
          <a:bodyPr wrap="square">
            <a:spAutoFit/>
          </a:bodyPr>
          <a:lstStyle/>
          <a:p>
            <a:pPr marL="285750" indent="-285750">
              <a:buFont typeface="Arial" panose="020B0604020202020204" pitchFamily="34" charset="0"/>
              <a:buChar char="•"/>
            </a:pPr>
            <a:r>
              <a:rPr lang="en-GB" dirty="0">
                <a:latin typeface="Century Gothic" panose="020B0502020202020204" pitchFamily="34" charset="0"/>
              </a:rPr>
              <a:t> </a:t>
            </a:r>
            <a:r>
              <a:rPr lang="en-GB" dirty="0" smtClean="0">
                <a:latin typeface="Century Gothic" panose="020B0502020202020204" pitchFamily="34" charset="0"/>
              </a:rPr>
              <a:t>Long-term </a:t>
            </a:r>
            <a:r>
              <a:rPr lang="en-GB" dirty="0">
                <a:latin typeface="Century Gothic" panose="020B0502020202020204" pitchFamily="34" charset="0"/>
              </a:rPr>
              <a:t>data storage, data handling and indexing, and data sharing over broad communities of </a:t>
            </a:r>
            <a:r>
              <a:rPr lang="en-GB" dirty="0" smtClean="0">
                <a:latin typeface="Century Gothic" panose="020B0502020202020204" pitchFamily="34" charset="0"/>
              </a:rPr>
              <a:t>users.</a:t>
            </a:r>
          </a:p>
          <a:p>
            <a:pPr marL="285750" indent="-285750">
              <a:buFont typeface="Arial" panose="020B0604020202020204" pitchFamily="34" charset="0"/>
              <a:buChar char="•"/>
            </a:pPr>
            <a:endParaRPr lang="en-GB" dirty="0" smtClean="0">
              <a:latin typeface="Century Gothic" panose="020B0502020202020204" pitchFamily="34" charset="0"/>
            </a:endParaRPr>
          </a:p>
          <a:p>
            <a:pPr marL="285750" indent="-285750">
              <a:buFont typeface="Arial" panose="020B0604020202020204" pitchFamily="34" charset="0"/>
              <a:buChar char="•"/>
            </a:pPr>
            <a:r>
              <a:rPr lang="en-GB" dirty="0" smtClean="0">
                <a:latin typeface="Century Gothic" panose="020B0502020202020204" pitchFamily="34" charset="0"/>
              </a:rPr>
              <a:t>Storage </a:t>
            </a:r>
            <a:r>
              <a:rPr lang="en-GB" dirty="0">
                <a:latin typeface="Century Gothic" panose="020B0502020202020204" pitchFamily="34" charset="0"/>
              </a:rPr>
              <a:t>provided by supercomputing infrastructures is getting progressively less suitable for this purpose as data size increases since the scratch areas of computing clusters need to be periodically cleaned up to leave room for running applications. </a:t>
            </a:r>
            <a:endParaRPr lang="en-GB" dirty="0" smtClean="0">
              <a:latin typeface="Century Gothic" panose="020B0502020202020204" pitchFamily="34" charset="0"/>
            </a:endParaRPr>
          </a:p>
          <a:p>
            <a:pPr marL="285750" indent="-285750">
              <a:buFont typeface="Arial" panose="020B0604020202020204" pitchFamily="34" charset="0"/>
              <a:buChar char="•"/>
            </a:pPr>
            <a:endParaRPr lang="en-GB" dirty="0" smtClean="0">
              <a:latin typeface="Century Gothic" panose="020B0502020202020204" pitchFamily="34" charset="0"/>
            </a:endParaRPr>
          </a:p>
          <a:p>
            <a:pPr marL="285750" indent="-285750">
              <a:buFont typeface="Arial" panose="020B0604020202020204" pitchFamily="34" charset="0"/>
              <a:buChar char="•"/>
            </a:pPr>
            <a:r>
              <a:rPr lang="en-GB" dirty="0" smtClean="0">
                <a:latin typeface="Century Gothic" panose="020B0502020202020204" pitchFamily="34" charset="0"/>
              </a:rPr>
              <a:t>This </a:t>
            </a:r>
            <a:r>
              <a:rPr lang="en-GB" dirty="0">
                <a:latin typeface="Century Gothic" panose="020B0502020202020204" pitchFamily="34" charset="0"/>
              </a:rPr>
              <a:t>makes it always a struggle to “park” finished simulations in a safe place where they can reside for a sufficiently long time to allow a full exploitation and a thorough post-processing analysis.</a:t>
            </a:r>
          </a:p>
        </p:txBody>
      </p:sp>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1482630"/>
            <a:ext cx="2996563" cy="454156"/>
          </a:xfrm>
          <a:prstGeom prst="rect">
            <a:avLst/>
          </a:prstGeom>
          <a:noFill/>
          <a:ln w="9525">
            <a:noFill/>
            <a:miter lim="800000"/>
            <a:headEnd/>
            <a:tailEnd/>
          </a:ln>
        </p:spPr>
      </p:pic>
      <p:sp>
        <p:nvSpPr>
          <p:cNvPr id="8" name="Rectangle 7"/>
          <p:cNvSpPr/>
          <p:nvPr/>
        </p:nvSpPr>
        <p:spPr>
          <a:xfrm>
            <a:off x="4572001" y="1997517"/>
            <a:ext cx="4392488" cy="646331"/>
          </a:xfrm>
          <a:prstGeom prst="rect">
            <a:avLst/>
          </a:prstGeom>
        </p:spPr>
        <p:txBody>
          <a:bodyPr wrap="square">
            <a:spAutoFit/>
          </a:bodyPr>
          <a:lstStyle/>
          <a:p>
            <a:r>
              <a:rPr lang="en-GB" b="1" dirty="0" smtClean="0">
                <a:latin typeface="Century Gothic" panose="020B0502020202020204" pitchFamily="34" charset="0"/>
              </a:rPr>
              <a:t>Data replication and long term preservation</a:t>
            </a:r>
            <a:endParaRPr lang="en-GB" b="1" dirty="0">
              <a:latin typeface="Century Gothic" panose="020B0502020202020204" pitchFamily="34" charset="0"/>
            </a:endParaRPr>
          </a:p>
        </p:txBody>
      </p:sp>
      <p:sp>
        <p:nvSpPr>
          <p:cNvPr id="9" name="Rectangle 8"/>
          <p:cNvSpPr/>
          <p:nvPr/>
        </p:nvSpPr>
        <p:spPr>
          <a:xfrm>
            <a:off x="565518" y="1997517"/>
            <a:ext cx="4006482" cy="646331"/>
          </a:xfrm>
          <a:prstGeom prst="rect">
            <a:avLst/>
          </a:prstGeom>
        </p:spPr>
        <p:txBody>
          <a:bodyPr wrap="square">
            <a:spAutoFit/>
          </a:bodyPr>
          <a:lstStyle/>
          <a:p>
            <a:r>
              <a:rPr lang="en-GB" b="1" dirty="0" smtClean="0">
                <a:latin typeface="Century Gothic" panose="020B0502020202020204" pitchFamily="34" charset="0"/>
              </a:rPr>
              <a:t>Repository for shareable digital objects</a:t>
            </a:r>
            <a:endParaRPr lang="en-GB" b="1" dirty="0">
              <a:latin typeface="Century Gothic" panose="020B0502020202020204" pitchFamily="34" charset="0"/>
            </a:endParaRPr>
          </a:p>
        </p:txBody>
      </p:sp>
    </p:spTree>
    <p:extLst>
      <p:ext uri="{BB962C8B-B14F-4D97-AF65-F5344CB8AC3E}">
        <p14:creationId xmlns:p14="http://schemas.microsoft.com/office/powerpoint/2010/main" val="726016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7403" y="238300"/>
            <a:ext cx="7304856" cy="792162"/>
          </a:xfrm>
        </p:spPr>
        <p:txBody>
          <a:bodyPr/>
          <a:lstStyle/>
          <a:p>
            <a:r>
              <a:rPr lang="en-GB" dirty="0" smtClean="0"/>
              <a:t>Contact</a:t>
            </a:r>
            <a:endParaRPr lang="en-GB" dirty="0"/>
          </a:p>
        </p:txBody>
      </p:sp>
      <p:pic>
        <p:nvPicPr>
          <p:cNvPr id="4" name="Picture 2" descr="https://www.eudat.eu/sites/default/files/styles/medium/public/logo/SIMCODE.png?itok=DVqLIs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5572" y="1"/>
            <a:ext cx="1268759" cy="126876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4788024" y="1496008"/>
            <a:ext cx="4032448" cy="444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54013" indent="-354013" algn="l" defTabSz="952500" rtl="0" eaLnBrk="1" fontAlgn="base" hangingPunct="1">
              <a:spcBef>
                <a:spcPct val="20000"/>
              </a:spcBef>
              <a:spcAft>
                <a:spcPts val="575"/>
              </a:spcAft>
              <a:buClr>
                <a:schemeClr val="accent1"/>
              </a:buClr>
              <a:buSzPct val="120000"/>
              <a:buFont typeface="Arial" charset="0"/>
              <a:buChar char="•"/>
              <a:defRPr sz="2400">
                <a:solidFill>
                  <a:schemeClr val="tx1"/>
                </a:solidFill>
                <a:latin typeface="HelveticaNeueLT Pro 45 Lt"/>
                <a:ea typeface="ＭＳ Ｐゴシック" charset="0"/>
                <a:cs typeface="HelveticaNeueLT Pro 45 Lt"/>
              </a:defRPr>
            </a:lvl1pPr>
            <a:lvl2pPr marL="631825" indent="-276225" algn="l" defTabSz="952500" rtl="0" eaLnBrk="1" fontAlgn="base" hangingPunct="1">
              <a:spcBef>
                <a:spcPct val="20000"/>
              </a:spcBef>
              <a:spcAft>
                <a:spcPts val="575"/>
              </a:spcAft>
              <a:buClr>
                <a:schemeClr val="accent1"/>
              </a:buClr>
              <a:buSzPct val="100000"/>
              <a:buFont typeface="Arial" charset="0"/>
              <a:buChar char="•"/>
              <a:defRPr sz="2200">
                <a:solidFill>
                  <a:schemeClr val="tx1"/>
                </a:solidFill>
                <a:latin typeface="HelveticaNeueLT Pro 45 Lt"/>
                <a:ea typeface="ＭＳ Ｐゴシック" charset="0"/>
                <a:cs typeface="HelveticaNeueLT Pro 45 Lt"/>
              </a:defRPr>
            </a:lvl2pPr>
            <a:lvl3pPr marL="895350" indent="-234950" algn="l" defTabSz="952500" rtl="0" eaLnBrk="1" fontAlgn="base" hangingPunct="1">
              <a:spcBef>
                <a:spcPct val="20000"/>
              </a:spcBef>
              <a:spcAft>
                <a:spcPts val="575"/>
              </a:spcAft>
              <a:buClr>
                <a:schemeClr val="accent1"/>
              </a:buClr>
              <a:buFont typeface="Times" charset="0"/>
              <a:buChar char="•"/>
              <a:defRPr sz="2000">
                <a:solidFill>
                  <a:schemeClr val="tx1"/>
                </a:solidFill>
                <a:latin typeface="HelveticaNeueLT Pro 45 Lt"/>
                <a:ea typeface="ＭＳ Ｐゴシック" charset="0"/>
                <a:cs typeface="HelveticaNeueLT Pro 45 Lt"/>
              </a:defRPr>
            </a:lvl3pPr>
            <a:lvl4pPr marL="1147763" indent="-234950" algn="l" defTabSz="952500" rtl="0" eaLnBrk="1" fontAlgn="base" hangingPunct="1">
              <a:spcBef>
                <a:spcPct val="20000"/>
              </a:spcBef>
              <a:spcAft>
                <a:spcPts val="575"/>
              </a:spcAft>
              <a:buClr>
                <a:schemeClr val="accent1"/>
              </a:buClr>
              <a:buFont typeface="Times" charset="0"/>
              <a:buChar char="•"/>
              <a:defRPr sz="2000">
                <a:solidFill>
                  <a:schemeClr val="tx1"/>
                </a:solidFill>
                <a:latin typeface="HelveticaNeueLT Pro 45 Lt"/>
                <a:ea typeface="ＭＳ Ｐゴシック" charset="0"/>
                <a:cs typeface="HelveticaNeueLT Pro 45 Lt"/>
              </a:defRPr>
            </a:lvl4pPr>
            <a:lvl5pPr marL="1400175" indent="-234950" algn="l" defTabSz="952500" rtl="0" eaLnBrk="1" fontAlgn="base" hangingPunct="1">
              <a:spcBef>
                <a:spcPct val="20000"/>
              </a:spcBef>
              <a:spcAft>
                <a:spcPts val="575"/>
              </a:spcAft>
              <a:buClr>
                <a:schemeClr val="accent1"/>
              </a:buClr>
              <a:buFont typeface="Times" charset="0"/>
              <a:buChar char="•"/>
              <a:defRPr sz="2000">
                <a:solidFill>
                  <a:schemeClr val="tx1"/>
                </a:solidFill>
                <a:latin typeface="HelveticaNeueLT Pro 45 Lt"/>
                <a:ea typeface="ＭＳ Ｐゴシック" charset="0"/>
                <a:cs typeface="HelveticaNeueLT Pro 45 Lt"/>
              </a:defRPr>
            </a:lvl5pPr>
            <a:lvl6pPr marL="2371346"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6pPr>
            <a:lvl7pPr marL="2591945"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7pPr>
            <a:lvl8pPr marL="2812522"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8pPr>
            <a:lvl9pPr marL="3033117"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9pPr>
          </a:lstStyle>
          <a:p>
            <a:pPr marL="0" indent="0" algn="ctr" defTabSz="914400">
              <a:buNone/>
            </a:pPr>
            <a:r>
              <a:rPr lang="en-GB" sz="2800" b="1" dirty="0">
                <a:solidFill>
                  <a:prstClr val="black"/>
                </a:solidFill>
                <a:latin typeface="Century Gothic" panose="020B0502020202020204" pitchFamily="34" charset="0"/>
                <a:ea typeface="+mn-ea"/>
                <a:cs typeface="Arial" pitchFamily="34" charset="0"/>
              </a:rPr>
              <a:t>EUDAT</a:t>
            </a:r>
          </a:p>
          <a:p>
            <a:pPr marL="0" indent="0" defTabSz="914400">
              <a:buNone/>
            </a:pPr>
            <a:r>
              <a:rPr lang="en-GB" sz="2800" dirty="0">
                <a:solidFill>
                  <a:prstClr val="black"/>
                </a:solidFill>
                <a:latin typeface="Century Gothic" panose="020B0502020202020204" pitchFamily="34" charset="0"/>
                <a:ea typeface="+mn-ea"/>
                <a:cs typeface="Arial" pitchFamily="34" charset="0"/>
              </a:rPr>
              <a:t>Web – </a:t>
            </a:r>
            <a:r>
              <a:rPr lang="en-GB" sz="2800" dirty="0">
                <a:solidFill>
                  <a:srgbClr val="0070C0"/>
                </a:solidFill>
                <a:latin typeface="Century Gothic" panose="020B0502020202020204" pitchFamily="34" charset="0"/>
                <a:ea typeface="+mn-ea"/>
                <a:cs typeface="Arial" pitchFamily="34" charset="0"/>
              </a:rPr>
              <a:t>eudat.eu</a:t>
            </a:r>
          </a:p>
          <a:p>
            <a:pPr marL="0" indent="0" defTabSz="914400">
              <a:buNone/>
            </a:pPr>
            <a:r>
              <a:rPr lang="en-GB" sz="2800" dirty="0">
                <a:solidFill>
                  <a:prstClr val="black"/>
                </a:solidFill>
                <a:latin typeface="Century Gothic" panose="020B0502020202020204" pitchFamily="34" charset="0"/>
                <a:ea typeface="+mn-ea"/>
                <a:cs typeface="Arial" pitchFamily="34" charset="0"/>
              </a:rPr>
              <a:t>Twitter - </a:t>
            </a:r>
            <a:r>
              <a:rPr lang="en-GB" sz="2800" dirty="0">
                <a:solidFill>
                  <a:srgbClr val="0070C0"/>
                </a:solidFill>
                <a:latin typeface="Century Gothic" panose="020B0502020202020204" pitchFamily="34" charset="0"/>
                <a:ea typeface="+mn-ea"/>
                <a:cs typeface="Arial" pitchFamily="34" charset="0"/>
              </a:rPr>
              <a:t>@</a:t>
            </a:r>
            <a:r>
              <a:rPr lang="en-GB" sz="2800" dirty="0" smtClean="0">
                <a:solidFill>
                  <a:srgbClr val="0070C0"/>
                </a:solidFill>
                <a:latin typeface="Century Gothic" panose="020B0502020202020204" pitchFamily="34" charset="0"/>
                <a:ea typeface="+mn-ea"/>
                <a:cs typeface="Arial" pitchFamily="34" charset="0"/>
              </a:rPr>
              <a:t>EUDAT_EU</a:t>
            </a:r>
            <a:endParaRPr lang="en-GB" sz="2800" dirty="0">
              <a:solidFill>
                <a:srgbClr val="0070C0"/>
              </a:solidFill>
              <a:latin typeface="Century Gothic" panose="020B0502020202020204" pitchFamily="34" charset="0"/>
              <a:ea typeface="+mn-ea"/>
              <a:cs typeface="Arial" pitchFamily="34" charset="0"/>
            </a:endParaRPr>
          </a:p>
          <a:p>
            <a:endParaRPr lang="en-GB" sz="2800" kern="0" dirty="0">
              <a:solidFill>
                <a:srgbClr val="0070C0"/>
              </a:solidFill>
              <a:latin typeface="Century Gothic" panose="020B0502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332" y="4332811"/>
            <a:ext cx="3096344" cy="2032570"/>
          </a:xfrm>
          <a:prstGeom prst="rect">
            <a:avLst/>
          </a:prstGeom>
        </p:spPr>
      </p:pic>
      <p:sp>
        <p:nvSpPr>
          <p:cNvPr id="7" name="Shape 51"/>
          <p:cNvSpPr>
            <a:spLocks noChangeArrowheads="1"/>
          </p:cNvSpPr>
          <p:nvPr/>
        </p:nvSpPr>
        <p:spPr bwMode="auto">
          <a:xfrm>
            <a:off x="467544" y="1700808"/>
            <a:ext cx="4079180" cy="263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eaLnBrk="1" hangingPunct="1">
              <a:lnSpc>
                <a:spcPct val="80000"/>
              </a:lnSpc>
              <a:spcBef>
                <a:spcPts val="600"/>
              </a:spcBef>
            </a:pPr>
            <a:r>
              <a:rPr lang="en-US" altLang="en-US" sz="2400" b="1" dirty="0">
                <a:solidFill>
                  <a:srgbClr val="000000"/>
                </a:solidFill>
              </a:rPr>
              <a:t>PI: Marco Baldi</a:t>
            </a:r>
          </a:p>
          <a:p>
            <a:pPr eaLnBrk="1" hangingPunct="1">
              <a:lnSpc>
                <a:spcPct val="80000"/>
              </a:lnSpc>
              <a:spcBef>
                <a:spcPts val="600"/>
              </a:spcBef>
            </a:pPr>
            <a:r>
              <a:rPr lang="en-US" altLang="en-US" sz="2400" i="1" dirty="0">
                <a:solidFill>
                  <a:srgbClr val="000000"/>
                </a:solidFill>
              </a:rPr>
              <a:t>(marco.baldi5@unibo.it)</a:t>
            </a:r>
          </a:p>
          <a:p>
            <a:pPr eaLnBrk="1" hangingPunct="1">
              <a:lnSpc>
                <a:spcPct val="80000"/>
              </a:lnSpc>
              <a:spcBef>
                <a:spcPts val="500"/>
              </a:spcBef>
            </a:pPr>
            <a:r>
              <a:rPr lang="en-US" altLang="en-US" sz="2400" b="1" dirty="0">
                <a:solidFill>
                  <a:srgbClr val="000000"/>
                </a:solidFill>
              </a:rPr>
              <a:t>Presenter: Matteo Nori</a:t>
            </a:r>
          </a:p>
          <a:p>
            <a:pPr eaLnBrk="1" hangingPunct="1">
              <a:lnSpc>
                <a:spcPct val="80000"/>
              </a:lnSpc>
              <a:spcBef>
                <a:spcPts val="500"/>
              </a:spcBef>
            </a:pPr>
            <a:r>
              <a:rPr lang="en-US" altLang="en-US" sz="2400" i="1" dirty="0">
                <a:solidFill>
                  <a:srgbClr val="000000"/>
                </a:solidFill>
              </a:rPr>
              <a:t>(matteo.nori3@unibo.it)</a:t>
            </a:r>
          </a:p>
          <a:p>
            <a:pPr eaLnBrk="1" hangingPunct="1">
              <a:lnSpc>
                <a:spcPct val="80000"/>
              </a:lnSpc>
              <a:spcBef>
                <a:spcPts val="500"/>
              </a:spcBef>
            </a:pPr>
            <a:endParaRPr lang="en-US" altLang="en-US" sz="600" dirty="0">
              <a:solidFill>
                <a:srgbClr val="000000"/>
              </a:solidFill>
            </a:endParaRPr>
          </a:p>
          <a:p>
            <a:pPr eaLnBrk="1" hangingPunct="1">
              <a:lnSpc>
                <a:spcPct val="80000"/>
              </a:lnSpc>
              <a:spcBef>
                <a:spcPts val="500"/>
              </a:spcBef>
            </a:pPr>
            <a:r>
              <a:rPr lang="en-US" altLang="en-US" sz="2400" b="1" dirty="0">
                <a:solidFill>
                  <a:srgbClr val="000000"/>
                </a:solidFill>
              </a:rPr>
              <a:t>Physics and Astronomy Department</a:t>
            </a:r>
          </a:p>
          <a:p>
            <a:pPr eaLnBrk="1" hangingPunct="1">
              <a:lnSpc>
                <a:spcPct val="80000"/>
              </a:lnSpc>
              <a:spcBef>
                <a:spcPts val="500"/>
              </a:spcBef>
            </a:pPr>
            <a:r>
              <a:rPr lang="en-US" altLang="en-US" sz="2400" b="1" dirty="0">
                <a:solidFill>
                  <a:srgbClr val="000000"/>
                </a:solidFill>
              </a:rPr>
              <a:t>Bologna University</a:t>
            </a:r>
          </a:p>
        </p:txBody>
      </p:sp>
      <p:pic>
        <p:nvPicPr>
          <p:cNvPr id="8" name="Picture 2" descr="https://www.eudat.eu/sites/default/files/styles/medium/public/logo/SIMCODE.png?itok=DVqLIs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403" y="4332811"/>
            <a:ext cx="2448272" cy="244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007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504</Words>
  <Application>Microsoft Office PowerPoint</Application>
  <PresentationFormat>On-screen Show (4:3)</PresentationFormat>
  <Paragraphs>56</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SIMCODE-DS</vt:lpstr>
      <vt:lpstr>EUDAT: A truly pan-European Infrastructure</vt:lpstr>
      <vt:lpstr>PowerPoint Presentation</vt:lpstr>
      <vt:lpstr>B2 Service Suite</vt:lpstr>
      <vt:lpstr>Building solutions with the communities</vt:lpstr>
      <vt:lpstr>The Challenge</vt:lpstr>
      <vt:lpstr>Pilot Overview</vt:lpstr>
      <vt:lpstr>EUDAT Service Uptake</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SIMCODE-DS</dc:title>
  <dc:creator>Alex</dc:creator>
  <cp:lastModifiedBy>Alex</cp:lastModifiedBy>
  <cp:revision>5</cp:revision>
  <dcterms:created xsi:type="dcterms:W3CDTF">2016-04-01T08:04:15Z</dcterms:created>
  <dcterms:modified xsi:type="dcterms:W3CDTF">2016-04-01T11:01:39Z</dcterms:modified>
</cp:coreProperties>
</file>