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</p:sldMasterIdLst>
  <p:notesMasterIdLst>
    <p:notesMasterId r:id="rId33"/>
  </p:notesMasterIdLst>
  <p:sldIdLst>
    <p:sldId id="256" r:id="rId3"/>
    <p:sldId id="258" r:id="rId4"/>
    <p:sldId id="284" r:id="rId5"/>
    <p:sldId id="259" r:id="rId6"/>
    <p:sldId id="260" r:id="rId7"/>
    <p:sldId id="329" r:id="rId8"/>
    <p:sldId id="333" r:id="rId9"/>
    <p:sldId id="283" r:id="rId10"/>
    <p:sldId id="305" r:id="rId11"/>
    <p:sldId id="307" r:id="rId12"/>
    <p:sldId id="317" r:id="rId13"/>
    <p:sldId id="308" r:id="rId14"/>
    <p:sldId id="318" r:id="rId15"/>
    <p:sldId id="331" r:id="rId16"/>
    <p:sldId id="309" r:id="rId17"/>
    <p:sldId id="320" r:id="rId18"/>
    <p:sldId id="310" r:id="rId19"/>
    <p:sldId id="311" r:id="rId20"/>
    <p:sldId id="322" r:id="rId21"/>
    <p:sldId id="312" r:id="rId22"/>
    <p:sldId id="313" r:id="rId23"/>
    <p:sldId id="325" r:id="rId24"/>
    <p:sldId id="332" r:id="rId25"/>
    <p:sldId id="334" r:id="rId26"/>
    <p:sldId id="339" r:id="rId27"/>
    <p:sldId id="338" r:id="rId28"/>
    <p:sldId id="336" r:id="rId29"/>
    <p:sldId id="340" r:id="rId30"/>
    <p:sldId id="337" r:id="rId31"/>
    <p:sldId id="303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0A6CD"/>
    <a:srgbClr val="85A5AE"/>
    <a:srgbClr val="1717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548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256382-E178-4D71-A4A7-B58D6ED66C69}" type="datetimeFigureOut">
              <a:rPr lang="en-GB" smtClean="0"/>
              <a:t>22/06/2016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CBE049-3163-43EB-A5FF-F4CB484C94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9953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Not just ‘big’ experiments such as LHC and SKA, but the number of communities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BE049-3163-43EB-A5FF-F4CB484C94B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37747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ts val="336"/>
              </a:spcBef>
              <a:buFont typeface="Arial" charset="0"/>
              <a:buChar char="•"/>
              <a:defRPr/>
            </a:pPr>
            <a:r>
              <a:rPr lang="en-US" altLang="en-US" sz="1200" b="1" dirty="0" smtClean="0">
                <a:solidFill>
                  <a:srgbClr val="000000"/>
                </a:solidFill>
                <a:latin typeface="Helvetica"/>
                <a:cs typeface="Helvetica"/>
              </a:rPr>
              <a:t>E</a:t>
            </a:r>
            <a:r>
              <a:rPr lang="en-US" altLang="en-US" sz="1200" b="1" dirty="0" smtClean="0">
                <a:solidFill>
                  <a:srgbClr val="000000"/>
                </a:solidFill>
                <a:latin typeface="Helvetica"/>
                <a:ea typeface="+mn-ea"/>
                <a:cs typeface="Helvetica"/>
              </a:rPr>
              <a:t>xtension of the B2SAFE and B2FIND services, </a:t>
            </a:r>
            <a:r>
              <a:rPr lang="en-US" altLang="en-US" sz="1200" dirty="0" smtClean="0">
                <a:solidFill>
                  <a:srgbClr val="000000"/>
                </a:solidFill>
                <a:latin typeface="Helvetica"/>
                <a:ea typeface="+mn-ea"/>
                <a:cs typeface="Helvetica"/>
              </a:rPr>
              <a:t>which allow users to store, preserve and find data </a:t>
            </a:r>
          </a:p>
          <a:p>
            <a:pPr eaLnBrk="1" hangingPunct="1">
              <a:spcBef>
                <a:spcPts val="336"/>
              </a:spcBef>
              <a:buFont typeface="Arial" charset="0"/>
              <a:buChar char="•"/>
              <a:defRPr/>
            </a:pPr>
            <a:r>
              <a:rPr lang="en-US" altLang="en-US" sz="1200" dirty="0" smtClean="0">
                <a:solidFill>
                  <a:srgbClr val="000000"/>
                </a:solidFill>
                <a:latin typeface="Helvetica"/>
                <a:cs typeface="Helvetica"/>
              </a:rPr>
              <a:t>Providing </a:t>
            </a:r>
            <a:r>
              <a:rPr lang="en-US" altLang="en-US" sz="1200" b="1" dirty="0" smtClean="0">
                <a:solidFill>
                  <a:srgbClr val="000000"/>
                </a:solidFill>
                <a:latin typeface="Helvetica"/>
                <a:cs typeface="Helvetica"/>
              </a:rPr>
              <a:t>access</a:t>
            </a:r>
            <a:r>
              <a:rPr lang="en-US" altLang="en-US" sz="1200" dirty="0" smtClean="0">
                <a:solidFill>
                  <a:srgbClr val="000000"/>
                </a:solidFill>
                <a:latin typeface="Helvetica"/>
                <a:cs typeface="Helvetica"/>
              </a:rPr>
              <a:t> via </a:t>
            </a:r>
            <a:r>
              <a:rPr lang="en-US" altLang="en-US" sz="1200" b="1" dirty="0" err="1" smtClean="0">
                <a:solidFill>
                  <a:srgbClr val="000000"/>
                </a:solidFill>
                <a:latin typeface="Helvetica"/>
                <a:cs typeface="Helvetica"/>
              </a:rPr>
              <a:t>GridFTP</a:t>
            </a:r>
            <a:r>
              <a:rPr lang="en-US" altLang="en-US" sz="1200" dirty="0" smtClean="0">
                <a:solidFill>
                  <a:srgbClr val="000000"/>
                </a:solidFill>
                <a:latin typeface="Helvetica"/>
                <a:cs typeface="Helvetica"/>
              </a:rPr>
              <a:t> and basic </a:t>
            </a:r>
            <a:r>
              <a:rPr lang="en-US" altLang="en-US" sz="1200" b="1" dirty="0" smtClean="0">
                <a:solidFill>
                  <a:srgbClr val="000000"/>
                </a:solidFill>
                <a:latin typeface="Helvetica"/>
                <a:cs typeface="Helvetica"/>
              </a:rPr>
              <a:t>HTTP </a:t>
            </a:r>
          </a:p>
          <a:p>
            <a:pPr eaLnBrk="1" hangingPunct="1">
              <a:spcBef>
                <a:spcPts val="336"/>
              </a:spcBef>
              <a:buFont typeface="Arial" charset="0"/>
              <a:buChar char="•"/>
              <a:defRPr/>
            </a:pPr>
            <a:r>
              <a:rPr lang="en-US" altLang="en-US" sz="1200" b="1" dirty="0" smtClean="0">
                <a:solidFill>
                  <a:srgbClr val="000000"/>
                </a:solidFill>
                <a:latin typeface="Helvetica"/>
                <a:ea typeface="+mn-ea"/>
                <a:cs typeface="Helvetica"/>
              </a:rPr>
              <a:t>data-staging script </a:t>
            </a:r>
            <a:r>
              <a:rPr lang="en-US" altLang="en-US" sz="1200" dirty="0" smtClean="0">
                <a:solidFill>
                  <a:srgbClr val="000000"/>
                </a:solidFill>
                <a:latin typeface="Helvetica"/>
                <a:ea typeface="+mn-ea"/>
                <a:cs typeface="Helvetica"/>
              </a:rPr>
              <a:t>facilitates staging, ingestion and retrieval of persistent identifier (PID) information of transferred data</a:t>
            </a:r>
          </a:p>
          <a:p>
            <a:pPr eaLnBrk="1" hangingPunct="1">
              <a:spcBef>
                <a:spcPts val="336"/>
              </a:spcBef>
              <a:buFont typeface="Arial" charset="0"/>
              <a:buChar char="•"/>
              <a:defRPr/>
            </a:pPr>
            <a:r>
              <a:rPr lang="en-US" altLang="en-US" sz="1200" dirty="0" smtClean="0">
                <a:solidFill>
                  <a:srgbClr val="000000"/>
                </a:solidFill>
                <a:latin typeface="Helvetica"/>
                <a:ea typeface="+mn-ea"/>
                <a:cs typeface="Helvetica"/>
              </a:rPr>
              <a:t>Start development of EUDAT </a:t>
            </a:r>
            <a:r>
              <a:rPr lang="en-US" altLang="en-US" sz="1200" b="1" dirty="0" smtClean="0">
                <a:solidFill>
                  <a:srgbClr val="000000"/>
                </a:solidFill>
                <a:latin typeface="Helvetica"/>
                <a:ea typeface="+mn-ea"/>
                <a:cs typeface="Helvetica"/>
              </a:rPr>
              <a:t>client API library </a:t>
            </a:r>
            <a:r>
              <a:rPr lang="en-US" altLang="en-US" sz="1200" dirty="0" smtClean="0">
                <a:solidFill>
                  <a:srgbClr val="000000"/>
                </a:solidFill>
                <a:latin typeface="Helvetica"/>
                <a:ea typeface="+mn-ea"/>
                <a:cs typeface="Helvetica"/>
              </a:rPr>
              <a:t>and</a:t>
            </a:r>
            <a:r>
              <a:rPr lang="en-US" altLang="en-US" sz="1200" b="1" dirty="0" smtClean="0">
                <a:solidFill>
                  <a:srgbClr val="000000"/>
                </a:solidFill>
                <a:latin typeface="Helvetica"/>
                <a:ea typeface="+mn-ea"/>
                <a:cs typeface="Helvetica"/>
              </a:rPr>
              <a:t> command line </a:t>
            </a:r>
            <a:r>
              <a:rPr lang="en-US" altLang="en-US" sz="1200" dirty="0" smtClean="0">
                <a:solidFill>
                  <a:srgbClr val="000000"/>
                </a:solidFill>
                <a:latin typeface="Helvetica"/>
                <a:ea typeface="+mn-ea"/>
                <a:cs typeface="Helvetica"/>
              </a:rPr>
              <a:t>tools</a:t>
            </a:r>
          </a:p>
          <a:p>
            <a:pPr eaLnBrk="1" hangingPunct="1">
              <a:spcBef>
                <a:spcPts val="336"/>
              </a:spcBef>
              <a:buFont typeface="Arial" charset="0"/>
              <a:buChar char="•"/>
              <a:defRPr/>
            </a:pPr>
            <a:r>
              <a:rPr lang="en-US" altLang="en-US" sz="1200" b="1" dirty="0" smtClean="0">
                <a:solidFill>
                  <a:srgbClr val="000000"/>
                </a:solidFill>
                <a:latin typeface="Helvetica"/>
                <a:cs typeface="Helvetica"/>
              </a:rPr>
              <a:t>Integrated </a:t>
            </a:r>
            <a:r>
              <a:rPr lang="en-US" altLang="en-US" sz="1200" dirty="0" smtClean="0">
                <a:solidFill>
                  <a:srgbClr val="000000"/>
                </a:solidFill>
                <a:latin typeface="Helvetica"/>
                <a:cs typeface="Helvetica"/>
              </a:rPr>
              <a:t>with EUDAT </a:t>
            </a:r>
            <a:r>
              <a:rPr lang="en-US" altLang="en-US" sz="1200" b="1" dirty="0" smtClean="0">
                <a:solidFill>
                  <a:srgbClr val="000000"/>
                </a:solidFill>
                <a:latin typeface="Helvetica"/>
                <a:cs typeface="Helvetica"/>
              </a:rPr>
              <a:t>Federated AAI </a:t>
            </a:r>
            <a:r>
              <a:rPr lang="en-US" altLang="en-US" sz="1200" dirty="0" smtClean="0">
                <a:solidFill>
                  <a:srgbClr val="000000"/>
                </a:solidFill>
                <a:latin typeface="Helvetica"/>
                <a:cs typeface="Helvetica"/>
              </a:rPr>
              <a:t>on basis of</a:t>
            </a:r>
            <a:r>
              <a:rPr lang="en-US" altLang="en-US" sz="1200" b="1" dirty="0" smtClean="0">
                <a:solidFill>
                  <a:srgbClr val="000000"/>
                </a:solidFill>
                <a:latin typeface="Helvetica"/>
                <a:cs typeface="Helvetica"/>
              </a:rPr>
              <a:t> X.509 </a:t>
            </a:r>
            <a:r>
              <a:rPr lang="en-US" altLang="en-US" sz="1200" dirty="0" smtClean="0">
                <a:solidFill>
                  <a:srgbClr val="000000"/>
                </a:solidFill>
                <a:latin typeface="Helvetica"/>
                <a:cs typeface="Helvetica"/>
              </a:rPr>
              <a:t>certificates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7F8AD-33BB-4EDC-B921-541CE899FC3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1888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 the EUDAT1,</a:t>
            </a:r>
            <a:r>
              <a:rPr lang="en-US" baseline="0" dirty="0" smtClean="0"/>
              <a:t> </a:t>
            </a:r>
            <a:r>
              <a:rPr lang="en-US" dirty="0" smtClean="0"/>
              <a:t>MDTF/B2FIND</a:t>
            </a:r>
            <a:r>
              <a:rPr lang="en-US" baseline="0" dirty="0" smtClean="0"/>
              <a:t> community wiki page, 15 additional community repository services are planned or in enabling phase.</a:t>
            </a:r>
          </a:p>
          <a:p>
            <a:r>
              <a:rPr lang="en-US" dirty="0" smtClean="0"/>
              <a:t>At the developers</a:t>
            </a:r>
            <a:r>
              <a:rPr lang="en-US" baseline="0" dirty="0" smtClean="0"/>
              <a:t> </a:t>
            </a:r>
            <a:r>
              <a:rPr lang="en-US" dirty="0" smtClean="0"/>
              <a:t>workshop Heinrich and </a:t>
            </a:r>
            <a:r>
              <a:rPr lang="en-US" dirty="0" err="1" smtClean="0"/>
              <a:t>Yann</a:t>
            </a:r>
            <a:r>
              <a:rPr lang="en-US" dirty="0" smtClean="0"/>
              <a:t> Le Franc</a:t>
            </a:r>
            <a:r>
              <a:rPr lang="en-US" baseline="0" dirty="0" smtClean="0"/>
              <a:t> talked about the the integration of the B2NOTE service with B2FIND.</a:t>
            </a:r>
          </a:p>
          <a:p>
            <a:endParaRPr lang="en-US" baseline="0" dirty="0" smtClean="0"/>
          </a:p>
          <a:p>
            <a:pPr marL="285750" indent="-285750">
              <a:spcBef>
                <a:spcPts val="336"/>
              </a:spcBef>
              <a:buFont typeface="Arial"/>
              <a:buChar char="•"/>
            </a:pPr>
            <a:r>
              <a:rPr lang="en-US" sz="1200" dirty="0" smtClean="0">
                <a:solidFill>
                  <a:srgbClr val="000000"/>
                </a:solidFill>
                <a:latin typeface="Helvetica"/>
                <a:cs typeface="Helvetica"/>
              </a:rPr>
              <a:t>Based on </a:t>
            </a:r>
            <a:r>
              <a:rPr lang="en-US" sz="1200" b="1" dirty="0" smtClean="0">
                <a:solidFill>
                  <a:srgbClr val="000000"/>
                </a:solidFill>
                <a:latin typeface="Helvetica"/>
                <a:cs typeface="Helvetica"/>
              </a:rPr>
              <a:t>CKAN</a:t>
            </a:r>
            <a:r>
              <a:rPr lang="en-US" sz="1200" dirty="0" smtClean="0">
                <a:solidFill>
                  <a:srgbClr val="000000"/>
                </a:solidFill>
                <a:latin typeface="Helvetica"/>
                <a:cs typeface="Helvetica"/>
              </a:rPr>
              <a:t>, </a:t>
            </a:r>
            <a:r>
              <a:rPr lang="en-US" sz="1200" b="1" dirty="0" smtClean="0">
                <a:solidFill>
                  <a:srgbClr val="000000"/>
                </a:solidFill>
                <a:latin typeface="Helvetica"/>
                <a:cs typeface="Helvetica"/>
              </a:rPr>
              <a:t>open source </a:t>
            </a:r>
            <a:r>
              <a:rPr lang="en-US" sz="1200" dirty="0" smtClean="0">
                <a:solidFill>
                  <a:srgbClr val="000000"/>
                </a:solidFill>
                <a:latin typeface="Helvetica"/>
                <a:cs typeface="Helvetica"/>
              </a:rPr>
              <a:t>(GNU AGPL v3)</a:t>
            </a:r>
          </a:p>
          <a:p>
            <a:pPr marL="285750" indent="-285750">
              <a:spcBef>
                <a:spcPts val="336"/>
              </a:spcBef>
              <a:buFont typeface="Arial"/>
              <a:buChar char="•"/>
            </a:pPr>
            <a:r>
              <a:rPr lang="en-US" sz="1200" b="1" dirty="0" smtClean="0">
                <a:solidFill>
                  <a:srgbClr val="000000"/>
                </a:solidFill>
                <a:latin typeface="Helvetica"/>
                <a:cs typeface="Helvetica"/>
              </a:rPr>
              <a:t>Facetted search </a:t>
            </a:r>
            <a:r>
              <a:rPr lang="en-US" sz="1200" dirty="0" smtClean="0">
                <a:solidFill>
                  <a:srgbClr val="000000"/>
                </a:solidFill>
                <a:latin typeface="Helvetica"/>
                <a:cs typeface="Helvetica"/>
              </a:rPr>
              <a:t>(e.g. 10 facets) </a:t>
            </a:r>
            <a:r>
              <a:rPr lang="en-US" sz="1200" b="1" dirty="0" smtClean="0">
                <a:solidFill>
                  <a:srgbClr val="000000"/>
                </a:solidFill>
                <a:latin typeface="Helvetica"/>
                <a:cs typeface="Helvetica"/>
              </a:rPr>
              <a:t>and full text search, </a:t>
            </a:r>
            <a:r>
              <a:rPr lang="en-US" sz="1200" dirty="0" smtClean="0">
                <a:solidFill>
                  <a:srgbClr val="000000"/>
                </a:solidFill>
                <a:latin typeface="Helvetica"/>
                <a:cs typeface="Helvetica"/>
              </a:rPr>
              <a:t>recently added </a:t>
            </a:r>
            <a:r>
              <a:rPr lang="en-US" sz="1200" b="1" dirty="0" smtClean="0">
                <a:solidFill>
                  <a:srgbClr val="000000"/>
                </a:solidFill>
                <a:latin typeface="Helvetica"/>
                <a:cs typeface="Helvetica"/>
              </a:rPr>
              <a:t>timeline</a:t>
            </a:r>
            <a:r>
              <a:rPr lang="en-US" sz="1200" dirty="0" smtClean="0">
                <a:solidFill>
                  <a:srgbClr val="000000"/>
                </a:solidFill>
                <a:latin typeface="Helvetica"/>
                <a:cs typeface="Helvetica"/>
              </a:rPr>
              <a:t> search</a:t>
            </a:r>
            <a:endParaRPr lang="en-US" sz="1200" b="1" dirty="0" smtClean="0">
              <a:solidFill>
                <a:srgbClr val="000000"/>
              </a:solidFill>
              <a:latin typeface="Helvetica"/>
              <a:cs typeface="Helvetica"/>
            </a:endParaRPr>
          </a:p>
          <a:p>
            <a:pPr marL="285750" indent="-285750">
              <a:spcBef>
                <a:spcPts val="336"/>
              </a:spcBef>
              <a:buFont typeface="Arial"/>
              <a:buChar char="•"/>
            </a:pPr>
            <a:r>
              <a:rPr lang="en-US" sz="1200" dirty="0" smtClean="0">
                <a:solidFill>
                  <a:srgbClr val="000000"/>
                </a:solidFill>
                <a:latin typeface="Helvetica"/>
                <a:cs typeface="Helvetica"/>
              </a:rPr>
              <a:t>Focus on </a:t>
            </a:r>
            <a:r>
              <a:rPr lang="en-US" sz="1200" b="1" dirty="0" smtClean="0">
                <a:solidFill>
                  <a:srgbClr val="000000"/>
                </a:solidFill>
                <a:latin typeface="Helvetica"/>
                <a:cs typeface="Helvetica"/>
              </a:rPr>
              <a:t>community recommended</a:t>
            </a:r>
            <a:r>
              <a:rPr lang="en-US" sz="1200" dirty="0" smtClean="0">
                <a:solidFill>
                  <a:srgbClr val="000000"/>
                </a:solidFill>
                <a:latin typeface="Helvetica"/>
                <a:cs typeface="Helvetica"/>
              </a:rPr>
              <a:t> metadata </a:t>
            </a:r>
          </a:p>
          <a:p>
            <a:pPr marL="285750" indent="-285750">
              <a:spcBef>
                <a:spcPts val="336"/>
              </a:spcBef>
              <a:buFont typeface="Arial"/>
              <a:buChar char="•"/>
            </a:pPr>
            <a:r>
              <a:rPr lang="en-US" sz="1200" b="1" dirty="0" smtClean="0">
                <a:solidFill>
                  <a:srgbClr val="000000"/>
                </a:solidFill>
                <a:latin typeface="Helvetica"/>
                <a:cs typeface="Helvetica"/>
              </a:rPr>
              <a:t>13 community repositories </a:t>
            </a:r>
            <a:r>
              <a:rPr lang="en-US" sz="1200" dirty="0" smtClean="0">
                <a:solidFill>
                  <a:srgbClr val="000000"/>
                </a:solidFill>
                <a:latin typeface="Helvetica"/>
                <a:cs typeface="Helvetica"/>
              </a:rPr>
              <a:t>harvested, more lined up</a:t>
            </a:r>
          </a:p>
          <a:p>
            <a:pPr marL="285750" indent="-285750">
              <a:spcBef>
                <a:spcPts val="336"/>
              </a:spcBef>
              <a:buFont typeface="Arial"/>
              <a:buChar char="•"/>
            </a:pPr>
            <a:r>
              <a:rPr lang="en-US" sz="1200" b="1" dirty="0" smtClean="0">
                <a:solidFill>
                  <a:srgbClr val="000000"/>
                </a:solidFill>
                <a:latin typeface="Helvetica"/>
                <a:cs typeface="Helvetica"/>
              </a:rPr>
              <a:t>Open accessible, </a:t>
            </a:r>
            <a:r>
              <a:rPr lang="en-US" sz="1200" dirty="0" smtClean="0">
                <a:solidFill>
                  <a:srgbClr val="000000"/>
                </a:solidFill>
                <a:latin typeface="Helvetica"/>
                <a:cs typeface="Helvetica"/>
              </a:rPr>
              <a:t>no registration needed</a:t>
            </a:r>
            <a:endParaRPr lang="en-US" sz="1200" b="1" dirty="0" smtClean="0">
              <a:solidFill>
                <a:srgbClr val="000000"/>
              </a:solidFill>
              <a:latin typeface="Helvetica"/>
              <a:cs typeface="Helvetica"/>
            </a:endParaRPr>
          </a:p>
          <a:p>
            <a:pPr marL="285750" indent="-285750">
              <a:spcBef>
                <a:spcPts val="336"/>
              </a:spcBef>
              <a:buFont typeface="Arial"/>
              <a:buChar char="•"/>
            </a:pPr>
            <a:r>
              <a:rPr lang="en-US" sz="1200" b="1" dirty="0" smtClean="0">
                <a:solidFill>
                  <a:srgbClr val="000000"/>
                </a:solidFill>
                <a:latin typeface="Helvetica"/>
                <a:cs typeface="Helvetica"/>
              </a:rPr>
              <a:t>Open harvestable metadata</a:t>
            </a:r>
          </a:p>
          <a:p>
            <a:pPr marL="285750" indent="-285750">
              <a:spcBef>
                <a:spcPts val="336"/>
              </a:spcBef>
              <a:buFont typeface="Arial"/>
              <a:buChar char="•"/>
            </a:pPr>
            <a:r>
              <a:rPr lang="en-US" sz="1200" dirty="0" smtClean="0">
                <a:solidFill>
                  <a:srgbClr val="000000"/>
                </a:solidFill>
                <a:latin typeface="Helvetica"/>
                <a:cs typeface="Helvetica"/>
              </a:rPr>
              <a:t>Searchable</a:t>
            </a:r>
            <a:r>
              <a:rPr lang="en-US" sz="1200" b="1" dirty="0" smtClean="0">
                <a:solidFill>
                  <a:srgbClr val="000000"/>
                </a:solidFill>
                <a:latin typeface="Helvetica"/>
                <a:cs typeface="Helvetica"/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latin typeface="Helvetica"/>
                <a:cs typeface="Helvetica"/>
              </a:rPr>
              <a:t>via</a:t>
            </a:r>
            <a:r>
              <a:rPr lang="en-US" sz="1200" b="1" dirty="0" smtClean="0">
                <a:solidFill>
                  <a:srgbClr val="000000"/>
                </a:solidFill>
                <a:latin typeface="Helvetica"/>
                <a:cs typeface="Helvetica"/>
              </a:rPr>
              <a:t> Web-based GUI </a:t>
            </a:r>
            <a:r>
              <a:rPr lang="en-US" sz="1200" dirty="0" smtClean="0">
                <a:solidFill>
                  <a:srgbClr val="000000"/>
                </a:solidFill>
                <a:latin typeface="Helvetica"/>
                <a:cs typeface="Helvetica"/>
              </a:rPr>
              <a:t>and</a:t>
            </a:r>
            <a:r>
              <a:rPr lang="en-US" sz="1200" b="1" dirty="0" smtClean="0">
                <a:solidFill>
                  <a:srgbClr val="000000"/>
                </a:solidFill>
                <a:latin typeface="Helvetica"/>
                <a:cs typeface="Helvetica"/>
              </a:rPr>
              <a:t> HTTP </a:t>
            </a:r>
            <a:r>
              <a:rPr lang="en-US" sz="1200" b="1" dirty="0" err="1" smtClean="0">
                <a:solidFill>
                  <a:srgbClr val="000000"/>
                </a:solidFill>
                <a:latin typeface="Helvetica"/>
                <a:cs typeface="Helvetica"/>
              </a:rPr>
              <a:t>RESTful</a:t>
            </a:r>
            <a:r>
              <a:rPr lang="en-US" sz="1200" b="1" dirty="0" smtClean="0">
                <a:solidFill>
                  <a:srgbClr val="000000"/>
                </a:solidFill>
                <a:latin typeface="Helvetica"/>
                <a:cs typeface="Helvetica"/>
              </a:rPr>
              <a:t> API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7F8AD-33BB-4EDC-B921-541CE899FC3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4082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7F8AD-33BB-4EDC-B921-541CE899FC3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4082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58900" y="685800"/>
            <a:ext cx="3509963" cy="2632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20688" y="3635896"/>
            <a:ext cx="5486400" cy="5256584"/>
          </a:xfrm>
        </p:spPr>
        <p:txBody>
          <a:bodyPr/>
          <a:lstStyle/>
          <a:p>
            <a:endParaRPr lang="en-US" sz="11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7F8AD-33BB-4EDC-B921-541CE899FC3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6197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B2ACCESS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4AFE3D-F359-CE44-9FD2-E3C8C9D2972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9446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7F8AD-33BB-4EDC-B921-541CE899FC3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4082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7F8AD-33BB-4EDC-B921-541CE899FC3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4082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Into the data model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BE049-3163-43EB-A5FF-F4CB484C94B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3357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Diagram based on High Level Expert Group (HLEG) on Scientific Data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BE049-3163-43EB-A5FF-F4CB484C94B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45675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BE049-3163-43EB-A5FF-F4CB484C94B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25823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7F8AD-33BB-4EDC-B921-541CE899FC3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5188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74800" y="196850"/>
            <a:ext cx="3529013" cy="26463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2915816"/>
            <a:ext cx="5486400" cy="6048672"/>
          </a:xfrm>
        </p:spPr>
        <p:txBody>
          <a:bodyPr/>
          <a:lstStyle/>
          <a:p>
            <a:r>
              <a:rPr lang="en-US" sz="1100" dirty="0" smtClean="0">
                <a:latin typeface="Helvetica"/>
                <a:cs typeface="Helvetica"/>
              </a:rPr>
              <a:t>Based on </a:t>
            </a:r>
            <a:r>
              <a:rPr lang="en-US" sz="1100" b="1" dirty="0" err="1" smtClean="0">
                <a:latin typeface="Helvetica"/>
                <a:cs typeface="Helvetica"/>
              </a:rPr>
              <a:t>ownCloud</a:t>
            </a:r>
            <a:r>
              <a:rPr lang="en-US" sz="1100" b="1" dirty="0" smtClean="0">
                <a:latin typeface="Helvetica"/>
                <a:cs typeface="Helvetica"/>
              </a:rPr>
              <a:t>, </a:t>
            </a:r>
            <a:r>
              <a:rPr lang="en-US" sz="1100" dirty="0" smtClean="0">
                <a:latin typeface="Helvetica"/>
                <a:cs typeface="Helvetica"/>
              </a:rPr>
              <a:t>open source (GNU AGPLv3)</a:t>
            </a:r>
          </a:p>
          <a:p>
            <a:r>
              <a:rPr lang="en-US" sz="1100" b="1" dirty="0" smtClean="0">
                <a:latin typeface="Helvetica"/>
                <a:cs typeface="Helvetica"/>
              </a:rPr>
              <a:t>access and manage permissions </a:t>
            </a:r>
            <a:r>
              <a:rPr lang="en-US" sz="1100" dirty="0" smtClean="0">
                <a:latin typeface="Helvetica"/>
                <a:cs typeface="Helvetica"/>
              </a:rPr>
              <a:t>to </a:t>
            </a:r>
            <a:r>
              <a:rPr lang="en-US" sz="1100" b="1" dirty="0" smtClean="0">
                <a:latin typeface="Helvetica"/>
                <a:cs typeface="Helvetica"/>
              </a:rPr>
              <a:t>files from any device and any location, </a:t>
            </a:r>
            <a:r>
              <a:rPr lang="en-US" sz="1100" dirty="0" smtClean="0">
                <a:latin typeface="Helvetica"/>
                <a:cs typeface="Helvetica"/>
              </a:rPr>
              <a:t>via</a:t>
            </a:r>
            <a:r>
              <a:rPr lang="en-US" sz="1100" b="1" dirty="0" smtClean="0">
                <a:latin typeface="Helvetica"/>
                <a:cs typeface="Helvetica"/>
              </a:rPr>
              <a:t> </a:t>
            </a:r>
            <a:r>
              <a:rPr lang="en-US" sz="1100" dirty="0" smtClean="0">
                <a:latin typeface="Helvetica"/>
                <a:cs typeface="Helvetica"/>
              </a:rPr>
              <a:t>browser, desktop, mobile apps and WebDAV</a:t>
            </a:r>
          </a:p>
          <a:p>
            <a:r>
              <a:rPr lang="en-US" sz="1100" b="1" dirty="0" smtClean="0">
                <a:latin typeface="Helvetica"/>
                <a:cs typeface="Helvetica"/>
              </a:rPr>
              <a:t>up to 20GB of storage space</a:t>
            </a:r>
            <a:r>
              <a:rPr lang="en-US" sz="1100" dirty="0" smtClean="0">
                <a:latin typeface="Helvetica"/>
                <a:cs typeface="Helvetica"/>
              </a:rPr>
              <a:t> for research data </a:t>
            </a:r>
          </a:p>
          <a:p>
            <a:r>
              <a:rPr lang="en-US" sz="1100" b="1" dirty="0" smtClean="0">
                <a:latin typeface="Helvetica"/>
                <a:cs typeface="Helvetica"/>
              </a:rPr>
              <a:t>simple to use and open to all </a:t>
            </a:r>
            <a:r>
              <a:rPr lang="en-US" sz="1100" dirty="0" smtClean="0">
                <a:latin typeface="Helvetica"/>
                <a:cs typeface="Helvetica"/>
              </a:rPr>
              <a:t>researchers, scientists (e.g. self-registration)</a:t>
            </a:r>
          </a:p>
          <a:p>
            <a:r>
              <a:rPr lang="en-US" sz="1100" b="1" dirty="0" smtClean="0">
                <a:latin typeface="Helvetica"/>
                <a:cs typeface="Helvetica"/>
              </a:rPr>
              <a:t>synchronize and exchange data with one or multiple users</a:t>
            </a:r>
            <a:endParaRPr lang="en-US" sz="1100" dirty="0" smtClean="0">
              <a:solidFill>
                <a:srgbClr val="25468D"/>
              </a:solidFill>
              <a:latin typeface="Helvetica"/>
              <a:cs typeface="Helvetica"/>
            </a:endParaRPr>
          </a:p>
          <a:p>
            <a:r>
              <a:rPr lang="en-US" sz="1100" dirty="0" smtClean="0">
                <a:latin typeface="Helvetica"/>
                <a:cs typeface="Helvetica"/>
              </a:rPr>
              <a:t>users decide </a:t>
            </a:r>
            <a:r>
              <a:rPr lang="en-US" sz="1100" b="1" dirty="0" smtClean="0">
                <a:latin typeface="Helvetica"/>
                <a:cs typeface="Helvetica"/>
              </a:rPr>
              <a:t>with whom to exchange data, for how long and how</a:t>
            </a:r>
          </a:p>
          <a:p>
            <a:endParaRPr lang="en-US" sz="11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7F8AD-33BB-4EDC-B921-541CE899FC3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9231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31925" y="685800"/>
            <a:ext cx="3508375" cy="2632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2696" y="3635896"/>
            <a:ext cx="5486400" cy="5184576"/>
          </a:xfrm>
        </p:spPr>
        <p:txBody>
          <a:bodyPr/>
          <a:lstStyle/>
          <a:p>
            <a:r>
              <a:rPr lang="en-US" sz="1200" dirty="0" smtClean="0">
                <a:solidFill>
                  <a:srgbClr val="000000"/>
                </a:solidFill>
                <a:latin typeface="Helvetica"/>
                <a:cs typeface="Helvetica"/>
              </a:rPr>
              <a:t>Based on </a:t>
            </a:r>
            <a:r>
              <a:rPr lang="en-US" sz="1200" b="1" dirty="0" err="1" smtClean="0">
                <a:solidFill>
                  <a:srgbClr val="000000"/>
                </a:solidFill>
                <a:latin typeface="Helvetica"/>
                <a:cs typeface="Helvetica"/>
              </a:rPr>
              <a:t>Invenio</a:t>
            </a:r>
            <a:r>
              <a:rPr lang="en-US" sz="1200" dirty="0" smtClean="0">
                <a:solidFill>
                  <a:srgbClr val="000000"/>
                </a:solidFill>
                <a:latin typeface="Helvetica"/>
                <a:cs typeface="Helvetica"/>
              </a:rPr>
              <a:t>, </a:t>
            </a:r>
            <a:r>
              <a:rPr lang="en-US" sz="1200" b="1" dirty="0" smtClean="0">
                <a:solidFill>
                  <a:srgbClr val="000000"/>
                </a:solidFill>
                <a:latin typeface="Helvetica"/>
                <a:cs typeface="Helvetica"/>
              </a:rPr>
              <a:t>open source </a:t>
            </a:r>
            <a:r>
              <a:rPr lang="en-US" sz="1200" dirty="0" smtClean="0">
                <a:solidFill>
                  <a:srgbClr val="000000"/>
                </a:solidFill>
                <a:latin typeface="Helvetica"/>
                <a:cs typeface="Helvetica"/>
              </a:rPr>
              <a:t>(GPL v3)</a:t>
            </a:r>
          </a:p>
          <a:p>
            <a:r>
              <a:rPr lang="en-US" sz="1200" dirty="0" smtClean="0">
                <a:solidFill>
                  <a:srgbClr val="000000"/>
                </a:solidFill>
                <a:latin typeface="Helvetica"/>
                <a:cs typeface="Helvetica"/>
              </a:rPr>
              <a:t>Supports 8 </a:t>
            </a:r>
            <a:r>
              <a:rPr lang="en-US" sz="1200" b="1" dirty="0" smtClean="0">
                <a:solidFill>
                  <a:srgbClr val="000000"/>
                </a:solidFill>
                <a:latin typeface="Helvetica"/>
                <a:cs typeface="Helvetica"/>
              </a:rPr>
              <a:t>community</a:t>
            </a:r>
            <a:r>
              <a:rPr lang="en-US" sz="1200" dirty="0" smtClean="0">
                <a:solidFill>
                  <a:srgbClr val="000000"/>
                </a:solidFill>
                <a:latin typeface="Helvetica"/>
                <a:cs typeface="Helvetica"/>
              </a:rPr>
              <a:t>-</a:t>
            </a:r>
            <a:r>
              <a:rPr lang="en-US" sz="1200" b="1" dirty="0" smtClean="0">
                <a:solidFill>
                  <a:srgbClr val="000000"/>
                </a:solidFill>
                <a:latin typeface="Helvetica"/>
                <a:cs typeface="Helvetica"/>
              </a:rPr>
              <a:t>metadata </a:t>
            </a:r>
            <a:r>
              <a:rPr lang="en-US" sz="1200" dirty="0" smtClean="0">
                <a:solidFill>
                  <a:srgbClr val="000000"/>
                </a:solidFill>
                <a:latin typeface="Helvetica"/>
                <a:cs typeface="Helvetica"/>
              </a:rPr>
              <a:t>templates</a:t>
            </a:r>
          </a:p>
          <a:p>
            <a:r>
              <a:rPr lang="en-US" sz="1200" dirty="0" smtClean="0">
                <a:solidFill>
                  <a:srgbClr val="000000"/>
                </a:solidFill>
                <a:latin typeface="Helvetica"/>
                <a:cs typeface="Helvetica"/>
              </a:rPr>
              <a:t>Data assigned a</a:t>
            </a:r>
            <a:r>
              <a:rPr lang="en-US" sz="1200" b="1" dirty="0" smtClean="0">
                <a:solidFill>
                  <a:srgbClr val="000000"/>
                </a:solidFill>
                <a:latin typeface="Helvetica"/>
                <a:cs typeface="Helvetica"/>
              </a:rPr>
              <a:t> persistent identifier </a:t>
            </a:r>
            <a:r>
              <a:rPr lang="en-US" sz="1200" dirty="0" smtClean="0">
                <a:solidFill>
                  <a:srgbClr val="000000"/>
                </a:solidFill>
                <a:latin typeface="Helvetica"/>
                <a:cs typeface="Helvetica"/>
              </a:rPr>
              <a:t>and a </a:t>
            </a:r>
            <a:r>
              <a:rPr lang="en-US" sz="1200" b="1" dirty="0" smtClean="0">
                <a:solidFill>
                  <a:srgbClr val="000000"/>
                </a:solidFill>
                <a:latin typeface="Helvetica"/>
                <a:cs typeface="Helvetica"/>
              </a:rPr>
              <a:t>checksum</a:t>
            </a:r>
            <a:endParaRPr lang="en-US" sz="1200" dirty="0" smtClean="0">
              <a:solidFill>
                <a:srgbClr val="000000"/>
              </a:solidFill>
              <a:latin typeface="Helvetica"/>
              <a:cs typeface="Helvetica"/>
            </a:endParaRPr>
          </a:p>
          <a:p>
            <a:r>
              <a:rPr lang="en-US" sz="1200" dirty="0" smtClean="0">
                <a:solidFill>
                  <a:srgbClr val="000000"/>
                </a:solidFill>
                <a:latin typeface="Helvetica"/>
                <a:cs typeface="Helvetica"/>
              </a:rPr>
              <a:t>Access via a </a:t>
            </a:r>
            <a:r>
              <a:rPr lang="en-US" sz="1200" b="1" dirty="0" smtClean="0">
                <a:solidFill>
                  <a:srgbClr val="000000"/>
                </a:solidFill>
                <a:latin typeface="Helvetica"/>
                <a:cs typeface="Helvetica"/>
              </a:rPr>
              <a:t>HTTP Rest API</a:t>
            </a:r>
          </a:p>
          <a:p>
            <a:r>
              <a:rPr lang="en-US" sz="1200" b="1" dirty="0" smtClean="0">
                <a:solidFill>
                  <a:srgbClr val="000000"/>
                </a:solidFill>
                <a:latin typeface="Helvetica"/>
                <a:cs typeface="Helvetica"/>
              </a:rPr>
              <a:t>Open accessible, </a:t>
            </a:r>
            <a:r>
              <a:rPr lang="en-US" sz="1200" dirty="0" smtClean="0">
                <a:solidFill>
                  <a:srgbClr val="000000"/>
                </a:solidFill>
                <a:latin typeface="Helvetica"/>
                <a:cs typeface="Helvetica"/>
              </a:rPr>
              <a:t>user self-registration</a:t>
            </a:r>
          </a:p>
          <a:p>
            <a:r>
              <a:rPr lang="en-US" sz="1200" b="1" dirty="0" smtClean="0">
                <a:solidFill>
                  <a:srgbClr val="000000"/>
                </a:solidFill>
              </a:rPr>
              <a:t>Data owner defines access policy </a:t>
            </a:r>
            <a:endParaRPr lang="en-US" sz="1200" dirty="0" smtClean="0">
              <a:solidFill>
                <a:srgbClr val="000000"/>
              </a:solidFill>
              <a:latin typeface="Helvetica"/>
              <a:cs typeface="Helvetica"/>
            </a:endParaRPr>
          </a:p>
          <a:p>
            <a:r>
              <a:rPr lang="en-US" sz="1200" b="1" dirty="0" smtClean="0">
                <a:solidFill>
                  <a:srgbClr val="000000"/>
                </a:solidFill>
                <a:latin typeface="Helvetica"/>
                <a:cs typeface="Helvetica"/>
              </a:rPr>
              <a:t>Open access license </a:t>
            </a:r>
            <a:r>
              <a:rPr lang="en-US" sz="1200" dirty="0" smtClean="0">
                <a:solidFill>
                  <a:srgbClr val="000000"/>
                </a:solidFill>
                <a:latin typeface="Helvetica"/>
                <a:cs typeface="Helvetica"/>
              </a:rPr>
              <a:t>choose feature</a:t>
            </a:r>
          </a:p>
          <a:p>
            <a:r>
              <a:rPr lang="en-US" sz="1200" b="1" dirty="0" smtClean="0">
                <a:solidFill>
                  <a:srgbClr val="000000"/>
                </a:solidFill>
                <a:latin typeface="Helvetica"/>
                <a:cs typeface="Helvetica"/>
              </a:rPr>
              <a:t>Discipline</a:t>
            </a:r>
            <a:r>
              <a:rPr lang="en-US" sz="1200" dirty="0" smtClean="0">
                <a:solidFill>
                  <a:srgbClr val="000000"/>
                </a:solidFill>
                <a:latin typeface="Helvetica"/>
                <a:cs typeface="Helvetica"/>
              </a:rPr>
              <a:t> choose feature</a:t>
            </a:r>
          </a:p>
          <a:p>
            <a:r>
              <a:rPr lang="en-US" sz="1200" b="1" dirty="0" smtClean="0">
                <a:solidFill>
                  <a:srgbClr val="000000"/>
                </a:solidFill>
                <a:latin typeface="Helvetica"/>
                <a:cs typeface="Helvetica"/>
              </a:rPr>
              <a:t>Open harvestable metadata, </a:t>
            </a:r>
            <a:r>
              <a:rPr lang="en-US" sz="1200" dirty="0" smtClean="0">
                <a:solidFill>
                  <a:srgbClr val="000000"/>
                </a:solidFill>
                <a:latin typeface="Helvetica"/>
                <a:cs typeface="Helvetica"/>
              </a:rPr>
              <a:t>harvested by </a:t>
            </a:r>
            <a:r>
              <a:rPr lang="en-US" sz="1200" b="1" dirty="0" smtClean="0">
                <a:solidFill>
                  <a:srgbClr val="000000"/>
                </a:solidFill>
                <a:latin typeface="Helvetica"/>
                <a:cs typeface="Helvetica"/>
              </a:rPr>
              <a:t>B2FIND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7F8AD-33BB-4EDC-B921-541CE899FC3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3354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31925" y="685800"/>
            <a:ext cx="3508375" cy="2632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48680" y="3563888"/>
            <a:ext cx="5486400" cy="4114800"/>
          </a:xfrm>
        </p:spPr>
        <p:txBody>
          <a:bodyPr/>
          <a:lstStyle/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7F8AD-33BB-4EDC-B921-541CE899FC3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9381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7F8AD-33BB-4EDC-B921-541CE899FC3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786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udat.eu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udat.eu/" TargetMode="External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68575"/>
            <a:ext cx="7772400" cy="1470025"/>
          </a:xfrm>
        </p:spPr>
        <p:txBody>
          <a:bodyPr>
            <a:normAutofit/>
          </a:bodyPr>
          <a:lstStyle>
            <a:lvl1pPr>
              <a:defRPr sz="4000">
                <a:latin typeface="Century Gothic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67200"/>
            <a:ext cx="6400800" cy="1371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  <a:latin typeface="Century Gothic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ttangolo 8"/>
          <p:cNvSpPr/>
          <p:nvPr/>
        </p:nvSpPr>
        <p:spPr>
          <a:xfrm>
            <a:off x="6238333" y="5937039"/>
            <a:ext cx="26601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2000" kern="1200" noProof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www.eudat.eu</a:t>
            </a:r>
            <a:endParaRPr lang="en-GB" sz="2000" kern="1200" noProof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CasellaDiTesto 10"/>
          <p:cNvSpPr txBox="1"/>
          <p:nvPr/>
        </p:nvSpPr>
        <p:spPr>
          <a:xfrm>
            <a:off x="0" y="6371017"/>
            <a:ext cx="9144000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50" noProof="0" smtClean="0">
                <a:latin typeface="Century Gothic"/>
                <a:cs typeface="Century Gothic"/>
              </a:rPr>
              <a:t>EUDAT receives funding from the European Union's Horizon 2020 programme - DG CONNECT e-Infrastructures. Contract No. 654065</a:t>
            </a:r>
            <a:endParaRPr lang="en-GB" sz="1050" noProof="0">
              <a:latin typeface="Century Gothic"/>
              <a:cs typeface="Century Gothic"/>
            </a:endParaRPr>
          </a:p>
        </p:txBody>
      </p:sp>
      <p:sp>
        <p:nvSpPr>
          <p:cNvPr id="9" name="Rettangolo 14"/>
          <p:cNvSpPr/>
          <p:nvPr/>
        </p:nvSpPr>
        <p:spPr>
          <a:xfrm>
            <a:off x="0" y="6691755"/>
            <a:ext cx="2387600" cy="166245"/>
          </a:xfrm>
          <a:prstGeom prst="rect">
            <a:avLst/>
          </a:prstGeom>
          <a:solidFill>
            <a:srgbClr val="00009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10" name="Rettangolo 15"/>
          <p:cNvSpPr/>
          <p:nvPr/>
        </p:nvSpPr>
        <p:spPr>
          <a:xfrm>
            <a:off x="2387599" y="6691755"/>
            <a:ext cx="2345268" cy="166245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11" name="Rettangolo 16"/>
          <p:cNvSpPr/>
          <p:nvPr/>
        </p:nvSpPr>
        <p:spPr>
          <a:xfrm>
            <a:off x="4732867" y="6691755"/>
            <a:ext cx="2305367" cy="166245"/>
          </a:xfrm>
          <a:prstGeom prst="rect">
            <a:avLst/>
          </a:prstGeom>
          <a:solidFill>
            <a:srgbClr val="F95A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12" name="Rettangolo 17"/>
          <p:cNvSpPr/>
          <p:nvPr/>
        </p:nvSpPr>
        <p:spPr>
          <a:xfrm>
            <a:off x="7038234" y="6691755"/>
            <a:ext cx="2105767" cy="16624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pic>
        <p:nvPicPr>
          <p:cNvPr id="14" name="Immagine 7" descr="eudat-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304800"/>
            <a:ext cx="2386076" cy="142149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6524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B4C27-80EA-4CEA-BCAF-6AF9FB1032F6}" type="datetimeFigureOut">
              <a:rPr lang="en-GB" smtClean="0"/>
              <a:t>22/06/2016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4D82C-507D-47A0-9918-E487A598C61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B4C27-80EA-4CEA-BCAF-6AF9FB1032F6}" type="datetimeFigureOut">
              <a:rPr lang="en-GB" smtClean="0"/>
              <a:t>22/06/2016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4D82C-507D-47A0-9918-E487A598C61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B4C27-80EA-4CEA-BCAF-6AF9FB1032F6}" type="datetimeFigureOut">
              <a:rPr lang="en-GB" smtClean="0"/>
              <a:t>22/06/2016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4D82C-507D-47A0-9918-E487A598C61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2_SERVICE_SU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0" y="6691755"/>
            <a:ext cx="2387600" cy="166245"/>
          </a:xfrm>
          <a:prstGeom prst="rect">
            <a:avLst/>
          </a:prstGeom>
          <a:solidFill>
            <a:srgbClr val="00009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12" name="Titolo 6"/>
          <p:cNvSpPr txBox="1">
            <a:spLocks/>
          </p:cNvSpPr>
          <p:nvPr/>
        </p:nvSpPr>
        <p:spPr>
          <a:xfrm>
            <a:off x="1710267" y="418571"/>
            <a:ext cx="5884334" cy="631295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Century Gothic" pitchFamily="34" charset="0"/>
              </a:rPr>
              <a:t>B2 SERVICE SUITE</a:t>
            </a:r>
            <a:endParaRPr lang="it-IT" dirty="0">
              <a:latin typeface="Century Gothic" pitchFamily="34" charset="0"/>
            </a:endParaRPr>
          </a:p>
        </p:txBody>
      </p:sp>
      <p:pic>
        <p:nvPicPr>
          <p:cNvPr id="11" name="Immagine 14" descr="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" y="-211669"/>
            <a:ext cx="1227219" cy="1193800"/>
          </a:xfrm>
          <a:prstGeom prst="rect">
            <a:avLst/>
          </a:prstGeom>
        </p:spPr>
      </p:pic>
      <p:sp>
        <p:nvSpPr>
          <p:cNvPr id="15" name="Rettangolo 15"/>
          <p:cNvSpPr/>
          <p:nvPr/>
        </p:nvSpPr>
        <p:spPr>
          <a:xfrm>
            <a:off x="2387599" y="6691755"/>
            <a:ext cx="2345268" cy="166245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16" name="Rettangolo 16"/>
          <p:cNvSpPr/>
          <p:nvPr/>
        </p:nvSpPr>
        <p:spPr>
          <a:xfrm>
            <a:off x="4732867" y="6691755"/>
            <a:ext cx="2305367" cy="166245"/>
          </a:xfrm>
          <a:prstGeom prst="rect">
            <a:avLst/>
          </a:prstGeom>
          <a:solidFill>
            <a:srgbClr val="F95A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17" name="Rettangolo 17"/>
          <p:cNvSpPr/>
          <p:nvPr/>
        </p:nvSpPr>
        <p:spPr>
          <a:xfrm>
            <a:off x="7038234" y="6691755"/>
            <a:ext cx="2105767" cy="16624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43808" y="6093296"/>
            <a:ext cx="33564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 sz="1800" b="1" dirty="0" smtClean="0">
                <a:solidFill>
                  <a:srgbClr val="23589C"/>
                </a:solidFill>
                <a:latin typeface="Helvetica LT Std" pitchFamily="34" charset="0"/>
              </a:rPr>
              <a:t>http://www.eudat.eu/services</a:t>
            </a:r>
            <a:endParaRPr lang="en-US" altLang="en-US" sz="1800" b="1" dirty="0">
              <a:solidFill>
                <a:srgbClr val="23589C"/>
              </a:solidFill>
              <a:latin typeface="Helvetica LT Std" pitchFamily="34" charset="0"/>
            </a:endParaRPr>
          </a:p>
        </p:txBody>
      </p:sp>
      <p:pic>
        <p:nvPicPr>
          <p:cNvPr id="13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3963" y="1661443"/>
            <a:ext cx="3846512" cy="355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7013" y="1340768"/>
            <a:ext cx="4344987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3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8125" y="2258343"/>
            <a:ext cx="434340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7013" y="3209256"/>
            <a:ext cx="4343400" cy="67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6" descr="C:\Users\lbermude\Documents\Laura\eudat\conference\3rd-conference\poster-services\b2stage\presentacion\B2STAGE_payoff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7013" y="4144293"/>
            <a:ext cx="4343400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8125" y="5074568"/>
            <a:ext cx="4344988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151054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rtners_with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132" y="641350"/>
            <a:ext cx="8288867" cy="6216650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0" y="6691755"/>
            <a:ext cx="2387600" cy="166245"/>
          </a:xfrm>
          <a:prstGeom prst="rect">
            <a:avLst/>
          </a:prstGeom>
          <a:solidFill>
            <a:srgbClr val="00009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12" name="Titolo 6"/>
          <p:cNvSpPr txBox="1">
            <a:spLocks/>
          </p:cNvSpPr>
          <p:nvPr/>
        </p:nvSpPr>
        <p:spPr>
          <a:xfrm>
            <a:off x="1710267" y="418571"/>
            <a:ext cx="5884334" cy="631295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Century Gothic" pitchFamily="34" charset="0"/>
              </a:rPr>
              <a:t>EUDAT Partners</a:t>
            </a:r>
            <a:endParaRPr lang="it-IT" dirty="0">
              <a:latin typeface="Century Gothic" pitchFamily="34" charset="0"/>
            </a:endParaRPr>
          </a:p>
        </p:txBody>
      </p:sp>
      <p:pic>
        <p:nvPicPr>
          <p:cNvPr id="11" name="Immagine 14" descr="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" y="-211669"/>
            <a:ext cx="1227219" cy="1193800"/>
          </a:xfrm>
          <a:prstGeom prst="rect">
            <a:avLst/>
          </a:prstGeom>
        </p:spPr>
      </p:pic>
      <p:sp>
        <p:nvSpPr>
          <p:cNvPr id="14" name="Sottotitolo 2"/>
          <p:cNvSpPr txBox="1">
            <a:spLocks/>
          </p:cNvSpPr>
          <p:nvPr/>
        </p:nvSpPr>
        <p:spPr>
          <a:xfrm>
            <a:off x="194733" y="1752599"/>
            <a:ext cx="3496733" cy="3098801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smtClean="0">
                <a:latin typeface="Century Gothic" pitchFamily="34" charset="0"/>
              </a:rPr>
              <a:t>A consortium of high parallel computing (HPC) / data </a:t>
            </a:r>
            <a:r>
              <a:rPr lang="en-US" sz="2400" noProof="0" smtClean="0">
                <a:latin typeface="Century Gothic" pitchFamily="34" charset="0"/>
              </a:rPr>
              <a:t>centres</a:t>
            </a:r>
            <a:r>
              <a:rPr lang="en-US" sz="2400" smtClean="0">
                <a:latin typeface="Century Gothic" pitchFamily="34" charset="0"/>
              </a:rPr>
              <a:t>, libraries, scientific communities, data scientists</a:t>
            </a:r>
            <a:endParaRPr lang="en-US" sz="2400" dirty="0">
              <a:latin typeface="Century Gothic" pitchFamily="34" charset="0"/>
            </a:endParaRPr>
          </a:p>
        </p:txBody>
      </p:sp>
      <p:sp>
        <p:nvSpPr>
          <p:cNvPr id="15" name="Rettangolo 15"/>
          <p:cNvSpPr/>
          <p:nvPr/>
        </p:nvSpPr>
        <p:spPr>
          <a:xfrm>
            <a:off x="2387599" y="6691755"/>
            <a:ext cx="2345268" cy="166245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16" name="Rettangolo 16"/>
          <p:cNvSpPr/>
          <p:nvPr/>
        </p:nvSpPr>
        <p:spPr>
          <a:xfrm>
            <a:off x="4732867" y="6691755"/>
            <a:ext cx="2305367" cy="166245"/>
          </a:xfrm>
          <a:prstGeom prst="rect">
            <a:avLst/>
          </a:prstGeom>
          <a:solidFill>
            <a:srgbClr val="F95A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17" name="Rettangolo 17"/>
          <p:cNvSpPr/>
          <p:nvPr/>
        </p:nvSpPr>
        <p:spPr>
          <a:xfrm>
            <a:off x="7038234" y="6691755"/>
            <a:ext cx="2105767" cy="16624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1054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rtners_Black&amp;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132" y="641350"/>
            <a:ext cx="8288867" cy="6216650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0" y="6691755"/>
            <a:ext cx="2387600" cy="166245"/>
          </a:xfrm>
          <a:prstGeom prst="rect">
            <a:avLst/>
          </a:prstGeom>
          <a:solidFill>
            <a:srgbClr val="00009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pic>
        <p:nvPicPr>
          <p:cNvPr id="9" name="Immagine 8" descr="EUDAT-LogoGrigio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90" y="-109654"/>
            <a:ext cx="1143000" cy="892098"/>
          </a:xfrm>
          <a:prstGeom prst="rect">
            <a:avLst/>
          </a:prstGeom>
        </p:spPr>
      </p:pic>
      <p:sp>
        <p:nvSpPr>
          <p:cNvPr id="10" name="Titolo 6"/>
          <p:cNvSpPr txBox="1">
            <a:spLocks/>
          </p:cNvSpPr>
          <p:nvPr/>
        </p:nvSpPr>
        <p:spPr>
          <a:xfrm>
            <a:off x="1710267" y="418571"/>
            <a:ext cx="5884334" cy="631295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Century Gothic" pitchFamily="34" charset="0"/>
              </a:rPr>
              <a:t>EUDAT Partners</a:t>
            </a:r>
            <a:endParaRPr lang="it-IT" dirty="0">
              <a:latin typeface="Century Gothic" pitchFamily="34" charset="0"/>
            </a:endParaRPr>
          </a:p>
        </p:txBody>
      </p:sp>
      <p:sp>
        <p:nvSpPr>
          <p:cNvPr id="14" name="Rettangolo 15"/>
          <p:cNvSpPr/>
          <p:nvPr/>
        </p:nvSpPr>
        <p:spPr>
          <a:xfrm>
            <a:off x="2387599" y="6691755"/>
            <a:ext cx="2345268" cy="166245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15" name="Rettangolo 16"/>
          <p:cNvSpPr/>
          <p:nvPr/>
        </p:nvSpPr>
        <p:spPr>
          <a:xfrm>
            <a:off x="4732867" y="6691755"/>
            <a:ext cx="2305367" cy="166245"/>
          </a:xfrm>
          <a:prstGeom prst="rect">
            <a:avLst/>
          </a:prstGeom>
          <a:solidFill>
            <a:srgbClr val="F95A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16" name="Rettangolo 17"/>
          <p:cNvSpPr/>
          <p:nvPr/>
        </p:nvSpPr>
        <p:spPr>
          <a:xfrm>
            <a:off x="7038234" y="6691755"/>
            <a:ext cx="2105767" cy="16624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0978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rtners_Colou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132" y="641350"/>
            <a:ext cx="8288867" cy="6216650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0" y="6691755"/>
            <a:ext cx="2387600" cy="166245"/>
          </a:xfrm>
          <a:prstGeom prst="rect">
            <a:avLst/>
          </a:prstGeom>
          <a:solidFill>
            <a:srgbClr val="00009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10" name="Titolo 6"/>
          <p:cNvSpPr txBox="1">
            <a:spLocks/>
          </p:cNvSpPr>
          <p:nvPr/>
        </p:nvSpPr>
        <p:spPr>
          <a:xfrm>
            <a:off x="1710267" y="418571"/>
            <a:ext cx="5884334" cy="631295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Century Gothic" pitchFamily="34" charset="0"/>
              </a:rPr>
              <a:t>EUDAT Partners</a:t>
            </a:r>
            <a:endParaRPr lang="it-IT" dirty="0">
              <a:latin typeface="Century Gothic" pitchFamily="34" charset="0"/>
            </a:endParaRPr>
          </a:p>
        </p:txBody>
      </p:sp>
      <p:sp>
        <p:nvSpPr>
          <p:cNvPr id="14" name="Rettangolo 15"/>
          <p:cNvSpPr/>
          <p:nvPr/>
        </p:nvSpPr>
        <p:spPr>
          <a:xfrm>
            <a:off x="2387599" y="6691755"/>
            <a:ext cx="2345268" cy="166245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15" name="Rettangolo 16"/>
          <p:cNvSpPr/>
          <p:nvPr/>
        </p:nvSpPr>
        <p:spPr>
          <a:xfrm>
            <a:off x="4732867" y="6691755"/>
            <a:ext cx="2305367" cy="166245"/>
          </a:xfrm>
          <a:prstGeom prst="rect">
            <a:avLst/>
          </a:prstGeom>
          <a:solidFill>
            <a:srgbClr val="F95A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16" name="Rettangolo 17"/>
          <p:cNvSpPr/>
          <p:nvPr/>
        </p:nvSpPr>
        <p:spPr>
          <a:xfrm>
            <a:off x="7038234" y="6691755"/>
            <a:ext cx="2105767" cy="16624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pic>
        <p:nvPicPr>
          <p:cNvPr id="11" name="Immagine 14" descr="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" y="-211669"/>
            <a:ext cx="1227219" cy="119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0978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4" descr="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" y="-211669"/>
            <a:ext cx="1227219" cy="1193800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>
            <a:lvl1pPr>
              <a:defRPr sz="2400">
                <a:latin typeface="Century Gothic" pitchFamily="34" charset="0"/>
              </a:defRPr>
            </a:lvl1pPr>
            <a:lvl2pPr>
              <a:defRPr sz="2400">
                <a:latin typeface="Century Gothic" pitchFamily="34" charset="0"/>
              </a:defRPr>
            </a:lvl2pPr>
            <a:lvl3pPr>
              <a:defRPr sz="2400">
                <a:latin typeface="Century Gothic" pitchFamily="34" charset="0"/>
              </a:defRPr>
            </a:lvl3pPr>
            <a:lvl4pPr>
              <a:defRPr sz="2400">
                <a:latin typeface="Century Gothic" pitchFamily="34" charset="0"/>
              </a:defRPr>
            </a:lvl4pPr>
            <a:lvl5pPr>
              <a:defRPr sz="2400">
                <a:latin typeface="Century Gothic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04856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4179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03648" y="6309320"/>
            <a:ext cx="4752528" cy="432048"/>
          </a:xfrm>
        </p:spPr>
        <p:txBody>
          <a:bodyPr/>
          <a:lstStyle/>
          <a:p>
            <a:r>
              <a:rPr lang="en-US" smtClean="0"/>
              <a:t>EUDAT M6 Review - Services and Operations</a:t>
            </a:r>
            <a:endParaRPr lang="es-E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A664348-DC2E-4C46-A357-1ED243B754D0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5876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xmlns:p14="http://schemas.microsoft.com/office/powerpoint/2010/main" advClick="0">
        <p:cut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03648" y="6309320"/>
            <a:ext cx="4752528" cy="432048"/>
          </a:xfrm>
        </p:spPr>
        <p:txBody>
          <a:bodyPr/>
          <a:lstStyle/>
          <a:p>
            <a:r>
              <a:rPr lang="en-US" smtClean="0"/>
              <a:t>EUDAT M6 Review - Services and Operations</a:t>
            </a:r>
            <a:endParaRPr lang="es-E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A664348-DC2E-4C46-A357-1ED243B754D0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3929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xmlns:p14="http://schemas.microsoft.com/office/powerpoint/2010/main" advClick="0"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74638"/>
            <a:ext cx="7391400" cy="868362"/>
          </a:xfrm>
        </p:spPr>
        <p:txBody>
          <a:bodyPr>
            <a:normAutofit/>
          </a:bodyPr>
          <a:lstStyle>
            <a:lvl1pPr>
              <a:defRPr sz="2800" b="1">
                <a:latin typeface="Century Gothic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>
            <a:lvl1pPr>
              <a:defRPr sz="2400">
                <a:latin typeface="Century Gothic" pitchFamily="34" charset="0"/>
              </a:defRPr>
            </a:lvl1pPr>
            <a:lvl2pPr>
              <a:defRPr sz="2400">
                <a:latin typeface="Century Gothic" pitchFamily="34" charset="0"/>
              </a:defRPr>
            </a:lvl2pPr>
            <a:lvl3pPr>
              <a:defRPr sz="2400">
                <a:latin typeface="Century Gothic" pitchFamily="34" charset="0"/>
              </a:defRPr>
            </a:lvl3pPr>
            <a:lvl4pPr>
              <a:defRPr sz="2400">
                <a:latin typeface="Century Gothic" pitchFamily="34" charset="0"/>
              </a:defRPr>
            </a:lvl4pPr>
            <a:lvl5pPr>
              <a:defRPr sz="2400">
                <a:latin typeface="Century Gothic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096000"/>
            <a:ext cx="2133600" cy="365125"/>
          </a:xfrm>
        </p:spPr>
        <p:txBody>
          <a:bodyPr/>
          <a:lstStyle/>
          <a:p>
            <a:fld id="{70FB4C27-80EA-4CEA-BCAF-6AF9FB1032F6}" type="datetimeFigureOut">
              <a:rPr lang="en-GB" smtClean="0"/>
              <a:t>22/06/2016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096000"/>
            <a:ext cx="28956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096000"/>
            <a:ext cx="2133600" cy="365125"/>
          </a:xfrm>
        </p:spPr>
        <p:txBody>
          <a:bodyPr/>
          <a:lstStyle/>
          <a:p>
            <a:fld id="{F314D82C-507D-47A0-9918-E487A598C61C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Immagine 14" descr="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" y="-211669"/>
            <a:ext cx="1227219" cy="1193800"/>
          </a:xfrm>
          <a:prstGeom prst="rect">
            <a:avLst/>
          </a:prstGeom>
        </p:spPr>
      </p:pic>
      <p:sp>
        <p:nvSpPr>
          <p:cNvPr id="8" name="Rettangolo 14"/>
          <p:cNvSpPr/>
          <p:nvPr/>
        </p:nvSpPr>
        <p:spPr>
          <a:xfrm>
            <a:off x="0" y="6691755"/>
            <a:ext cx="2387600" cy="166245"/>
          </a:xfrm>
          <a:prstGeom prst="rect">
            <a:avLst/>
          </a:prstGeom>
          <a:solidFill>
            <a:srgbClr val="00009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9" name="Rettangolo 15"/>
          <p:cNvSpPr/>
          <p:nvPr/>
        </p:nvSpPr>
        <p:spPr>
          <a:xfrm>
            <a:off x="2387599" y="6691755"/>
            <a:ext cx="2345268" cy="166245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10" name="Rettangolo 16"/>
          <p:cNvSpPr/>
          <p:nvPr/>
        </p:nvSpPr>
        <p:spPr>
          <a:xfrm>
            <a:off x="4732867" y="6691755"/>
            <a:ext cx="2305367" cy="166245"/>
          </a:xfrm>
          <a:prstGeom prst="rect">
            <a:avLst/>
          </a:prstGeom>
          <a:solidFill>
            <a:srgbClr val="F95A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11" name="Rettangolo 17"/>
          <p:cNvSpPr/>
          <p:nvPr/>
        </p:nvSpPr>
        <p:spPr>
          <a:xfrm>
            <a:off x="7038234" y="6691755"/>
            <a:ext cx="2105767" cy="16624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03648" y="6309320"/>
            <a:ext cx="4752528" cy="432048"/>
          </a:xfrm>
        </p:spPr>
        <p:txBody>
          <a:bodyPr/>
          <a:lstStyle/>
          <a:p>
            <a:r>
              <a:rPr lang="en-US" smtClean="0"/>
              <a:t>EUDAT M6 Review - Services and Operations</a:t>
            </a:r>
            <a:endParaRPr lang="es-E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A664348-DC2E-4C46-A357-1ED243B754D0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8126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xmlns:p14="http://schemas.microsoft.com/office/powerpoint/2010/main" advClick="0">
        <p:cut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03648" y="6309320"/>
            <a:ext cx="4752528" cy="432048"/>
          </a:xfrm>
        </p:spPr>
        <p:txBody>
          <a:bodyPr/>
          <a:lstStyle/>
          <a:p>
            <a:r>
              <a:rPr lang="es-ES" smtClean="0"/>
              <a:t>EUDAT 3rd Year EC Review – 21st of May 2015 - Brussel </a:t>
            </a:r>
            <a:endParaRPr lang="es-E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A664348-DC2E-4C46-A357-1ED243B754D0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1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xmlns:p14="http://schemas.microsoft.com/office/powerpoint/2010/main" advClick="0">
        <p:cut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al Slide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5352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it-IT" dirty="0"/>
          </a:p>
        </p:txBody>
      </p:sp>
      <p:sp>
        <p:nvSpPr>
          <p:cNvPr id="3" name="Rettangolo 2"/>
          <p:cNvSpPr/>
          <p:nvPr userDrawn="1"/>
        </p:nvSpPr>
        <p:spPr>
          <a:xfrm>
            <a:off x="3291933" y="6137094"/>
            <a:ext cx="26601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kern="1200" noProof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www.eudat.eu</a:t>
            </a:r>
            <a:endParaRPr lang="en-GB" sz="2000" kern="1200" noProof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0299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Black&amp;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74638"/>
            <a:ext cx="7391400" cy="868362"/>
          </a:xfrm>
        </p:spPr>
        <p:txBody>
          <a:bodyPr>
            <a:normAutofit/>
          </a:bodyPr>
          <a:lstStyle>
            <a:lvl1pPr>
              <a:defRPr sz="2800" b="1">
                <a:latin typeface="Century Gothic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>
            <a:lvl1pPr>
              <a:defRPr sz="2400">
                <a:latin typeface="Century Gothic" pitchFamily="34" charset="0"/>
              </a:defRPr>
            </a:lvl1pPr>
            <a:lvl2pPr>
              <a:defRPr sz="2400">
                <a:latin typeface="Century Gothic" pitchFamily="34" charset="0"/>
              </a:defRPr>
            </a:lvl2pPr>
            <a:lvl3pPr>
              <a:defRPr sz="2400">
                <a:latin typeface="Century Gothic" pitchFamily="34" charset="0"/>
              </a:defRPr>
            </a:lvl3pPr>
            <a:lvl4pPr>
              <a:defRPr sz="2400">
                <a:latin typeface="Century Gothic" pitchFamily="34" charset="0"/>
              </a:defRPr>
            </a:lvl4pPr>
            <a:lvl5pPr>
              <a:defRPr sz="2400">
                <a:latin typeface="Century Gothic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096000"/>
            <a:ext cx="2133600" cy="365125"/>
          </a:xfrm>
        </p:spPr>
        <p:txBody>
          <a:bodyPr/>
          <a:lstStyle/>
          <a:p>
            <a:fld id="{70FB4C27-80EA-4CEA-BCAF-6AF9FB1032F6}" type="datetimeFigureOut">
              <a:rPr lang="en-GB" smtClean="0"/>
              <a:t>22/06/2016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096000"/>
            <a:ext cx="28956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096000"/>
            <a:ext cx="2133600" cy="365125"/>
          </a:xfrm>
        </p:spPr>
        <p:txBody>
          <a:bodyPr/>
          <a:lstStyle/>
          <a:p>
            <a:fld id="{F314D82C-507D-47A0-9918-E487A598C61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Rettangolo 14"/>
          <p:cNvSpPr/>
          <p:nvPr/>
        </p:nvSpPr>
        <p:spPr>
          <a:xfrm>
            <a:off x="0" y="6691755"/>
            <a:ext cx="2387600" cy="166245"/>
          </a:xfrm>
          <a:prstGeom prst="rect">
            <a:avLst/>
          </a:prstGeom>
          <a:solidFill>
            <a:srgbClr val="00009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9" name="Rettangolo 15"/>
          <p:cNvSpPr/>
          <p:nvPr/>
        </p:nvSpPr>
        <p:spPr>
          <a:xfrm>
            <a:off x="2387599" y="6691755"/>
            <a:ext cx="2345268" cy="166245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10" name="Rettangolo 16"/>
          <p:cNvSpPr/>
          <p:nvPr/>
        </p:nvSpPr>
        <p:spPr>
          <a:xfrm>
            <a:off x="4732867" y="6691755"/>
            <a:ext cx="2305367" cy="166245"/>
          </a:xfrm>
          <a:prstGeom prst="rect">
            <a:avLst/>
          </a:prstGeom>
          <a:solidFill>
            <a:srgbClr val="F95A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11" name="Rettangolo 17"/>
          <p:cNvSpPr/>
          <p:nvPr/>
        </p:nvSpPr>
        <p:spPr>
          <a:xfrm>
            <a:off x="7038234" y="6691755"/>
            <a:ext cx="2105767" cy="16624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pic>
        <p:nvPicPr>
          <p:cNvPr id="12" name="Immagine 12" descr="EUDAT-LogoGrigio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56" y="-119811"/>
            <a:ext cx="1164989" cy="9092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entury Gothic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Century Gothic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172200"/>
            <a:ext cx="2133600" cy="365125"/>
          </a:xfrm>
        </p:spPr>
        <p:txBody>
          <a:bodyPr/>
          <a:lstStyle/>
          <a:p>
            <a:fld id="{70FB4C27-80EA-4CEA-BCAF-6AF9FB1032F6}" type="datetimeFigureOut">
              <a:rPr lang="en-GB" smtClean="0"/>
              <a:t>22/06/2016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172200"/>
            <a:ext cx="2133600" cy="365125"/>
          </a:xfrm>
        </p:spPr>
        <p:txBody>
          <a:bodyPr/>
          <a:lstStyle/>
          <a:p>
            <a:fld id="{F314D82C-507D-47A0-9918-E487A598C61C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Immagine 14" descr="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" y="-211669"/>
            <a:ext cx="1227219" cy="1193800"/>
          </a:xfrm>
          <a:prstGeom prst="rect">
            <a:avLst/>
          </a:prstGeom>
        </p:spPr>
      </p:pic>
      <p:sp>
        <p:nvSpPr>
          <p:cNvPr id="8" name="Rettangolo 14"/>
          <p:cNvSpPr/>
          <p:nvPr/>
        </p:nvSpPr>
        <p:spPr>
          <a:xfrm>
            <a:off x="0" y="6691755"/>
            <a:ext cx="2387600" cy="166245"/>
          </a:xfrm>
          <a:prstGeom prst="rect">
            <a:avLst/>
          </a:prstGeom>
          <a:solidFill>
            <a:srgbClr val="00009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9" name="Rettangolo 15"/>
          <p:cNvSpPr/>
          <p:nvPr/>
        </p:nvSpPr>
        <p:spPr>
          <a:xfrm>
            <a:off x="2387599" y="6691755"/>
            <a:ext cx="2345268" cy="166245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10" name="Rettangolo 16"/>
          <p:cNvSpPr/>
          <p:nvPr/>
        </p:nvSpPr>
        <p:spPr>
          <a:xfrm>
            <a:off x="4732867" y="6691755"/>
            <a:ext cx="2305367" cy="166245"/>
          </a:xfrm>
          <a:prstGeom prst="rect">
            <a:avLst/>
          </a:prstGeom>
          <a:solidFill>
            <a:srgbClr val="F95A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11" name="Rettangolo 17"/>
          <p:cNvSpPr/>
          <p:nvPr/>
        </p:nvSpPr>
        <p:spPr>
          <a:xfrm>
            <a:off x="7038234" y="6691755"/>
            <a:ext cx="2105767" cy="16624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B4C27-80EA-4CEA-BCAF-6AF9FB1032F6}" type="datetimeFigureOut">
              <a:rPr lang="en-GB" smtClean="0"/>
              <a:t>22/06/2016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4D82C-507D-47A0-9918-E487A598C61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B4C27-80EA-4CEA-BCAF-6AF9FB1032F6}" type="datetimeFigureOut">
              <a:rPr lang="en-GB" smtClean="0"/>
              <a:t>22/06/2016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4D82C-507D-47A0-9918-E487A598C61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B4C27-80EA-4CEA-BCAF-6AF9FB1032F6}" type="datetimeFigureOut">
              <a:rPr lang="en-GB" smtClean="0"/>
              <a:t>22/06/2016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4D82C-507D-47A0-9918-E487A598C61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B4C27-80EA-4CEA-BCAF-6AF9FB1032F6}" type="datetimeFigureOut">
              <a:rPr lang="en-GB" smtClean="0"/>
              <a:t>22/06/2016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4D82C-507D-47A0-9918-E487A598C61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3008313" cy="9906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81200"/>
            <a:ext cx="3008313" cy="41449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B4C27-80EA-4CEA-BCAF-6AF9FB1032F6}" type="datetimeFigureOut">
              <a:rPr lang="en-GB" smtClean="0"/>
              <a:t>22/06/2016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4D82C-507D-47A0-9918-E487A598C61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3133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B4C27-80EA-4CEA-BCAF-6AF9FB1032F6}" type="datetimeFigureOut">
              <a:rPr lang="en-GB" smtClean="0"/>
              <a:t>22/06/2016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3133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13133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14D82C-507D-47A0-9918-E487A598C61C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Immagine 14" descr="logo.png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" y="-211669"/>
            <a:ext cx="1227219" cy="1193800"/>
          </a:xfrm>
          <a:prstGeom prst="rect">
            <a:avLst/>
          </a:prstGeom>
        </p:spPr>
      </p:pic>
      <p:sp>
        <p:nvSpPr>
          <p:cNvPr id="8" name="Rettangolo 10"/>
          <p:cNvSpPr/>
          <p:nvPr/>
        </p:nvSpPr>
        <p:spPr>
          <a:xfrm>
            <a:off x="0" y="6691755"/>
            <a:ext cx="2387600" cy="166245"/>
          </a:xfrm>
          <a:prstGeom prst="rect">
            <a:avLst/>
          </a:prstGeom>
          <a:solidFill>
            <a:srgbClr val="00009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12" name="Rettangolo 15"/>
          <p:cNvSpPr/>
          <p:nvPr/>
        </p:nvSpPr>
        <p:spPr>
          <a:xfrm>
            <a:off x="2387599" y="6691755"/>
            <a:ext cx="2345268" cy="166245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13" name="Rettangolo 16"/>
          <p:cNvSpPr/>
          <p:nvPr/>
        </p:nvSpPr>
        <p:spPr>
          <a:xfrm>
            <a:off x="4732867" y="6691755"/>
            <a:ext cx="2305367" cy="166245"/>
          </a:xfrm>
          <a:prstGeom prst="rect">
            <a:avLst/>
          </a:prstGeom>
          <a:solidFill>
            <a:srgbClr val="F95A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14" name="Rettangolo 17"/>
          <p:cNvSpPr/>
          <p:nvPr/>
        </p:nvSpPr>
        <p:spPr>
          <a:xfrm>
            <a:off x="7038234" y="6691755"/>
            <a:ext cx="2105767" cy="16624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85" r:id="rId17"/>
    <p:sldLayoutId id="2147483725" r:id="rId18"/>
    <p:sldLayoutId id="2147483726" r:id="rId19"/>
    <p:sldLayoutId id="2147483727" r:id="rId20"/>
    <p:sldLayoutId id="2147483729" r:id="rId21"/>
  </p:sldLayoutIdLst>
  <p:txStyles>
    <p:titleStyle>
      <a:lvl1pPr algn="ctr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Century Gothic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SzPct val="100000"/>
        <a:buFontTx/>
        <a:buBlip>
          <a:blip r:embed="rId24"/>
        </a:buBlip>
        <a:defRPr sz="24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SzPct val="100000"/>
        <a:buFontTx/>
        <a:buBlip>
          <a:blip r:embed="rId24"/>
        </a:buBlip>
        <a:defRPr sz="24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SzPct val="100000"/>
        <a:buFontTx/>
        <a:buBlip>
          <a:blip r:embed="rId24"/>
        </a:buBlip>
        <a:defRPr sz="24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SzPct val="100000"/>
        <a:buFontTx/>
        <a:buBlip>
          <a:blip r:embed="rId24"/>
        </a:buBlip>
        <a:defRPr sz="24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SzPct val="100000"/>
        <a:buFontTx/>
        <a:buBlip>
          <a:blip r:embed="rId24"/>
        </a:buBlip>
        <a:defRPr sz="24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2183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7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2.png"/><Relationship Id="rId4" Type="http://schemas.openxmlformats.org/officeDocument/2006/relationships/image" Target="../media/image31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8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png"/><Relationship Id="rId11" Type="http://schemas.openxmlformats.org/officeDocument/2006/relationships/image" Target="../media/image40.png"/><Relationship Id="rId5" Type="http://schemas.openxmlformats.org/officeDocument/2006/relationships/image" Target="../media/image31.gif"/><Relationship Id="rId10" Type="http://schemas.openxmlformats.org/officeDocument/2006/relationships/image" Target="../media/image39.png"/><Relationship Id="rId4" Type="http://schemas.openxmlformats.org/officeDocument/2006/relationships/image" Target="../media/image2.png"/><Relationship Id="rId9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47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9.png"/><Relationship Id="rId7" Type="http://schemas.openxmlformats.org/officeDocument/2006/relationships/image" Target="../media/image31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4.png"/><Relationship Id="rId5" Type="http://schemas.openxmlformats.org/officeDocument/2006/relationships/image" Target="../media/image48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31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4.png"/><Relationship Id="rId5" Type="http://schemas.openxmlformats.org/officeDocument/2006/relationships/image" Target="../media/image2.png"/><Relationship Id="rId4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1.gif"/><Relationship Id="rId5" Type="http://schemas.openxmlformats.org/officeDocument/2006/relationships/image" Target="../media/image10.png"/><Relationship Id="rId4" Type="http://schemas.openxmlformats.org/officeDocument/2006/relationships/image" Target="../media/image5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1.gif"/><Relationship Id="rId5" Type="http://schemas.openxmlformats.org/officeDocument/2006/relationships/image" Target="../media/image2.png"/><Relationship Id="rId4" Type="http://schemas.openxmlformats.org/officeDocument/2006/relationships/image" Target="../media/image5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.png"/><Relationship Id="rId7" Type="http://schemas.openxmlformats.org/officeDocument/2006/relationships/image" Target="../media/image31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8.png"/><Relationship Id="rId5" Type="http://schemas.microsoft.com/office/2007/relationships/hdphoto" Target="../media/hdphoto1.wdp"/><Relationship Id="rId4" Type="http://schemas.openxmlformats.org/officeDocument/2006/relationships/image" Target="../media/image57.png"/><Relationship Id="rId9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gif"/><Relationship Id="rId3" Type="http://schemas.openxmlformats.org/officeDocument/2006/relationships/image" Target="../media/image2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7.png"/><Relationship Id="rId5" Type="http://schemas.openxmlformats.org/officeDocument/2006/relationships/image" Target="../media/image63.pn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7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6.png"/><Relationship Id="rId4" Type="http://schemas.openxmlformats.org/officeDocument/2006/relationships/image" Target="../media/image8.png"/><Relationship Id="rId9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EUDAT </a:t>
            </a:r>
            <a:br>
              <a:rPr lang="en-GB" dirty="0" smtClean="0"/>
            </a:br>
            <a:r>
              <a:rPr lang="en-GB" dirty="0" smtClean="0"/>
              <a:t>Services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4267200"/>
            <a:ext cx="8206680" cy="1371600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Mark van de </a:t>
            </a:r>
            <a:r>
              <a:rPr lang="en-GB" dirty="0" smtClean="0"/>
              <a:t>Sanden, EUDAT Service Manager</a:t>
            </a:r>
          </a:p>
          <a:p>
            <a:r>
              <a:rPr lang="en-GB" dirty="0" smtClean="0"/>
              <a:t>EUDAT User Meeting, 22-23 June 2016</a:t>
            </a:r>
          </a:p>
          <a:p>
            <a:r>
              <a:rPr lang="en-GB" dirty="0" smtClean="0"/>
              <a:t>Barcelona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445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3" name="Picture 13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8640"/>
            <a:ext cx="4344988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Placeholder 11"/>
          <p:cNvSpPr>
            <a:spLocks noGrp="1"/>
          </p:cNvSpPr>
          <p:nvPr>
            <p:ph type="body" sz="quarter" idx="3"/>
          </p:nvPr>
        </p:nvSpPr>
        <p:spPr>
          <a:xfrm>
            <a:off x="5282753" y="3429000"/>
            <a:ext cx="4041775" cy="639762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Helvetica"/>
                <a:cs typeface="Helvetica"/>
              </a:rPr>
              <a:t>EUDAT2020</a:t>
            </a:r>
            <a:endParaRPr lang="en-US" sz="2800" dirty="0">
              <a:latin typeface="Helvetica"/>
              <a:cs typeface="Helvetica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282753" y="4068762"/>
            <a:ext cx="3609727" cy="2600598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US" sz="1500" dirty="0" smtClean="0">
                <a:latin typeface="Helvetica"/>
                <a:cs typeface="Helvetica"/>
              </a:rPr>
              <a:t>Further </a:t>
            </a:r>
            <a:r>
              <a:rPr lang="en-US" sz="1500" b="1" dirty="0" smtClean="0">
                <a:latin typeface="Helvetica"/>
                <a:cs typeface="Helvetica"/>
              </a:rPr>
              <a:t>integration</a:t>
            </a:r>
            <a:r>
              <a:rPr lang="en-US" sz="1500" dirty="0" smtClean="0">
                <a:latin typeface="Helvetica"/>
                <a:cs typeface="Helvetica"/>
              </a:rPr>
              <a:t> with EUDAT CDI (e.g. B2SHARE)</a:t>
            </a:r>
          </a:p>
          <a:p>
            <a:pPr>
              <a:lnSpc>
                <a:spcPct val="110000"/>
              </a:lnSpc>
            </a:pPr>
            <a:r>
              <a:rPr lang="en-US" sz="1500" dirty="0" smtClean="0">
                <a:latin typeface="Helvetica"/>
                <a:cs typeface="Helvetica"/>
              </a:rPr>
              <a:t>Integration with </a:t>
            </a:r>
            <a:r>
              <a:rPr lang="en-US" sz="1500" b="1" dirty="0">
                <a:latin typeface="Helvetica"/>
                <a:cs typeface="Helvetica"/>
              </a:rPr>
              <a:t>B2ACCESS </a:t>
            </a:r>
            <a:r>
              <a:rPr lang="en-US" sz="1500" b="1" dirty="0" smtClean="0">
                <a:latin typeface="Helvetica"/>
                <a:cs typeface="Helvetica"/>
              </a:rPr>
              <a:t>to enable access by many different Identity Providers</a:t>
            </a:r>
          </a:p>
          <a:p>
            <a:pPr>
              <a:lnSpc>
                <a:spcPct val="110000"/>
              </a:lnSpc>
            </a:pPr>
            <a:r>
              <a:rPr lang="en-US" sz="1500" b="1" dirty="0" smtClean="0">
                <a:latin typeface="Helvetica"/>
                <a:cs typeface="Helvetica"/>
              </a:rPr>
              <a:t>Cloud </a:t>
            </a:r>
            <a:r>
              <a:rPr lang="en-US" sz="1500" b="1" dirty="0">
                <a:latin typeface="Helvetica"/>
                <a:cs typeface="Helvetica"/>
              </a:rPr>
              <a:t>S</a:t>
            </a:r>
            <a:r>
              <a:rPr lang="en-US" sz="1500" b="1" dirty="0" smtClean="0">
                <a:latin typeface="Helvetica"/>
                <a:cs typeface="Helvetica"/>
              </a:rPr>
              <a:t>torage Federation</a:t>
            </a:r>
            <a:r>
              <a:rPr lang="en-US" sz="1500" dirty="0" smtClean="0">
                <a:latin typeface="Helvetica"/>
                <a:cs typeface="Helvetica"/>
              </a:rPr>
              <a:t>, collaboration with GEANT in </a:t>
            </a:r>
            <a:r>
              <a:rPr lang="en-US" sz="1500" dirty="0" err="1" smtClean="0">
                <a:latin typeface="Helvetica"/>
                <a:cs typeface="Helvetica"/>
              </a:rPr>
              <a:t>OpenCloudMesh</a:t>
            </a:r>
            <a:endParaRPr lang="en-US" sz="1500" dirty="0" smtClean="0">
              <a:latin typeface="Helvetica"/>
              <a:cs typeface="Helvetica"/>
            </a:endParaRPr>
          </a:p>
          <a:p>
            <a:pPr>
              <a:lnSpc>
                <a:spcPct val="110000"/>
              </a:lnSpc>
            </a:pPr>
            <a:r>
              <a:rPr lang="en-US" sz="1500" dirty="0" smtClean="0">
                <a:latin typeface="Helvetica"/>
                <a:cs typeface="Helvetica"/>
              </a:rPr>
              <a:t>Assess B2DROP as </a:t>
            </a:r>
            <a:r>
              <a:rPr lang="en-US" sz="1500" b="1" dirty="0" smtClean="0">
                <a:latin typeface="Helvetica"/>
                <a:cs typeface="Helvetica"/>
              </a:rPr>
              <a:t>workspace</a:t>
            </a:r>
            <a:r>
              <a:rPr lang="en-US" sz="1500" dirty="0" smtClean="0">
                <a:latin typeface="Helvetica"/>
                <a:cs typeface="Helvetica"/>
              </a:rPr>
              <a:t> area to </a:t>
            </a:r>
            <a:r>
              <a:rPr lang="en-US" sz="1500" b="1" dirty="0" smtClean="0">
                <a:latin typeface="Helvetica"/>
                <a:cs typeface="Helvetica"/>
              </a:rPr>
              <a:t>computing facilities</a:t>
            </a:r>
          </a:p>
          <a:p>
            <a:endParaRPr lang="en-US" sz="2200" dirty="0"/>
          </a:p>
        </p:txBody>
      </p:sp>
      <p:pic>
        <p:nvPicPr>
          <p:cNvPr id="16" name="Picture 15" descr="work in progress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5451769"/>
            <a:ext cx="432048" cy="353495"/>
          </a:xfrm>
          <a:prstGeom prst="rect">
            <a:avLst/>
          </a:prstGeom>
          <a:noFill/>
        </p:spPr>
      </p:pic>
      <p:pic>
        <p:nvPicPr>
          <p:cNvPr id="14" name="Picture 13" descr="work in progress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448" y="4509120"/>
            <a:ext cx="432048" cy="353495"/>
          </a:xfrm>
          <a:prstGeom prst="rect">
            <a:avLst/>
          </a:prstGeom>
          <a:noFill/>
        </p:spPr>
      </p:pic>
      <p:sp>
        <p:nvSpPr>
          <p:cNvPr id="18" name="TextBox 20"/>
          <p:cNvSpPr txBox="1">
            <a:spLocks noChangeArrowheads="1"/>
          </p:cNvSpPr>
          <p:nvPr/>
        </p:nvSpPr>
        <p:spPr bwMode="auto">
          <a:xfrm>
            <a:off x="179512" y="908720"/>
            <a:ext cx="4536504" cy="345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marL="342900" indent="-342900">
              <a:spcBef>
                <a:spcPct val="20000"/>
              </a:spcBef>
              <a:buSzPct val="100000"/>
              <a:buBlip>
                <a:blip r:embed="rId5"/>
              </a:buBlip>
            </a:pPr>
            <a:r>
              <a:rPr lang="en-GB" sz="1500" b="1" dirty="0" smtClean="0">
                <a:latin typeface="Helvetica"/>
                <a:ea typeface="+mn-ea"/>
                <a:cs typeface="Helvetica"/>
              </a:rPr>
              <a:t>Who</a:t>
            </a:r>
          </a:p>
          <a:p>
            <a:pPr marL="541338" lvl="1" indent="-185738">
              <a:spcBef>
                <a:spcPct val="20000"/>
              </a:spcBef>
              <a:buSzPct val="100000"/>
              <a:buBlip>
                <a:blip r:embed="rId5"/>
              </a:buBlip>
            </a:pPr>
            <a:r>
              <a:rPr lang="en-GB" sz="1500" dirty="0" smtClean="0">
                <a:latin typeface="Helvetica"/>
                <a:ea typeface="+mn-ea"/>
                <a:cs typeface="Helvetica"/>
              </a:rPr>
              <a:t>Citizens Scientists and small teams</a:t>
            </a:r>
          </a:p>
          <a:p>
            <a:pPr marL="342900" indent="-342900">
              <a:spcBef>
                <a:spcPct val="20000"/>
              </a:spcBef>
              <a:buSzPct val="100000"/>
              <a:buBlip>
                <a:blip r:embed="rId5"/>
              </a:buBlip>
            </a:pPr>
            <a:r>
              <a:rPr lang="en-GB" sz="1500" b="1" dirty="0" smtClean="0">
                <a:latin typeface="Helvetica"/>
                <a:ea typeface="+mn-ea"/>
                <a:cs typeface="Helvetica"/>
              </a:rPr>
              <a:t>What</a:t>
            </a:r>
          </a:p>
          <a:p>
            <a:pPr marL="541338" lvl="1" indent="-185738">
              <a:spcBef>
                <a:spcPct val="20000"/>
              </a:spcBef>
              <a:buSzPct val="100000"/>
              <a:buBlip>
                <a:blip r:embed="rId5"/>
              </a:buBlip>
            </a:pPr>
            <a:r>
              <a:rPr lang="en-GB" sz="1500" b="1" dirty="0" smtClean="0">
                <a:latin typeface="Helvetica"/>
                <a:ea typeface="+mn-ea"/>
                <a:cs typeface="Helvetica"/>
              </a:rPr>
              <a:t>Store </a:t>
            </a:r>
            <a:r>
              <a:rPr lang="en-GB" sz="1500" b="1" dirty="0">
                <a:latin typeface="Helvetica"/>
                <a:ea typeface="+mn-ea"/>
                <a:cs typeface="Helvetica"/>
              </a:rPr>
              <a:t>and exchange </a:t>
            </a:r>
            <a:r>
              <a:rPr lang="en-GB" sz="1500" dirty="0" smtClean="0">
                <a:latin typeface="Helvetica"/>
                <a:ea typeface="+mn-ea"/>
                <a:cs typeface="Helvetica"/>
              </a:rPr>
              <a:t>data</a:t>
            </a:r>
            <a:endParaRPr lang="en-US" sz="1500" dirty="0" smtClean="0">
              <a:latin typeface="Helvetica"/>
              <a:ea typeface="+mn-ea"/>
              <a:cs typeface="Helvetica"/>
            </a:endParaRPr>
          </a:p>
          <a:p>
            <a:pPr marL="541338" lvl="1" indent="-185738">
              <a:spcBef>
                <a:spcPct val="20000"/>
              </a:spcBef>
              <a:buSzPct val="100000"/>
              <a:buBlip>
                <a:blip r:embed="rId5"/>
              </a:buBlip>
            </a:pPr>
            <a:r>
              <a:rPr lang="en-GB" sz="1600" b="1" dirty="0">
                <a:solidFill>
                  <a:srgbClr val="000000"/>
                </a:solidFill>
                <a:latin typeface="Helvetica"/>
                <a:cs typeface="Helvetica"/>
              </a:rPr>
              <a:t>Synchronize</a:t>
            </a:r>
            <a:r>
              <a:rPr lang="en-GB" sz="1600" dirty="0">
                <a:solidFill>
                  <a:srgbClr val="000000"/>
                </a:solidFill>
                <a:latin typeface="Helvetica"/>
                <a:cs typeface="Helvetica"/>
              </a:rPr>
              <a:t> multiple </a:t>
            </a:r>
            <a:r>
              <a:rPr lang="en-GB" sz="1600" dirty="0" smtClean="0">
                <a:solidFill>
                  <a:srgbClr val="000000"/>
                </a:solidFill>
                <a:latin typeface="Helvetica"/>
                <a:cs typeface="Helvetica"/>
              </a:rPr>
              <a:t>versions</a:t>
            </a:r>
            <a:endParaRPr lang="en-US" sz="1600" dirty="0">
              <a:solidFill>
                <a:srgbClr val="000000"/>
              </a:solidFill>
              <a:latin typeface="Helvetica"/>
              <a:cs typeface="Helvetica"/>
            </a:endParaRPr>
          </a:p>
          <a:p>
            <a:pPr marL="541338" lvl="1" indent="-185738">
              <a:spcBef>
                <a:spcPct val="20000"/>
              </a:spcBef>
              <a:buSzPct val="100000"/>
              <a:buBlip>
                <a:blip r:embed="rId5"/>
              </a:buBlip>
            </a:pPr>
            <a:r>
              <a:rPr lang="en-GB" sz="1600" dirty="0">
                <a:solidFill>
                  <a:srgbClr val="000000"/>
                </a:solidFill>
                <a:latin typeface="Helvetica"/>
                <a:cs typeface="Helvetica"/>
              </a:rPr>
              <a:t>Ensure </a:t>
            </a:r>
            <a:r>
              <a:rPr lang="en-GB" sz="1600" b="1" dirty="0">
                <a:solidFill>
                  <a:srgbClr val="000000"/>
                </a:solidFill>
                <a:latin typeface="Helvetica"/>
                <a:cs typeface="Helvetica"/>
              </a:rPr>
              <a:t>automatic desktop </a:t>
            </a:r>
            <a:r>
              <a:rPr lang="en-GB" sz="1600" dirty="0" smtClean="0">
                <a:solidFill>
                  <a:srgbClr val="000000"/>
                </a:solidFill>
                <a:latin typeface="Helvetica"/>
                <a:cs typeface="Helvetica"/>
              </a:rPr>
              <a:t>synchronization</a:t>
            </a:r>
          </a:p>
          <a:p>
            <a:pPr indent="-387350">
              <a:spcBef>
                <a:spcPct val="20000"/>
              </a:spcBef>
              <a:buSzPct val="100000"/>
              <a:buBlip>
                <a:blip r:embed="rId5"/>
              </a:buBlip>
            </a:pPr>
            <a:r>
              <a:rPr lang="en-GB" sz="1600" b="1" dirty="0" smtClean="0">
                <a:solidFill>
                  <a:srgbClr val="000000"/>
                </a:solidFill>
                <a:latin typeface="Helvetica"/>
                <a:cs typeface="Helvetica"/>
              </a:rPr>
              <a:t>Why</a:t>
            </a:r>
          </a:p>
          <a:p>
            <a:pPr marL="541338" lvl="1" indent="-185738">
              <a:spcBef>
                <a:spcPct val="20000"/>
              </a:spcBef>
              <a:buSzPct val="100000"/>
              <a:buBlip>
                <a:blip r:embed="rId5"/>
              </a:buBlip>
            </a:pPr>
            <a:r>
              <a:rPr lang="en-GB" sz="1600" dirty="0" smtClean="0">
                <a:solidFill>
                  <a:srgbClr val="000000"/>
                </a:solidFill>
                <a:latin typeface="Helvetica"/>
                <a:cs typeface="Helvetica"/>
              </a:rPr>
              <a:t>Ease of Use</a:t>
            </a:r>
          </a:p>
          <a:p>
            <a:pPr marL="541338" lvl="1" indent="-185738">
              <a:spcBef>
                <a:spcPct val="20000"/>
              </a:spcBef>
              <a:buSzPct val="100000"/>
              <a:buBlip>
                <a:blip r:embed="rId5"/>
              </a:buBlip>
            </a:pPr>
            <a:r>
              <a:rPr lang="en-GB" sz="1600" dirty="0" smtClean="0">
                <a:solidFill>
                  <a:srgbClr val="000000"/>
                </a:solidFill>
                <a:latin typeface="Helvetica"/>
                <a:cs typeface="Helvetica"/>
              </a:rPr>
              <a:t>Trusted European Service</a:t>
            </a:r>
          </a:p>
          <a:p>
            <a:pPr indent="-387350">
              <a:spcBef>
                <a:spcPct val="20000"/>
              </a:spcBef>
              <a:buSzPct val="100000"/>
              <a:buBlip>
                <a:blip r:embed="rId5"/>
              </a:buBlip>
            </a:pPr>
            <a:endParaRPr lang="en-US" sz="1600" b="1" dirty="0">
              <a:solidFill>
                <a:srgbClr val="000000"/>
              </a:solidFill>
              <a:latin typeface="Helvetica"/>
              <a:cs typeface="Helvetica"/>
            </a:endParaRPr>
          </a:p>
          <a:p>
            <a:pPr marL="342900" indent="-342900">
              <a:spcBef>
                <a:spcPct val="20000"/>
              </a:spcBef>
              <a:buSzPct val="100000"/>
              <a:buBlip>
                <a:blip r:embed="rId5"/>
              </a:buBlip>
            </a:pPr>
            <a:endParaRPr lang="en-US" sz="1500" dirty="0">
              <a:latin typeface="Helvetica"/>
              <a:ea typeface="+mn-ea"/>
              <a:cs typeface="Helvetica"/>
            </a:endParaRPr>
          </a:p>
        </p:txBody>
      </p:sp>
      <p:pic>
        <p:nvPicPr>
          <p:cNvPr id="22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196752"/>
            <a:ext cx="4305300" cy="2329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64348-DC2E-4C46-A357-1ED243B754D0}" type="slidenum">
              <a:rPr lang="es-ES" smtClean="0"/>
              <a:pPr/>
              <a:t>10</a:t>
            </a:fld>
            <a:endParaRPr lang="es-ES" dirty="0"/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757" y="4044499"/>
            <a:ext cx="5002299" cy="2084801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0" name="Ellipse 19"/>
          <p:cNvSpPr/>
          <p:nvPr/>
        </p:nvSpPr>
        <p:spPr>
          <a:xfrm>
            <a:off x="1691680" y="4980445"/>
            <a:ext cx="1152128" cy="8248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5" descr="work in progress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440" y="6171849"/>
            <a:ext cx="432048" cy="353495"/>
          </a:xfrm>
          <a:prstGeom prst="rect">
            <a:avLst/>
          </a:prstGeom>
          <a:noFill/>
        </p:spPr>
      </p:pic>
      <p:pic>
        <p:nvPicPr>
          <p:cNvPr id="17" name="Picture 13" descr="Finished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440" y="4077072"/>
            <a:ext cx="270626" cy="270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056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64348-DC2E-4C46-A357-1ED243B754D0}" type="slidenum">
              <a:rPr lang="es-ES" smtClean="0"/>
              <a:pPr/>
              <a:t>11</a:t>
            </a:fld>
            <a:endParaRPr lang="es-E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" t="11205" r="578" b="1393"/>
          <a:stretch/>
        </p:blipFill>
        <p:spPr bwMode="auto">
          <a:xfrm>
            <a:off x="35495" y="188640"/>
            <a:ext cx="9073009" cy="5839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6676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1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0000"/>
            <a:ext cx="43434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4681" y="3293294"/>
            <a:ext cx="4041775" cy="639762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Helvetica"/>
                <a:cs typeface="Helvetica"/>
              </a:rPr>
              <a:t>EUDAT2020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644008" y="3933056"/>
            <a:ext cx="4392488" cy="2448272"/>
            <a:chOff x="4644008" y="3933056"/>
            <a:chExt cx="4392488" cy="2448272"/>
          </a:xfrm>
        </p:grpSpPr>
        <p:sp>
          <p:nvSpPr>
            <p:cNvPr id="20" name="Content Placeholder 12"/>
            <p:cNvSpPr txBox="1">
              <a:spLocks/>
            </p:cNvSpPr>
            <p:nvPr/>
          </p:nvSpPr>
          <p:spPr>
            <a:xfrm>
              <a:off x="4644008" y="3933056"/>
              <a:ext cx="4392488" cy="244827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rgbClr val="25408F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rgbClr val="25408F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800" kern="1200">
                  <a:solidFill>
                    <a:srgbClr val="25408F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600" kern="1200">
                  <a:solidFill>
                    <a:srgbClr val="25408F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600" kern="1200">
                  <a:solidFill>
                    <a:srgbClr val="25408F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10000"/>
                </a:lnSpc>
                <a:buSzPct val="100000"/>
                <a:buBlip>
                  <a:blip r:embed="rId4"/>
                </a:buBlip>
              </a:pPr>
              <a:r>
                <a:rPr lang="en-US" sz="1400" dirty="0">
                  <a:solidFill>
                    <a:srgbClr val="000000"/>
                  </a:solidFill>
                  <a:latin typeface="Helvetica"/>
                  <a:cs typeface="Helvetica"/>
                </a:rPr>
                <a:t>Further integration with EUDAT CDI (e.g. B2DROP, B2SAFE)</a:t>
              </a:r>
            </a:p>
            <a:p>
              <a:pPr>
                <a:lnSpc>
                  <a:spcPct val="110000"/>
                </a:lnSpc>
                <a:buSzPct val="100000"/>
                <a:buBlip>
                  <a:blip r:embed="rId4"/>
                </a:buBlip>
              </a:pPr>
              <a:r>
                <a:rPr lang="en-US" sz="1400" dirty="0">
                  <a:solidFill>
                    <a:srgbClr val="000000"/>
                  </a:solidFill>
                  <a:latin typeface="Helvetica"/>
                  <a:cs typeface="Helvetica"/>
                </a:rPr>
                <a:t>Integration with </a:t>
              </a:r>
              <a:r>
                <a:rPr lang="en-US" sz="1400" b="1" dirty="0" smtClean="0">
                  <a:solidFill>
                    <a:srgbClr val="000000"/>
                  </a:solidFill>
                  <a:latin typeface="Helvetica"/>
                  <a:cs typeface="Helvetica"/>
                </a:rPr>
                <a:t>B2ACCESS</a:t>
              </a:r>
              <a:r>
                <a:rPr lang="en-US" sz="1400" dirty="0" smtClean="0">
                  <a:solidFill>
                    <a:srgbClr val="000000"/>
                  </a:solidFill>
                  <a:latin typeface="Helvetica"/>
                  <a:cs typeface="Helvetica"/>
                </a:rPr>
                <a:t> (</a:t>
              </a:r>
              <a:r>
                <a:rPr lang="en-US" sz="1400" dirty="0" err="1" smtClean="0">
                  <a:solidFill>
                    <a:srgbClr val="000000"/>
                  </a:solidFill>
                  <a:latin typeface="Helvetica"/>
                  <a:cs typeface="Helvetica"/>
                </a:rPr>
                <a:t>incl</a:t>
              </a:r>
              <a:r>
                <a:rPr lang="en-US" sz="1400" dirty="0" smtClean="0">
                  <a:solidFill>
                    <a:srgbClr val="000000"/>
                  </a:solidFill>
                  <a:latin typeface="Helvetica"/>
                  <a:cs typeface="Helvetica"/>
                </a:rPr>
                <a:t> </a:t>
              </a:r>
              <a:r>
                <a:rPr lang="en-US" sz="1400" dirty="0" err="1" smtClean="0">
                  <a:solidFill>
                    <a:srgbClr val="000000"/>
                  </a:solidFill>
                  <a:latin typeface="Helvetica"/>
                  <a:cs typeface="Helvetica"/>
                </a:rPr>
                <a:t>eduGAIN</a:t>
              </a:r>
              <a:r>
                <a:rPr lang="en-US" sz="1400" dirty="0" smtClean="0">
                  <a:solidFill>
                    <a:srgbClr val="000000"/>
                  </a:solidFill>
                  <a:latin typeface="Helvetica"/>
                  <a:cs typeface="Helvetica"/>
                </a:rPr>
                <a:t>),                        </a:t>
              </a:r>
              <a:r>
                <a:rPr lang="en-US" sz="1400" dirty="0">
                  <a:solidFill>
                    <a:srgbClr val="000000"/>
                  </a:solidFill>
                  <a:latin typeface="Helvetica"/>
                  <a:cs typeface="Helvetica"/>
                </a:rPr>
                <a:t>focus </a:t>
              </a:r>
              <a:r>
                <a:rPr lang="en-US" sz="1400" dirty="0" smtClean="0">
                  <a:solidFill>
                    <a:srgbClr val="000000"/>
                  </a:solidFill>
                  <a:latin typeface="Helvetica"/>
                  <a:cs typeface="Helvetica"/>
                </a:rPr>
                <a:t>on </a:t>
              </a:r>
              <a:r>
                <a:rPr lang="en-US" sz="1400" b="1" dirty="0" smtClean="0">
                  <a:solidFill>
                    <a:srgbClr val="000000"/>
                  </a:solidFill>
                  <a:latin typeface="Helvetica"/>
                  <a:cs typeface="Helvetica"/>
                </a:rPr>
                <a:t>authorization</a:t>
              </a:r>
              <a:endParaRPr lang="en-US" sz="1400" b="1" dirty="0">
                <a:solidFill>
                  <a:srgbClr val="000000"/>
                </a:solidFill>
                <a:latin typeface="Helvetica"/>
                <a:cs typeface="Helvetica"/>
              </a:endParaRPr>
            </a:p>
            <a:p>
              <a:pPr>
                <a:lnSpc>
                  <a:spcPct val="110000"/>
                </a:lnSpc>
                <a:buSzPct val="100000"/>
                <a:buBlip>
                  <a:blip r:embed="rId4"/>
                </a:buBlip>
              </a:pPr>
              <a:r>
                <a:rPr lang="en-US" sz="1400" b="1" dirty="0" smtClean="0">
                  <a:solidFill>
                    <a:srgbClr val="000000"/>
                  </a:solidFill>
                  <a:latin typeface="Helvetica"/>
                  <a:cs typeface="Helvetica"/>
                </a:rPr>
                <a:t>Embargo</a:t>
              </a:r>
              <a:r>
                <a:rPr lang="en-US" sz="1400" dirty="0" smtClean="0">
                  <a:solidFill>
                    <a:srgbClr val="000000"/>
                  </a:solidFill>
                  <a:latin typeface="Helvetica"/>
                  <a:cs typeface="Helvetica"/>
                </a:rPr>
                <a:t> </a:t>
              </a:r>
              <a:r>
                <a:rPr lang="en-US" sz="1400" dirty="0">
                  <a:solidFill>
                    <a:srgbClr val="000000"/>
                  </a:solidFill>
                  <a:latin typeface="Helvetica"/>
                  <a:cs typeface="Helvetica"/>
                </a:rPr>
                <a:t>period</a:t>
              </a:r>
            </a:p>
            <a:p>
              <a:pPr>
                <a:lnSpc>
                  <a:spcPct val="110000"/>
                </a:lnSpc>
                <a:buSzPct val="100000"/>
                <a:buBlip>
                  <a:blip r:embed="rId4"/>
                </a:buBlip>
              </a:pPr>
              <a:r>
                <a:rPr lang="en-US" sz="1400" b="1" dirty="0">
                  <a:solidFill>
                    <a:srgbClr val="000000"/>
                  </a:solidFill>
                  <a:latin typeface="Helvetica"/>
                  <a:cs typeface="Helvetica"/>
                </a:rPr>
                <a:t>Editing of metadata</a:t>
              </a:r>
            </a:p>
            <a:p>
              <a:pPr>
                <a:lnSpc>
                  <a:spcPct val="110000"/>
                </a:lnSpc>
                <a:buSzPct val="100000"/>
                <a:buBlip>
                  <a:blip r:embed="rId4"/>
                </a:buBlip>
              </a:pPr>
              <a:r>
                <a:rPr lang="en-US" sz="1400" dirty="0">
                  <a:solidFill>
                    <a:srgbClr val="000000"/>
                  </a:solidFill>
                  <a:latin typeface="Helvetica"/>
                  <a:cs typeface="Helvetica"/>
                </a:rPr>
                <a:t>Data </a:t>
              </a:r>
              <a:r>
                <a:rPr lang="en-US" sz="1400" b="1" dirty="0">
                  <a:solidFill>
                    <a:srgbClr val="000000"/>
                  </a:solidFill>
                  <a:latin typeface="Helvetica"/>
                  <a:cs typeface="Helvetica"/>
                </a:rPr>
                <a:t>versioning</a:t>
              </a:r>
              <a:r>
                <a:rPr lang="en-US" sz="1400" dirty="0">
                  <a:solidFill>
                    <a:srgbClr val="000000"/>
                  </a:solidFill>
                  <a:latin typeface="Helvetica"/>
                  <a:cs typeface="Helvetica"/>
                </a:rPr>
                <a:t> and </a:t>
              </a:r>
              <a:r>
                <a:rPr lang="en-US" sz="1400" b="1" dirty="0">
                  <a:solidFill>
                    <a:srgbClr val="000000"/>
                  </a:solidFill>
                  <a:latin typeface="Helvetica"/>
                  <a:cs typeface="Helvetica"/>
                </a:rPr>
                <a:t>annotation</a:t>
              </a:r>
            </a:p>
            <a:p>
              <a:pPr>
                <a:lnSpc>
                  <a:spcPct val="110000"/>
                </a:lnSpc>
                <a:buSzPct val="100000"/>
                <a:buBlip>
                  <a:blip r:embed="rId4"/>
                </a:buBlip>
              </a:pPr>
              <a:r>
                <a:rPr lang="en-US" sz="1400" dirty="0">
                  <a:solidFill>
                    <a:srgbClr val="000000"/>
                  </a:solidFill>
                  <a:latin typeface="Helvetica"/>
                  <a:cs typeface="Helvetica"/>
                </a:rPr>
                <a:t>Extended HTTP Restful API interface</a:t>
              </a:r>
            </a:p>
            <a:p>
              <a:pPr>
                <a:lnSpc>
                  <a:spcPct val="110000"/>
                </a:lnSpc>
                <a:buSzPct val="100000"/>
                <a:buBlip>
                  <a:blip r:embed="rId4"/>
                </a:buBlip>
              </a:pPr>
              <a:r>
                <a:rPr lang="en-US" sz="1400" dirty="0">
                  <a:solidFill>
                    <a:srgbClr val="000000"/>
                  </a:solidFill>
                  <a:latin typeface="Helvetica"/>
                  <a:cs typeface="Helvetica"/>
                </a:rPr>
                <a:t>Easy installable </a:t>
              </a:r>
              <a:r>
                <a:rPr lang="en-US" sz="1400" b="1" dirty="0">
                  <a:solidFill>
                    <a:srgbClr val="000000"/>
                  </a:solidFill>
                  <a:latin typeface="Helvetica"/>
                  <a:cs typeface="Helvetica"/>
                </a:rPr>
                <a:t>software package</a:t>
              </a:r>
            </a:p>
          </p:txBody>
        </p:sp>
        <p:pic>
          <p:nvPicPr>
            <p:cNvPr id="11" name="Picture 10" descr="work in progress.gif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6416" y="3939601"/>
              <a:ext cx="432048" cy="353495"/>
            </a:xfrm>
            <a:prstGeom prst="rect">
              <a:avLst/>
            </a:prstGeom>
            <a:noFill/>
          </p:spPr>
        </p:pic>
        <p:pic>
          <p:nvPicPr>
            <p:cNvPr id="2" name="Picture 1" descr="Finished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04448" y="4437112"/>
              <a:ext cx="288032" cy="288032"/>
            </a:xfrm>
            <a:prstGeom prst="rect">
              <a:avLst/>
            </a:prstGeom>
          </p:spPr>
        </p:pic>
        <p:pic>
          <p:nvPicPr>
            <p:cNvPr id="14" name="Picture 13" descr="Finished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3090" y="5301208"/>
              <a:ext cx="269190" cy="269190"/>
            </a:xfrm>
            <a:prstGeom prst="rect">
              <a:avLst/>
            </a:prstGeom>
          </p:spPr>
        </p:pic>
        <p:pic>
          <p:nvPicPr>
            <p:cNvPr id="16" name="Picture 15" descr="work in progress.gif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03290" y="5739801"/>
              <a:ext cx="432048" cy="353495"/>
            </a:xfrm>
            <a:prstGeom prst="rect">
              <a:avLst/>
            </a:prstGeom>
            <a:noFill/>
          </p:spPr>
        </p:pic>
        <p:pic>
          <p:nvPicPr>
            <p:cNvPr id="18" name="Picture 17" descr="work in progress.gif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5789" y="6021288"/>
              <a:ext cx="432048" cy="353495"/>
            </a:xfrm>
            <a:prstGeom prst="rect">
              <a:avLst/>
            </a:prstGeom>
            <a:noFill/>
          </p:spPr>
        </p:pic>
        <p:pic>
          <p:nvPicPr>
            <p:cNvPr id="29" name="Picture 13" descr="Finished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01553" y="5030582"/>
              <a:ext cx="270626" cy="270626"/>
            </a:xfrm>
            <a:prstGeom prst="rect">
              <a:avLst/>
            </a:prstGeom>
          </p:spPr>
        </p:pic>
      </p:grpSp>
      <p:pic>
        <p:nvPicPr>
          <p:cNvPr id="19" name="Picture 18" descr="work in progress.gi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5445224"/>
            <a:ext cx="432048" cy="353495"/>
          </a:xfrm>
          <a:prstGeom prst="rect">
            <a:avLst/>
          </a:prstGeom>
          <a:noFill/>
        </p:spPr>
      </p:pic>
      <p:sp>
        <p:nvSpPr>
          <p:cNvPr id="23" name="TextBox 16"/>
          <p:cNvSpPr txBox="1">
            <a:spLocks noChangeArrowheads="1"/>
          </p:cNvSpPr>
          <p:nvPr/>
        </p:nvSpPr>
        <p:spPr bwMode="auto">
          <a:xfrm>
            <a:off x="179512" y="980728"/>
            <a:ext cx="4392488" cy="2806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marL="174625" indent="-174625">
              <a:spcBef>
                <a:spcPct val="20000"/>
              </a:spcBef>
              <a:buSzPct val="100000"/>
              <a:buBlip>
                <a:blip r:embed="rId4"/>
              </a:buBlip>
            </a:pPr>
            <a:r>
              <a:rPr lang="en-US" sz="1400" b="1" dirty="0" smtClean="0">
                <a:solidFill>
                  <a:srgbClr val="000000"/>
                </a:solidFill>
                <a:latin typeface="Helvetica"/>
                <a:ea typeface="+mn-ea"/>
                <a:cs typeface="Helvetica"/>
              </a:rPr>
              <a:t>Who</a:t>
            </a:r>
          </a:p>
          <a:p>
            <a:pPr marL="534988" lvl="1" indent="-174625">
              <a:spcBef>
                <a:spcPct val="20000"/>
              </a:spcBef>
              <a:buSzPct val="100000"/>
              <a:buBlip>
                <a:blip r:embed="rId4"/>
              </a:buBlip>
            </a:pPr>
            <a:r>
              <a:rPr lang="en-US" sz="1400" dirty="0" smtClean="0">
                <a:solidFill>
                  <a:srgbClr val="000000"/>
                </a:solidFill>
                <a:latin typeface="Helvetica"/>
                <a:ea typeface="+mn-ea"/>
                <a:cs typeface="Helvetica"/>
              </a:rPr>
              <a:t>Small to Medium Teams</a:t>
            </a:r>
          </a:p>
          <a:p>
            <a:pPr marL="174625" indent="-174625">
              <a:spcBef>
                <a:spcPct val="20000"/>
              </a:spcBef>
              <a:buSzPct val="100000"/>
              <a:buBlip>
                <a:blip r:embed="rId4"/>
              </a:buBlip>
            </a:pPr>
            <a:r>
              <a:rPr lang="en-US" sz="1400" b="1" dirty="0" smtClean="0">
                <a:solidFill>
                  <a:srgbClr val="000000"/>
                </a:solidFill>
                <a:latin typeface="Helvetica"/>
                <a:ea typeface="+mn-ea"/>
                <a:cs typeface="Helvetica"/>
              </a:rPr>
              <a:t>What</a:t>
            </a:r>
          </a:p>
          <a:p>
            <a:pPr marL="534988" lvl="1" indent="-174625">
              <a:spcBef>
                <a:spcPct val="20000"/>
              </a:spcBef>
              <a:buSzPct val="100000"/>
              <a:buBlip>
                <a:blip r:embed="rId4"/>
              </a:buBlip>
            </a:pPr>
            <a:r>
              <a:rPr lang="en-US" sz="1400" b="1" dirty="0" smtClean="0">
                <a:solidFill>
                  <a:srgbClr val="000000"/>
                </a:solidFill>
                <a:latin typeface="Helvetica"/>
                <a:ea typeface="+mn-ea"/>
                <a:cs typeface="Helvetica"/>
              </a:rPr>
              <a:t>Store</a:t>
            </a:r>
            <a:r>
              <a:rPr lang="en-US" sz="1400" dirty="0" smtClean="0">
                <a:solidFill>
                  <a:srgbClr val="000000"/>
                </a:solidFill>
                <a:latin typeface="Helvetica"/>
                <a:ea typeface="+mn-ea"/>
                <a:cs typeface="Helvetica"/>
              </a:rPr>
              <a:t> data (incl. software) and add domain meta data</a:t>
            </a:r>
          </a:p>
          <a:p>
            <a:pPr marL="534988" lvl="1" indent="-174625">
              <a:spcBef>
                <a:spcPct val="20000"/>
              </a:spcBef>
              <a:buSzPct val="100000"/>
              <a:buBlip>
                <a:blip r:embed="rId4"/>
              </a:buBlip>
            </a:pPr>
            <a:r>
              <a:rPr lang="en-US" sz="1400" b="1" dirty="0" smtClean="0">
                <a:solidFill>
                  <a:srgbClr val="000000"/>
                </a:solidFill>
                <a:latin typeface="Helvetica"/>
                <a:cs typeface="Helvetica"/>
              </a:rPr>
              <a:t>Share </a:t>
            </a:r>
            <a:r>
              <a:rPr lang="en-US" sz="1400" dirty="0" smtClean="0">
                <a:solidFill>
                  <a:srgbClr val="000000"/>
                </a:solidFill>
                <a:latin typeface="Helvetica"/>
                <a:cs typeface="Helvetica"/>
              </a:rPr>
              <a:t>registered research data worldwide</a:t>
            </a:r>
          </a:p>
          <a:p>
            <a:pPr marL="534988" lvl="1" indent="-174625">
              <a:spcBef>
                <a:spcPct val="20000"/>
              </a:spcBef>
              <a:buSzPct val="100000"/>
              <a:buBlip>
                <a:blip r:embed="rId4"/>
              </a:buBlip>
            </a:pPr>
            <a:r>
              <a:rPr lang="en-US" sz="1400" b="1" dirty="0">
                <a:solidFill>
                  <a:srgbClr val="000000"/>
                </a:solidFill>
                <a:latin typeface="Helvetica"/>
                <a:cs typeface="Helvetica"/>
              </a:rPr>
              <a:t>Preserve</a:t>
            </a:r>
            <a:r>
              <a:rPr lang="en-US" sz="1400" dirty="0">
                <a:solidFill>
                  <a:srgbClr val="000000"/>
                </a:solidFill>
                <a:latin typeface="Helvetica"/>
                <a:cs typeface="Helvetica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Helvetica"/>
                <a:cs typeface="Helvetica"/>
              </a:rPr>
              <a:t>(small-scale) research data for long-term</a:t>
            </a:r>
          </a:p>
          <a:p>
            <a:pPr marL="174625" indent="-174625">
              <a:spcBef>
                <a:spcPct val="20000"/>
              </a:spcBef>
              <a:buSzPct val="100000"/>
              <a:buBlip>
                <a:blip r:embed="rId4"/>
              </a:buBlip>
            </a:pPr>
            <a:r>
              <a:rPr lang="en-US" sz="1400" b="1" dirty="0" smtClean="0">
                <a:solidFill>
                  <a:srgbClr val="000000"/>
                </a:solidFill>
                <a:latin typeface="Helvetica"/>
                <a:cs typeface="Helvetica"/>
              </a:rPr>
              <a:t>Why</a:t>
            </a:r>
          </a:p>
          <a:p>
            <a:pPr marL="534988" lvl="1" indent="-174625">
              <a:spcBef>
                <a:spcPct val="20000"/>
              </a:spcBef>
              <a:buSzPct val="100000"/>
              <a:buBlip>
                <a:blip r:embed="rId4"/>
              </a:buBlip>
            </a:pPr>
            <a:r>
              <a:rPr lang="en-US" sz="1400" dirty="0" smtClean="0">
                <a:solidFill>
                  <a:srgbClr val="000000"/>
                </a:solidFill>
                <a:latin typeface="Helvetica"/>
                <a:cs typeface="Helvetica"/>
              </a:rPr>
              <a:t>Register Data for Publications</a:t>
            </a:r>
          </a:p>
          <a:p>
            <a:pPr marL="534988" lvl="1" indent="-174625">
              <a:spcBef>
                <a:spcPct val="20000"/>
              </a:spcBef>
              <a:buSzPct val="100000"/>
              <a:buBlip>
                <a:blip r:embed="rId4"/>
              </a:buBlip>
            </a:pPr>
            <a:r>
              <a:rPr lang="en-US" sz="1400" dirty="0" smtClean="0">
                <a:solidFill>
                  <a:srgbClr val="000000"/>
                </a:solidFill>
                <a:latin typeface="Helvetica"/>
                <a:cs typeface="Helvetica"/>
              </a:rPr>
              <a:t>Make known to wider community</a:t>
            </a:r>
            <a:endParaRPr lang="en-US" sz="1400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pic>
        <p:nvPicPr>
          <p:cNvPr id="28" name="Picture 204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900000"/>
            <a:ext cx="4536505" cy="2758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64348-DC2E-4C46-A357-1ED243B754D0}" type="slidenum">
              <a:rPr lang="es-ES" smtClean="0"/>
              <a:pPr/>
              <a:t>12</a:t>
            </a:fld>
            <a:endParaRPr lang="es-ES" dirty="0"/>
          </a:p>
        </p:txBody>
      </p:sp>
      <p:grpSp>
        <p:nvGrpSpPr>
          <p:cNvPr id="9" name="Gruppieren 8"/>
          <p:cNvGrpSpPr/>
          <p:nvPr/>
        </p:nvGrpSpPr>
        <p:grpSpPr>
          <a:xfrm>
            <a:off x="22108" y="3861048"/>
            <a:ext cx="4477884" cy="2898980"/>
            <a:chOff x="22108" y="3197575"/>
            <a:chExt cx="4477884" cy="3562454"/>
          </a:xfrm>
        </p:grpSpPr>
        <p:sp>
          <p:nvSpPr>
            <p:cNvPr id="4" name="Rechteck 3"/>
            <p:cNvSpPr/>
            <p:nvPr/>
          </p:nvSpPr>
          <p:spPr>
            <a:xfrm>
              <a:off x="22108" y="3197575"/>
              <a:ext cx="4477883" cy="356245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3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199279" y="3451085"/>
              <a:ext cx="2300713" cy="451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3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5088" y="3385438"/>
              <a:ext cx="2208455" cy="516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3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04900" y="3227354"/>
              <a:ext cx="2539540" cy="229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3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14337" y="3885281"/>
              <a:ext cx="3035297" cy="2803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" name="Picture 18" descr="work in progress.gi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987" y="4725144"/>
            <a:ext cx="443316" cy="3627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2142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64348-DC2E-4C46-A357-1ED243B754D0}" type="slidenum">
              <a:rPr lang="es-ES" smtClean="0"/>
              <a:pPr/>
              <a:t>13</a:t>
            </a:fld>
            <a:endParaRPr lang="es-E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496" y="919886"/>
            <a:ext cx="7794054" cy="5389434"/>
          </a:xfrm>
          <a:prstGeom prst="rect">
            <a:avLst/>
          </a:prstGeom>
          <a:noFill/>
          <a:ln w="9525" cmpd="sng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4" name="Gruppieren 3"/>
          <p:cNvGrpSpPr/>
          <p:nvPr/>
        </p:nvGrpSpPr>
        <p:grpSpPr>
          <a:xfrm>
            <a:off x="5145330" y="2348880"/>
            <a:ext cx="3891166" cy="4060771"/>
            <a:chOff x="4211960" y="2396744"/>
            <a:chExt cx="4035182" cy="4297151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211960" y="2396744"/>
              <a:ext cx="3364497" cy="4297151"/>
            </a:xfrm>
            <a:prstGeom prst="rect">
              <a:avLst/>
            </a:prstGeom>
            <a:noFill/>
            <a:ln w="9525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grpSp>
          <p:nvGrpSpPr>
            <p:cNvPr id="6" name="Gruppieren 5"/>
            <p:cNvGrpSpPr/>
            <p:nvPr/>
          </p:nvGrpSpPr>
          <p:grpSpPr>
            <a:xfrm>
              <a:off x="7308304" y="4005064"/>
              <a:ext cx="938838" cy="2066565"/>
              <a:chOff x="7691603" y="4581128"/>
              <a:chExt cx="720080" cy="1656183"/>
            </a:xfrm>
          </p:grpSpPr>
          <p:sp>
            <p:nvSpPr>
              <p:cNvPr id="7" name="Pfeil nach rechts 6"/>
              <p:cNvSpPr/>
              <p:nvPr/>
            </p:nvSpPr>
            <p:spPr>
              <a:xfrm rot="10800000">
                <a:off x="7691603" y="4581128"/>
                <a:ext cx="720080" cy="360040"/>
              </a:xfrm>
              <a:prstGeom prst="rightArrow">
                <a:avLst/>
              </a:prstGeom>
              <a:solidFill>
                <a:srgbClr val="FFFF00"/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Pfeil nach rechts 7"/>
              <p:cNvSpPr/>
              <p:nvPr/>
            </p:nvSpPr>
            <p:spPr>
              <a:xfrm rot="10800000">
                <a:off x="7691603" y="5877271"/>
                <a:ext cx="720080" cy="360040"/>
              </a:xfrm>
              <a:prstGeom prst="rightArrow">
                <a:avLst/>
              </a:prstGeom>
              <a:solidFill>
                <a:srgbClr val="FFFF00"/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0" name="Titel 1"/>
          <p:cNvSpPr txBox="1">
            <a:spLocks/>
          </p:cNvSpPr>
          <p:nvPr/>
        </p:nvSpPr>
        <p:spPr>
          <a:xfrm>
            <a:off x="1371600" y="274638"/>
            <a:ext cx="7304856" cy="7921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r>
              <a:rPr lang="de-DE" dirty="0" smtClean="0"/>
              <a:t>Collection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official</a:t>
            </a:r>
            <a:r>
              <a:rPr lang="de-DE" dirty="0" smtClean="0"/>
              <a:t> RDA </a:t>
            </a:r>
            <a:r>
              <a:rPr lang="de-DE" dirty="0" err="1" smtClean="0"/>
              <a:t>documents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157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792162"/>
          </a:xfrm>
        </p:spPr>
        <p:txBody>
          <a:bodyPr/>
          <a:lstStyle/>
          <a:p>
            <a:r>
              <a:rPr lang="en-US" dirty="0" smtClean="0"/>
              <a:t>Service </a:t>
            </a:r>
            <a:r>
              <a:rPr lang="en-US" dirty="0"/>
              <a:t>I</a:t>
            </a:r>
            <a:r>
              <a:rPr lang="en-US" dirty="0" smtClean="0"/>
              <a:t>ntegration</a:t>
            </a:r>
            <a:endParaRPr lang="en-US" dirty="0"/>
          </a:p>
        </p:txBody>
      </p:sp>
      <p:pic>
        <p:nvPicPr>
          <p:cNvPr id="5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491" y="1052740"/>
            <a:ext cx="3599989" cy="596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39" y="1052736"/>
            <a:ext cx="3599989" cy="596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749774"/>
            <a:ext cx="3600400" cy="3847578"/>
          </a:xfrm>
          <a:prstGeom prst="rect">
            <a:avLst/>
          </a:prstGeom>
        </p:spPr>
      </p:pic>
      <p:pic>
        <p:nvPicPr>
          <p:cNvPr id="9" name="Picture 8" descr="Screen Shot 2015-10-15 at 17.21.16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708920"/>
            <a:ext cx="4333223" cy="3920319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1691680" y="4437112"/>
            <a:ext cx="1368152" cy="432048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380312" y="5589240"/>
            <a:ext cx="720080" cy="360040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708920"/>
            <a:ext cx="4392488" cy="39203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 descr="Screen Shot 2015-10-15 at 17.31.5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955137"/>
            <a:ext cx="3414274" cy="34261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3695534" y="2204864"/>
            <a:ext cx="2460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Bidirectional Integration</a:t>
            </a:r>
          </a:p>
        </p:txBody>
      </p:sp>
      <p:sp>
        <p:nvSpPr>
          <p:cNvPr id="11" name="Curved Up Arrow 10"/>
          <p:cNvSpPr/>
          <p:nvPr/>
        </p:nvSpPr>
        <p:spPr>
          <a:xfrm rot="10800000">
            <a:off x="3131840" y="1916832"/>
            <a:ext cx="3456384" cy="720080"/>
          </a:xfrm>
          <a:prstGeom prst="curved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311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9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0000"/>
            <a:ext cx="43434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Placeholder 4"/>
          <p:cNvSpPr txBox="1">
            <a:spLocks/>
          </p:cNvSpPr>
          <p:nvPr/>
        </p:nvSpPr>
        <p:spPr>
          <a:xfrm>
            <a:off x="4932040" y="3501008"/>
            <a:ext cx="4041775" cy="42578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rgbClr val="25408F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rgbClr val="25408F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rgbClr val="25408F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25408F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25408F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000000"/>
                </a:solidFill>
                <a:latin typeface="Helvetica LT Std" charset="0"/>
                <a:ea typeface="ＭＳ Ｐゴシック" charset="0"/>
                <a:cs typeface="Arial" charset="0"/>
              </a:rPr>
              <a:t>EUDAT2020</a:t>
            </a:r>
          </a:p>
        </p:txBody>
      </p:sp>
      <p:sp>
        <p:nvSpPr>
          <p:cNvPr id="12" name="Content Placeholder 12"/>
          <p:cNvSpPr txBox="1">
            <a:spLocks/>
          </p:cNvSpPr>
          <p:nvPr/>
        </p:nvSpPr>
        <p:spPr>
          <a:xfrm>
            <a:off x="4932040" y="4005064"/>
            <a:ext cx="4032448" cy="24482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25408F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25408F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rgbClr val="25408F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rgbClr val="25408F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rgbClr val="25408F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buSzPct val="100000"/>
              <a:buBlip>
                <a:blip r:embed="rId4"/>
              </a:buBlip>
            </a:pPr>
            <a:r>
              <a:rPr lang="en-US" sz="1500" dirty="0">
                <a:solidFill>
                  <a:schemeClr val="tx1"/>
                </a:solidFill>
                <a:latin typeface="Helvetica"/>
                <a:cs typeface="Helvetica"/>
              </a:rPr>
              <a:t>Support </a:t>
            </a:r>
            <a:r>
              <a:rPr lang="en-US" sz="1500" b="1" dirty="0" err="1">
                <a:solidFill>
                  <a:schemeClr val="tx1"/>
                </a:solidFill>
                <a:latin typeface="Helvetica"/>
                <a:cs typeface="Helvetica"/>
              </a:rPr>
              <a:t>iRODS</a:t>
            </a:r>
            <a:r>
              <a:rPr lang="en-US" sz="1500" b="1" dirty="0">
                <a:solidFill>
                  <a:schemeClr val="tx1"/>
                </a:solidFill>
                <a:latin typeface="Helvetica"/>
                <a:cs typeface="Helvetica"/>
              </a:rPr>
              <a:t> v4</a:t>
            </a:r>
          </a:p>
          <a:p>
            <a:pPr>
              <a:lnSpc>
                <a:spcPct val="110000"/>
              </a:lnSpc>
              <a:buSzPct val="100000"/>
              <a:buBlip>
                <a:blip r:embed="rId4"/>
              </a:buBlip>
            </a:pPr>
            <a:r>
              <a:rPr lang="en-US" sz="1500" dirty="0">
                <a:solidFill>
                  <a:schemeClr val="tx1"/>
                </a:solidFill>
                <a:latin typeface="Helvetica"/>
                <a:cs typeface="Helvetica"/>
              </a:rPr>
              <a:t>Support </a:t>
            </a:r>
            <a:r>
              <a:rPr lang="en-US" sz="1500" b="1" dirty="0">
                <a:solidFill>
                  <a:schemeClr val="tx1"/>
                </a:solidFill>
                <a:latin typeface="Helvetica"/>
                <a:cs typeface="Helvetica"/>
              </a:rPr>
              <a:t>metadata</a:t>
            </a:r>
          </a:p>
          <a:p>
            <a:pPr>
              <a:lnSpc>
                <a:spcPct val="110000"/>
              </a:lnSpc>
              <a:buSzPct val="100000"/>
              <a:buBlip>
                <a:blip r:embed="rId4"/>
              </a:buBlip>
            </a:pPr>
            <a:r>
              <a:rPr lang="en-US" sz="1500" dirty="0">
                <a:solidFill>
                  <a:schemeClr val="tx1"/>
                </a:solidFill>
                <a:latin typeface="Helvetica"/>
                <a:cs typeface="Helvetica"/>
              </a:rPr>
              <a:t>Optimize and </a:t>
            </a:r>
            <a:r>
              <a:rPr lang="en-US" sz="1500" b="1" dirty="0">
                <a:solidFill>
                  <a:schemeClr val="tx1"/>
                </a:solidFill>
                <a:latin typeface="Helvetica"/>
                <a:cs typeface="Helvetica"/>
              </a:rPr>
              <a:t>extend</a:t>
            </a:r>
            <a:r>
              <a:rPr lang="en-US" sz="1500" dirty="0">
                <a:solidFill>
                  <a:schemeClr val="tx1"/>
                </a:solidFill>
                <a:latin typeface="Helvetica"/>
                <a:cs typeface="Helvetica"/>
              </a:rPr>
              <a:t> policies to support </a:t>
            </a:r>
            <a:r>
              <a:rPr lang="en-US" sz="1500" b="1" dirty="0">
                <a:solidFill>
                  <a:schemeClr val="tx1"/>
                </a:solidFill>
                <a:latin typeface="Helvetica"/>
                <a:cs typeface="Helvetica"/>
              </a:rPr>
              <a:t>data </a:t>
            </a:r>
            <a:r>
              <a:rPr lang="en-US" sz="1500" b="1" dirty="0" err="1">
                <a:solidFill>
                  <a:schemeClr val="tx1"/>
                </a:solidFill>
                <a:latin typeface="Helvetica"/>
                <a:cs typeface="Helvetica"/>
              </a:rPr>
              <a:t>curation</a:t>
            </a:r>
            <a:r>
              <a:rPr lang="en-US" sz="1500" b="1" dirty="0">
                <a:solidFill>
                  <a:schemeClr val="tx1"/>
                </a:solidFill>
                <a:latin typeface="Helvetica"/>
                <a:cs typeface="Helvetica"/>
              </a:rPr>
              <a:t> </a:t>
            </a:r>
            <a:r>
              <a:rPr lang="en-US" sz="1500" dirty="0">
                <a:solidFill>
                  <a:schemeClr val="tx1"/>
                </a:solidFill>
                <a:latin typeface="Helvetica"/>
                <a:cs typeface="Helvetica"/>
              </a:rPr>
              <a:t>and </a:t>
            </a:r>
            <a:r>
              <a:rPr lang="en-US" sz="1500" b="1" dirty="0">
                <a:solidFill>
                  <a:schemeClr val="tx1"/>
                </a:solidFill>
                <a:latin typeface="Helvetica"/>
                <a:cs typeface="Helvetica"/>
              </a:rPr>
              <a:t>provenance</a:t>
            </a:r>
          </a:p>
          <a:p>
            <a:pPr>
              <a:lnSpc>
                <a:spcPct val="110000"/>
              </a:lnSpc>
              <a:buSzPct val="100000"/>
              <a:buBlip>
                <a:blip r:embed="rId4"/>
              </a:buBlip>
            </a:pPr>
            <a:r>
              <a:rPr lang="en-US" sz="1500" dirty="0">
                <a:solidFill>
                  <a:schemeClr val="tx1"/>
                </a:solidFill>
                <a:latin typeface="Helvetica"/>
                <a:cs typeface="Helvetica"/>
              </a:rPr>
              <a:t>Further integration with </a:t>
            </a:r>
            <a:r>
              <a:rPr lang="en-US" sz="1500" b="1" dirty="0">
                <a:solidFill>
                  <a:schemeClr val="tx1"/>
                </a:solidFill>
                <a:latin typeface="Helvetica"/>
                <a:cs typeface="Helvetica"/>
              </a:rPr>
              <a:t>B2ACCESS</a:t>
            </a:r>
          </a:p>
          <a:p>
            <a:pPr>
              <a:lnSpc>
                <a:spcPct val="110000"/>
              </a:lnSpc>
              <a:buSzPct val="100000"/>
              <a:buBlip>
                <a:blip r:embed="rId4"/>
              </a:buBlip>
            </a:pPr>
            <a:r>
              <a:rPr lang="en-US" sz="1500" dirty="0">
                <a:solidFill>
                  <a:schemeClr val="tx1"/>
                </a:solidFill>
                <a:latin typeface="Helvetica"/>
                <a:cs typeface="Helvetica"/>
              </a:rPr>
              <a:t>Support </a:t>
            </a:r>
            <a:r>
              <a:rPr lang="en-US" sz="1500" b="1" dirty="0">
                <a:solidFill>
                  <a:schemeClr val="tx1"/>
                </a:solidFill>
                <a:latin typeface="Helvetica"/>
                <a:cs typeface="Helvetica"/>
              </a:rPr>
              <a:t>authorization</a:t>
            </a:r>
            <a:r>
              <a:rPr lang="en-US" sz="1500" dirty="0">
                <a:solidFill>
                  <a:schemeClr val="tx1"/>
                </a:solidFill>
                <a:latin typeface="Helvetica"/>
                <a:cs typeface="Helvetica"/>
              </a:rPr>
              <a:t> on basis of </a:t>
            </a:r>
            <a:r>
              <a:rPr lang="en-US" sz="1500" b="1" dirty="0">
                <a:solidFill>
                  <a:schemeClr val="tx1"/>
                </a:solidFill>
                <a:latin typeface="Helvetica"/>
                <a:cs typeface="Helvetica"/>
              </a:rPr>
              <a:t>community access rules</a:t>
            </a:r>
          </a:p>
          <a:p>
            <a:pPr>
              <a:lnSpc>
                <a:spcPct val="110000"/>
              </a:lnSpc>
              <a:buSzPct val="100000"/>
              <a:buBlip>
                <a:blip r:embed="rId4"/>
              </a:buBlip>
            </a:pPr>
            <a:r>
              <a:rPr lang="en-US" sz="1500" dirty="0">
                <a:solidFill>
                  <a:schemeClr val="tx1"/>
                </a:solidFill>
                <a:latin typeface="Helvetica"/>
                <a:cs typeface="Helvetica"/>
              </a:rPr>
              <a:t>Assess B2SAFE as </a:t>
            </a:r>
            <a:r>
              <a:rPr lang="en-US" sz="1500" b="1" dirty="0">
                <a:solidFill>
                  <a:schemeClr val="tx1"/>
                </a:solidFill>
                <a:latin typeface="Helvetica"/>
                <a:cs typeface="Helvetica"/>
              </a:rPr>
              <a:t>workspace</a:t>
            </a:r>
            <a:r>
              <a:rPr lang="en-US" sz="1500" dirty="0">
                <a:solidFill>
                  <a:schemeClr val="tx1"/>
                </a:solidFill>
                <a:latin typeface="Helvetica"/>
                <a:cs typeface="Helvetica"/>
              </a:rPr>
              <a:t> area to </a:t>
            </a:r>
            <a:r>
              <a:rPr lang="en-US" sz="1500" b="1" dirty="0">
                <a:solidFill>
                  <a:schemeClr val="tx1"/>
                </a:solidFill>
                <a:latin typeface="Helvetica"/>
                <a:cs typeface="Helvetica"/>
              </a:rPr>
              <a:t>computing facilities</a:t>
            </a:r>
          </a:p>
          <a:p>
            <a:endParaRPr lang="en-US" sz="1400" b="1" dirty="0" smtClean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7" y="1052737"/>
            <a:ext cx="3960440" cy="2373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Finished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3907780"/>
            <a:ext cx="385316" cy="385316"/>
          </a:xfrm>
          <a:prstGeom prst="rect">
            <a:avLst/>
          </a:prstGeom>
        </p:spPr>
      </p:pic>
      <p:pic>
        <p:nvPicPr>
          <p:cNvPr id="16" name="Picture 15" descr="work in progress.gif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4299641"/>
            <a:ext cx="432048" cy="353495"/>
          </a:xfrm>
          <a:prstGeom prst="rect">
            <a:avLst/>
          </a:prstGeom>
          <a:noFill/>
        </p:spPr>
      </p:pic>
      <p:pic>
        <p:nvPicPr>
          <p:cNvPr id="18" name="Picture 17" descr="work in progress.gif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4947713"/>
            <a:ext cx="432048" cy="353495"/>
          </a:xfrm>
          <a:prstGeom prst="rect">
            <a:avLst/>
          </a:prstGeom>
          <a:noFill/>
        </p:spPr>
      </p:pic>
      <p:pic>
        <p:nvPicPr>
          <p:cNvPr id="19" name="Picture 18" descr="work in progress.gif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5523777"/>
            <a:ext cx="432048" cy="353495"/>
          </a:xfrm>
          <a:prstGeom prst="rect">
            <a:avLst/>
          </a:prstGeom>
          <a:noFill/>
        </p:spPr>
      </p:pic>
      <p:sp>
        <p:nvSpPr>
          <p:cNvPr id="20" name="TextBox 20"/>
          <p:cNvSpPr txBox="1">
            <a:spLocks noChangeArrowheads="1"/>
          </p:cNvSpPr>
          <p:nvPr/>
        </p:nvSpPr>
        <p:spPr bwMode="auto">
          <a:xfrm>
            <a:off x="107504" y="836712"/>
            <a:ext cx="4752528" cy="4222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marL="342900" indent="-342900">
              <a:spcBef>
                <a:spcPct val="20000"/>
              </a:spcBef>
              <a:buSzPct val="100000"/>
              <a:buBlip>
                <a:blip r:embed="rId4"/>
              </a:buBlip>
            </a:pPr>
            <a:r>
              <a:rPr lang="en-US" sz="1500" b="1" dirty="0" smtClean="0">
                <a:latin typeface="Helvetica"/>
                <a:ea typeface="+mn-ea"/>
                <a:cs typeface="Helvetica"/>
              </a:rPr>
              <a:t>Who</a:t>
            </a:r>
          </a:p>
          <a:p>
            <a:pPr marL="534988" lvl="1" indent="-174625">
              <a:spcBef>
                <a:spcPct val="20000"/>
              </a:spcBef>
              <a:buSzPct val="100000"/>
              <a:buBlip>
                <a:blip r:embed="rId4"/>
              </a:buBlip>
            </a:pPr>
            <a:r>
              <a:rPr lang="en-US" sz="1500" dirty="0" smtClean="0">
                <a:latin typeface="Helvetica"/>
                <a:ea typeface="+mn-ea"/>
                <a:cs typeface="Helvetica"/>
              </a:rPr>
              <a:t>Community Data Managers</a:t>
            </a:r>
          </a:p>
          <a:p>
            <a:pPr marL="534988" lvl="1" indent="-174625">
              <a:spcBef>
                <a:spcPct val="20000"/>
              </a:spcBef>
              <a:buSzPct val="100000"/>
              <a:buBlip>
                <a:blip r:embed="rId4"/>
              </a:buBlip>
            </a:pPr>
            <a:r>
              <a:rPr lang="en-US" sz="1500" dirty="0" smtClean="0">
                <a:latin typeface="Helvetica"/>
                <a:ea typeface="+mn-ea"/>
                <a:cs typeface="Helvetica"/>
              </a:rPr>
              <a:t>‘Sophisticated’ </a:t>
            </a:r>
            <a:r>
              <a:rPr lang="en-US" sz="1500" dirty="0" err="1" smtClean="0">
                <a:latin typeface="Helvetica"/>
                <a:ea typeface="+mn-ea"/>
                <a:cs typeface="Helvetica"/>
              </a:rPr>
              <a:t>Organisations</a:t>
            </a:r>
            <a:endParaRPr lang="en-US" sz="1500" dirty="0" smtClean="0">
              <a:latin typeface="Helvetica"/>
              <a:ea typeface="+mn-ea"/>
              <a:cs typeface="Helvetica"/>
            </a:endParaRPr>
          </a:p>
          <a:p>
            <a:pPr marL="342900" indent="-342900">
              <a:spcBef>
                <a:spcPct val="20000"/>
              </a:spcBef>
              <a:buSzPct val="100000"/>
              <a:buBlip>
                <a:blip r:embed="rId4"/>
              </a:buBlip>
            </a:pPr>
            <a:r>
              <a:rPr lang="en-US" sz="1500" b="1" dirty="0" smtClean="0">
                <a:latin typeface="Helvetica"/>
                <a:ea typeface="+mn-ea"/>
                <a:cs typeface="Helvetica"/>
              </a:rPr>
              <a:t>What</a:t>
            </a:r>
          </a:p>
          <a:p>
            <a:pPr marL="628650" lvl="1" indent="-268288">
              <a:spcBef>
                <a:spcPct val="20000"/>
              </a:spcBef>
              <a:buSzPct val="100000"/>
              <a:buBlip>
                <a:blip r:embed="rId4"/>
              </a:buBlip>
            </a:pPr>
            <a:r>
              <a:rPr lang="en-US" sz="1500" dirty="0" smtClean="0">
                <a:latin typeface="Helvetica"/>
                <a:ea typeface="+mn-ea"/>
                <a:cs typeface="Helvetica"/>
              </a:rPr>
              <a:t>Provide </a:t>
            </a:r>
            <a:r>
              <a:rPr lang="en-US" sz="1500" dirty="0">
                <a:latin typeface="Helvetica"/>
                <a:ea typeface="+mn-ea"/>
                <a:cs typeface="Helvetica"/>
              </a:rPr>
              <a:t>an abstraction layer which virtualizes large-scale data </a:t>
            </a:r>
            <a:r>
              <a:rPr lang="en-US" sz="1500" dirty="0" smtClean="0">
                <a:latin typeface="Helvetica"/>
                <a:ea typeface="+mn-ea"/>
                <a:cs typeface="Helvetica"/>
              </a:rPr>
              <a:t>resources</a:t>
            </a:r>
          </a:p>
          <a:p>
            <a:pPr marL="628650" lvl="1" indent="-268288">
              <a:spcBef>
                <a:spcPct val="20000"/>
              </a:spcBef>
              <a:buSzPct val="100000"/>
              <a:buBlip>
                <a:blip r:embed="rId4"/>
              </a:buBlip>
            </a:pPr>
            <a:r>
              <a:rPr lang="en-US" sz="1600" dirty="0" smtClean="0">
                <a:solidFill>
                  <a:srgbClr val="000000"/>
                </a:solidFill>
                <a:latin typeface="Helvetica"/>
                <a:cs typeface="Helvetica"/>
              </a:rPr>
              <a:t>Guard </a:t>
            </a:r>
            <a:r>
              <a:rPr lang="en-US" sz="1600" dirty="0">
                <a:solidFill>
                  <a:srgbClr val="000000"/>
                </a:solidFill>
                <a:latin typeface="Helvetica"/>
                <a:cs typeface="Helvetica"/>
              </a:rPr>
              <a:t>against data loss in long-term </a:t>
            </a:r>
            <a:r>
              <a:rPr lang="en-US" sz="1600" b="1" dirty="0">
                <a:solidFill>
                  <a:srgbClr val="000000"/>
                </a:solidFill>
                <a:latin typeface="Helvetica"/>
                <a:cs typeface="Helvetica"/>
              </a:rPr>
              <a:t>archiving and </a:t>
            </a:r>
            <a:r>
              <a:rPr lang="en-US" sz="1600" b="1" dirty="0" smtClean="0">
                <a:solidFill>
                  <a:srgbClr val="000000"/>
                </a:solidFill>
                <a:latin typeface="Helvetica"/>
                <a:cs typeface="Helvetica"/>
              </a:rPr>
              <a:t>preservation</a:t>
            </a:r>
          </a:p>
          <a:p>
            <a:pPr marL="628650" lvl="1" indent="-268288">
              <a:spcBef>
                <a:spcPct val="20000"/>
              </a:spcBef>
              <a:buSzPct val="100000"/>
              <a:buBlip>
                <a:blip r:embed="rId4"/>
              </a:buBlip>
            </a:pPr>
            <a:r>
              <a:rPr lang="en-US" sz="1600" b="1" dirty="0">
                <a:solidFill>
                  <a:srgbClr val="000000"/>
                </a:solidFill>
                <a:latin typeface="Helvetica"/>
                <a:cs typeface="Helvetica"/>
              </a:rPr>
              <a:t>Optimize access </a:t>
            </a:r>
            <a:r>
              <a:rPr lang="en-US" sz="1600" dirty="0">
                <a:solidFill>
                  <a:srgbClr val="000000"/>
                </a:solidFill>
                <a:latin typeface="Helvetica"/>
                <a:cs typeface="Helvetica"/>
              </a:rPr>
              <a:t>for users from different regions </a:t>
            </a:r>
            <a:endParaRPr lang="en-US" sz="1600" b="1" dirty="0">
              <a:solidFill>
                <a:srgbClr val="000000"/>
              </a:solidFill>
              <a:latin typeface="Helvetica"/>
              <a:cs typeface="Helvetica"/>
            </a:endParaRPr>
          </a:p>
          <a:p>
            <a:pPr marL="628650" lvl="1" indent="-268288">
              <a:spcBef>
                <a:spcPct val="20000"/>
              </a:spcBef>
              <a:buSzPct val="100000"/>
              <a:buBlip>
                <a:blip r:embed="rId4"/>
              </a:buBlip>
            </a:pPr>
            <a:r>
              <a:rPr lang="en-US" sz="1600" dirty="0">
                <a:solidFill>
                  <a:srgbClr val="000000"/>
                </a:solidFill>
                <a:latin typeface="Helvetica"/>
                <a:cs typeface="Helvetica"/>
              </a:rPr>
              <a:t>Bring data </a:t>
            </a:r>
            <a:r>
              <a:rPr lang="en-US" sz="1600" b="1" dirty="0">
                <a:solidFill>
                  <a:srgbClr val="000000"/>
                </a:solidFill>
                <a:latin typeface="Helvetica"/>
                <a:cs typeface="Helvetica"/>
              </a:rPr>
              <a:t>closer to powerful </a:t>
            </a:r>
            <a:r>
              <a:rPr lang="en-US" sz="1600" b="1" dirty="0" smtClean="0">
                <a:solidFill>
                  <a:srgbClr val="000000"/>
                </a:solidFill>
                <a:latin typeface="Helvetica"/>
                <a:cs typeface="Helvetica"/>
              </a:rPr>
              <a:t>computers</a:t>
            </a:r>
            <a:endParaRPr lang="en-US" sz="1600" dirty="0" smtClean="0">
              <a:solidFill>
                <a:srgbClr val="000000"/>
              </a:solidFill>
              <a:latin typeface="Helvetica"/>
              <a:cs typeface="Helvetica"/>
            </a:endParaRPr>
          </a:p>
          <a:p>
            <a:pPr marL="342900" indent="-342900">
              <a:spcBef>
                <a:spcPct val="20000"/>
              </a:spcBef>
              <a:buSzPct val="100000"/>
              <a:buBlip>
                <a:blip r:embed="rId4"/>
              </a:buBlip>
            </a:pPr>
            <a:r>
              <a:rPr lang="en-US" sz="1600" b="1" dirty="0" smtClean="0">
                <a:solidFill>
                  <a:srgbClr val="000000"/>
                </a:solidFill>
                <a:latin typeface="Helvetica"/>
                <a:cs typeface="Helvetica"/>
              </a:rPr>
              <a:t>Why</a:t>
            </a:r>
          </a:p>
          <a:p>
            <a:pPr marL="534988" lvl="1" indent="-174625">
              <a:spcBef>
                <a:spcPct val="20000"/>
              </a:spcBef>
              <a:buSzPct val="100000"/>
              <a:buBlip>
                <a:blip r:embed="rId4"/>
              </a:buBlip>
            </a:pPr>
            <a:r>
              <a:rPr lang="en-US" sz="1600" dirty="0" smtClean="0">
                <a:solidFill>
                  <a:srgbClr val="000000"/>
                </a:solidFill>
                <a:latin typeface="Helvetica"/>
                <a:cs typeface="Helvetica"/>
              </a:rPr>
              <a:t>Performance</a:t>
            </a:r>
          </a:p>
          <a:p>
            <a:pPr marL="534988" lvl="1" indent="-174625">
              <a:spcBef>
                <a:spcPct val="20000"/>
              </a:spcBef>
              <a:buSzPct val="100000"/>
              <a:buBlip>
                <a:blip r:embed="rId4"/>
              </a:buBlip>
            </a:pPr>
            <a:r>
              <a:rPr lang="en-US" sz="1600" dirty="0" smtClean="0">
                <a:solidFill>
                  <a:srgbClr val="000000"/>
                </a:solidFill>
                <a:latin typeface="Helvetica"/>
                <a:cs typeface="Helvetica"/>
              </a:rPr>
              <a:t>Replication between trusted sites</a:t>
            </a:r>
          </a:p>
          <a:p>
            <a:pPr marL="534988" lvl="1" indent="-174625">
              <a:spcBef>
                <a:spcPct val="20000"/>
              </a:spcBef>
              <a:buSzPct val="100000"/>
              <a:buBlip>
                <a:blip r:embed="rId4"/>
              </a:buBlip>
            </a:pPr>
            <a:r>
              <a:rPr lang="en-US" sz="1600" dirty="0" smtClean="0">
                <a:solidFill>
                  <a:srgbClr val="000000"/>
                </a:solidFill>
                <a:latin typeface="Helvetica"/>
                <a:cs typeface="Helvetica"/>
              </a:rPr>
              <a:t>Data Preservation</a:t>
            </a:r>
            <a:endParaRPr lang="en-US" sz="1600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pic>
        <p:nvPicPr>
          <p:cNvPr id="22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85426"/>
            <a:ext cx="4608512" cy="1595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64348-DC2E-4C46-A357-1ED243B754D0}" type="slidenum">
              <a:rPr lang="es-ES" smtClean="0"/>
              <a:pPr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0183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Box 3"/>
          <p:cNvSpPr txBox="1">
            <a:spLocks noChangeArrowheads="1"/>
          </p:cNvSpPr>
          <p:nvPr/>
        </p:nvSpPr>
        <p:spPr bwMode="auto">
          <a:xfrm>
            <a:off x="261938" y="1036800"/>
            <a:ext cx="40940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 b="1" dirty="0" smtClean="0">
                <a:solidFill>
                  <a:schemeClr val="tx2"/>
                </a:solidFill>
                <a:latin typeface="Helvetica"/>
                <a:cs typeface="Helvetica"/>
              </a:rPr>
              <a:t>Data Policy Manager</a:t>
            </a:r>
            <a:r>
              <a:rPr lang="en-US" sz="2800" b="1" dirty="0" smtClean="0">
                <a:solidFill>
                  <a:srgbClr val="000000"/>
                </a:solidFill>
                <a:latin typeface="Helvetica"/>
                <a:cs typeface="Helvetica"/>
              </a:rPr>
              <a:t> </a:t>
            </a:r>
            <a:endParaRPr lang="en-US" sz="2800" b="1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pic>
        <p:nvPicPr>
          <p:cNvPr id="8199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0000"/>
            <a:ext cx="43434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B2SAFE D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220" y="1871409"/>
            <a:ext cx="5177611" cy="4221887"/>
          </a:xfrm>
          <a:prstGeom prst="rect">
            <a:avLst/>
          </a:prstGeom>
        </p:spPr>
      </p:pic>
      <p:sp>
        <p:nvSpPr>
          <p:cNvPr id="10" name="Textfeld 74"/>
          <p:cNvSpPr txBox="1"/>
          <p:nvPr/>
        </p:nvSpPr>
        <p:spPr>
          <a:xfrm>
            <a:off x="251520" y="1558950"/>
            <a:ext cx="4464496" cy="3397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  <a:buSzPct val="100000"/>
              <a:buBlip>
                <a:blip r:embed="rId5"/>
              </a:buBlip>
            </a:pPr>
            <a:r>
              <a:rPr lang="en-US" sz="1500" dirty="0">
                <a:latin typeface="Helvetica"/>
                <a:cs typeface="Helvetica"/>
              </a:rPr>
              <a:t>Data policies are </a:t>
            </a:r>
            <a:r>
              <a:rPr lang="en-US" sz="1500" b="1" dirty="0">
                <a:latin typeface="Helvetica"/>
                <a:cs typeface="Helvetica"/>
              </a:rPr>
              <a:t>centrally managed</a:t>
            </a:r>
          </a:p>
          <a:p>
            <a:pPr marL="342900" indent="-342900">
              <a:spcBef>
                <a:spcPct val="20000"/>
              </a:spcBef>
              <a:buSzPct val="100000"/>
              <a:buBlip>
                <a:blip r:embed="rId5"/>
              </a:buBlip>
            </a:pPr>
            <a:r>
              <a:rPr lang="en-US" sz="1500" dirty="0">
                <a:latin typeface="Helvetica"/>
                <a:cs typeface="Helvetica"/>
              </a:rPr>
              <a:t>Policy  rules are implemented and enforced by </a:t>
            </a:r>
            <a:r>
              <a:rPr lang="en-US" sz="1500" b="1" dirty="0">
                <a:latin typeface="Helvetica"/>
                <a:cs typeface="Helvetica"/>
              </a:rPr>
              <a:t>site-local rule engines</a:t>
            </a:r>
          </a:p>
          <a:p>
            <a:pPr marL="342900" indent="-342900">
              <a:spcBef>
                <a:spcPct val="20000"/>
              </a:spcBef>
              <a:buSzPct val="100000"/>
              <a:buBlip>
                <a:blip r:embed="rId5"/>
              </a:buBlip>
            </a:pPr>
            <a:r>
              <a:rPr lang="en-US" sz="1500" dirty="0">
                <a:latin typeface="Helvetica"/>
                <a:cs typeface="Helvetica"/>
              </a:rPr>
              <a:t>Policies describe in an </a:t>
            </a:r>
            <a:r>
              <a:rPr lang="en-US" sz="1500" b="1" dirty="0">
                <a:latin typeface="Helvetica"/>
                <a:cs typeface="Helvetica"/>
              </a:rPr>
              <a:t>abstract</a:t>
            </a:r>
            <a:r>
              <a:rPr lang="en-US" sz="1500" dirty="0">
                <a:latin typeface="Helvetica"/>
                <a:cs typeface="Helvetica"/>
              </a:rPr>
              <a:t> language</a:t>
            </a:r>
          </a:p>
          <a:p>
            <a:pPr marL="342900" indent="-342900">
              <a:spcBef>
                <a:spcPct val="20000"/>
              </a:spcBef>
              <a:buSzPct val="100000"/>
              <a:buBlip>
                <a:blip r:embed="rId5"/>
              </a:buBlip>
            </a:pPr>
            <a:r>
              <a:rPr lang="en-US" sz="1500" dirty="0">
                <a:latin typeface="Helvetica"/>
                <a:cs typeface="Helvetica"/>
              </a:rPr>
              <a:t>Community data managers must </a:t>
            </a:r>
            <a:r>
              <a:rPr lang="en-US" sz="1500" b="1" dirty="0">
                <a:latin typeface="Helvetica"/>
                <a:cs typeface="Helvetica"/>
              </a:rPr>
              <a:t>authenticate </a:t>
            </a:r>
            <a:r>
              <a:rPr lang="en-US" sz="1500" dirty="0">
                <a:latin typeface="Helvetica"/>
                <a:cs typeface="Helvetica"/>
              </a:rPr>
              <a:t>to provide </a:t>
            </a:r>
            <a:r>
              <a:rPr lang="en-US" sz="1500" b="1" dirty="0">
                <a:latin typeface="Helvetica"/>
                <a:cs typeface="Helvetica"/>
              </a:rPr>
              <a:t>trust</a:t>
            </a:r>
          </a:p>
          <a:p>
            <a:pPr marL="342900" indent="-342900">
              <a:spcBef>
                <a:spcPct val="20000"/>
              </a:spcBef>
              <a:buSzPct val="100000"/>
              <a:buBlip>
                <a:blip r:embed="rId5"/>
              </a:buBlip>
            </a:pPr>
            <a:r>
              <a:rPr lang="en-US" sz="1500" dirty="0">
                <a:latin typeface="Helvetica"/>
                <a:cs typeface="Helvetica"/>
              </a:rPr>
              <a:t>Support policies for </a:t>
            </a:r>
            <a:r>
              <a:rPr lang="en-US" sz="1500" b="1" dirty="0">
                <a:latin typeface="Helvetica"/>
                <a:cs typeface="Helvetica"/>
              </a:rPr>
              <a:t>data replication </a:t>
            </a:r>
            <a:r>
              <a:rPr lang="en-US" sz="1500" dirty="0">
                <a:latin typeface="Helvetica"/>
                <a:cs typeface="Helvetica"/>
              </a:rPr>
              <a:t>and </a:t>
            </a:r>
            <a:r>
              <a:rPr lang="en-US" sz="1500" b="1" dirty="0">
                <a:latin typeface="Helvetica"/>
                <a:cs typeface="Helvetica"/>
              </a:rPr>
              <a:t>integrity checking</a:t>
            </a:r>
          </a:p>
          <a:p>
            <a:pPr marL="342900" indent="-342900">
              <a:spcBef>
                <a:spcPct val="20000"/>
              </a:spcBef>
              <a:buSzPct val="100000"/>
              <a:buBlip>
                <a:blip r:embed="rId5"/>
              </a:buBlip>
            </a:pPr>
            <a:r>
              <a:rPr lang="en-US" sz="1500" b="1" dirty="0">
                <a:latin typeface="Helvetica"/>
                <a:cs typeface="Helvetica"/>
              </a:rPr>
              <a:t>Central logging </a:t>
            </a:r>
            <a:r>
              <a:rPr lang="en-US" sz="1500" dirty="0">
                <a:latin typeface="Helvetica"/>
                <a:cs typeface="Helvetica"/>
              </a:rPr>
              <a:t>for </a:t>
            </a:r>
            <a:r>
              <a:rPr lang="en-US" sz="1500" b="1" dirty="0">
                <a:latin typeface="Helvetica"/>
                <a:cs typeface="Helvetica"/>
              </a:rPr>
              <a:t>auditable</a:t>
            </a:r>
            <a:r>
              <a:rPr lang="en-US" sz="1500" dirty="0">
                <a:latin typeface="Helvetica"/>
                <a:cs typeface="Helvetica"/>
              </a:rPr>
              <a:t> data policies to </a:t>
            </a:r>
            <a:r>
              <a:rPr lang="en-US" sz="1500" b="1" dirty="0">
                <a:latin typeface="Helvetica"/>
                <a:cs typeface="Helvetica"/>
              </a:rPr>
              <a:t>monitor </a:t>
            </a:r>
            <a:r>
              <a:rPr lang="en-US" sz="1500" dirty="0">
                <a:latin typeface="Helvetica"/>
                <a:cs typeface="Helvetica"/>
              </a:rPr>
              <a:t>execution</a:t>
            </a:r>
          </a:p>
          <a:p>
            <a:pPr marL="342900" indent="-342900">
              <a:spcBef>
                <a:spcPct val="20000"/>
              </a:spcBef>
              <a:buSzPct val="100000"/>
              <a:buBlip>
                <a:blip r:embed="rId5"/>
              </a:buBlip>
            </a:pPr>
            <a:r>
              <a:rPr lang="en-US" sz="1500" dirty="0">
                <a:latin typeface="Helvetica"/>
                <a:cs typeface="Helvetica"/>
              </a:rPr>
              <a:t>Active collaboration with the </a:t>
            </a:r>
            <a:r>
              <a:rPr lang="en-US" sz="1500" b="1" dirty="0">
                <a:latin typeface="Helvetica"/>
                <a:cs typeface="Helvetica"/>
              </a:rPr>
              <a:t>RDA Practical Policy WG</a:t>
            </a:r>
          </a:p>
          <a:p>
            <a:pPr marL="285750" indent="-285750">
              <a:spcBef>
                <a:spcPts val="336"/>
              </a:spcBef>
              <a:buFont typeface="Arial"/>
              <a:buChar char="•"/>
            </a:pPr>
            <a:endParaRPr lang="en-US" sz="1400" dirty="0">
              <a:solidFill>
                <a:srgbClr val="000000"/>
              </a:solidFill>
              <a:latin typeface="Helvetica LT Std" charset="0"/>
            </a:endParaRPr>
          </a:p>
        </p:txBody>
      </p:sp>
      <p:sp>
        <p:nvSpPr>
          <p:cNvPr id="11" name="Text Placeholder 4"/>
          <p:cNvSpPr txBox="1">
            <a:spLocks/>
          </p:cNvSpPr>
          <p:nvPr/>
        </p:nvSpPr>
        <p:spPr>
          <a:xfrm>
            <a:off x="251520" y="4659398"/>
            <a:ext cx="4041775" cy="42578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rgbClr val="25408F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rgbClr val="25408F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rgbClr val="25408F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25408F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25408F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solidFill>
                  <a:srgbClr val="000000"/>
                </a:solidFill>
                <a:latin typeface="Helvetica LT Std" charset="0"/>
                <a:ea typeface="ＭＳ Ｐゴシック" charset="0"/>
                <a:cs typeface="Arial" charset="0"/>
              </a:rPr>
              <a:t>EUDAT2020</a:t>
            </a:r>
            <a:endParaRPr lang="en-US" b="1" dirty="0">
              <a:solidFill>
                <a:srgbClr val="000000"/>
              </a:solidFill>
              <a:latin typeface="Helvetica LT Std" charset="0"/>
              <a:ea typeface="ＭＳ Ｐゴシック" charset="0"/>
              <a:cs typeface="Arial" charset="0"/>
            </a:endParaRPr>
          </a:p>
        </p:txBody>
      </p:sp>
      <p:sp>
        <p:nvSpPr>
          <p:cNvPr id="12" name="Content Placeholder 12"/>
          <p:cNvSpPr txBox="1">
            <a:spLocks/>
          </p:cNvSpPr>
          <p:nvPr/>
        </p:nvSpPr>
        <p:spPr>
          <a:xfrm>
            <a:off x="260847" y="5085184"/>
            <a:ext cx="3807097" cy="1440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25408F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25408F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rgbClr val="25408F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rgbClr val="25408F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rgbClr val="25408F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100000"/>
              <a:buBlip>
                <a:blip r:embed="rId5"/>
              </a:buBlip>
            </a:pPr>
            <a:r>
              <a:rPr lang="en-US" sz="1500" b="1" dirty="0">
                <a:solidFill>
                  <a:schemeClr val="tx1"/>
                </a:solidFill>
                <a:latin typeface="Helvetica"/>
                <a:cs typeface="Helvetica"/>
              </a:rPr>
              <a:t>Handover</a:t>
            </a:r>
            <a:r>
              <a:rPr lang="en-US" sz="1500" dirty="0">
                <a:solidFill>
                  <a:schemeClr val="tx1"/>
                </a:solidFill>
                <a:latin typeface="Helvetica"/>
                <a:cs typeface="Helvetica"/>
              </a:rPr>
              <a:t> to operations</a:t>
            </a:r>
          </a:p>
          <a:p>
            <a:pPr>
              <a:buSzPct val="100000"/>
              <a:buBlip>
                <a:blip r:embed="rId5"/>
              </a:buBlip>
            </a:pPr>
            <a:r>
              <a:rPr lang="en-US" sz="1500" b="1" dirty="0">
                <a:solidFill>
                  <a:schemeClr val="tx1"/>
                </a:solidFill>
                <a:latin typeface="Helvetica"/>
                <a:cs typeface="Helvetica"/>
              </a:rPr>
              <a:t>Extend</a:t>
            </a:r>
            <a:r>
              <a:rPr lang="en-US" sz="1500" dirty="0">
                <a:solidFill>
                  <a:schemeClr val="tx1"/>
                </a:solidFill>
                <a:latin typeface="Helvetica"/>
                <a:cs typeface="Helvetica"/>
              </a:rPr>
              <a:t> number of policies supported</a:t>
            </a:r>
          </a:p>
          <a:p>
            <a:pPr>
              <a:buSzPct val="100000"/>
              <a:buBlip>
                <a:blip r:embed="rId5"/>
              </a:buBlip>
            </a:pPr>
            <a:r>
              <a:rPr lang="en-US" sz="1500" dirty="0">
                <a:solidFill>
                  <a:schemeClr val="tx1"/>
                </a:solidFill>
                <a:latin typeface="Helvetica"/>
                <a:cs typeface="Helvetica"/>
              </a:rPr>
              <a:t>Focus on </a:t>
            </a:r>
            <a:r>
              <a:rPr lang="en-US" sz="1500" b="1" dirty="0">
                <a:solidFill>
                  <a:schemeClr val="tx1"/>
                </a:solidFill>
                <a:latin typeface="Helvetica"/>
                <a:cs typeface="Helvetica"/>
              </a:rPr>
              <a:t>data </a:t>
            </a:r>
            <a:r>
              <a:rPr lang="en-US" sz="1500" b="1" dirty="0" err="1">
                <a:solidFill>
                  <a:schemeClr val="tx1"/>
                </a:solidFill>
                <a:latin typeface="Helvetica"/>
                <a:cs typeface="Helvetica"/>
              </a:rPr>
              <a:t>curation</a:t>
            </a:r>
            <a:r>
              <a:rPr lang="en-US" sz="1500" b="1" dirty="0">
                <a:solidFill>
                  <a:schemeClr val="tx1"/>
                </a:solidFill>
                <a:latin typeface="Helvetica"/>
                <a:cs typeface="Helvetica"/>
              </a:rPr>
              <a:t> </a:t>
            </a:r>
            <a:r>
              <a:rPr lang="en-US" sz="1500" dirty="0">
                <a:solidFill>
                  <a:schemeClr val="tx1"/>
                </a:solidFill>
                <a:latin typeface="Helvetica"/>
                <a:cs typeface="Helvetica"/>
              </a:rPr>
              <a:t>and </a:t>
            </a:r>
            <a:r>
              <a:rPr lang="en-US" sz="1500" b="1" dirty="0">
                <a:solidFill>
                  <a:schemeClr val="tx1"/>
                </a:solidFill>
                <a:latin typeface="Helvetica"/>
                <a:cs typeface="Helvetica"/>
              </a:rPr>
              <a:t>provenance</a:t>
            </a:r>
            <a:r>
              <a:rPr lang="en-US" sz="1500" dirty="0">
                <a:solidFill>
                  <a:schemeClr val="tx1"/>
                </a:solidFill>
                <a:latin typeface="Helvetica"/>
                <a:cs typeface="Helvetica"/>
              </a:rPr>
              <a:t> policies</a:t>
            </a:r>
          </a:p>
          <a:p>
            <a:pPr>
              <a:buSzPct val="100000"/>
              <a:buBlip>
                <a:blip r:embed="rId5"/>
              </a:buBlip>
            </a:pPr>
            <a:r>
              <a:rPr lang="en-US" sz="1500" dirty="0">
                <a:solidFill>
                  <a:schemeClr val="tx1"/>
                </a:solidFill>
                <a:latin typeface="Helvetica"/>
                <a:cs typeface="Helvetica"/>
              </a:rPr>
              <a:t>Integrate with </a:t>
            </a:r>
            <a:r>
              <a:rPr lang="en-US" sz="1500" b="1" dirty="0">
                <a:solidFill>
                  <a:schemeClr val="tx1"/>
                </a:solidFill>
                <a:latin typeface="Helvetica"/>
                <a:cs typeface="Helvetica"/>
              </a:rPr>
              <a:t>B2ACCESS</a:t>
            </a:r>
          </a:p>
        </p:txBody>
      </p:sp>
      <p:pic>
        <p:nvPicPr>
          <p:cNvPr id="14" name="Picture 13" descr="Finished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548" y="6021288"/>
            <a:ext cx="385316" cy="385316"/>
          </a:xfrm>
          <a:prstGeom prst="rect">
            <a:avLst/>
          </a:prstGeom>
        </p:spPr>
      </p:pic>
      <p:pic>
        <p:nvPicPr>
          <p:cNvPr id="16" name="Picture 15" descr="work in progress.gif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5013176"/>
            <a:ext cx="432048" cy="353495"/>
          </a:xfrm>
          <a:prstGeom prst="rect">
            <a:avLst/>
          </a:prstGeom>
          <a:noFill/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64348-DC2E-4C46-A357-1ED243B754D0}" type="slidenum">
              <a:rPr lang="es-ES" smtClean="0"/>
              <a:pPr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5490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74"/>
          <p:cNvSpPr txBox="1"/>
          <p:nvPr/>
        </p:nvSpPr>
        <p:spPr>
          <a:xfrm>
            <a:off x="251520" y="1113626"/>
            <a:ext cx="4248472" cy="56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336"/>
              </a:spcBef>
              <a:buFont typeface="Arial"/>
              <a:buChar char="•"/>
            </a:pPr>
            <a:endParaRPr lang="en-US" sz="1400" dirty="0" smtClean="0">
              <a:solidFill>
                <a:srgbClr val="25468D"/>
              </a:solidFill>
              <a:latin typeface="Helvetica LT Std" charset="0"/>
            </a:endParaRPr>
          </a:p>
          <a:p>
            <a:pPr marL="285750" indent="-285750">
              <a:spcBef>
                <a:spcPts val="336"/>
              </a:spcBef>
              <a:buFont typeface="Arial"/>
              <a:buChar char="•"/>
            </a:pPr>
            <a:endParaRPr lang="en-US" sz="1400" dirty="0">
              <a:solidFill>
                <a:srgbClr val="25468D"/>
              </a:solidFill>
              <a:latin typeface="Helvetica LT Std" charset="0"/>
            </a:endParaRPr>
          </a:p>
        </p:txBody>
      </p:sp>
      <p:sp>
        <p:nvSpPr>
          <p:cNvPr id="12" name="Content Placeholder 12"/>
          <p:cNvSpPr txBox="1">
            <a:spLocks/>
          </p:cNvSpPr>
          <p:nvPr/>
        </p:nvSpPr>
        <p:spPr>
          <a:xfrm>
            <a:off x="4716017" y="4149080"/>
            <a:ext cx="4032448" cy="23042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25408F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25408F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rgbClr val="25408F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rgbClr val="25408F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rgbClr val="25408F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100000"/>
              <a:buBlip>
                <a:blip r:embed="rId3"/>
              </a:buBlip>
              <a:defRPr/>
            </a:pPr>
            <a:r>
              <a:rPr lang="en-US" altLang="en-US" sz="1500" dirty="0">
                <a:solidFill>
                  <a:schemeClr val="tx1"/>
                </a:solidFill>
                <a:latin typeface="Helvetica"/>
                <a:cs typeface="Helvetica"/>
              </a:rPr>
              <a:t>Further develop </a:t>
            </a:r>
            <a:r>
              <a:rPr lang="en-US" altLang="en-US" sz="1500" b="1" dirty="0">
                <a:solidFill>
                  <a:schemeClr val="tx1"/>
                </a:solidFill>
                <a:latin typeface="Helvetica"/>
                <a:cs typeface="Helvetica"/>
              </a:rPr>
              <a:t>HTTP</a:t>
            </a:r>
            <a:r>
              <a:rPr lang="en-US" altLang="en-US" sz="1500" dirty="0">
                <a:solidFill>
                  <a:schemeClr val="tx1"/>
                </a:solidFill>
                <a:latin typeface="Helvetica"/>
                <a:cs typeface="Helvetica"/>
              </a:rPr>
              <a:t> to a </a:t>
            </a:r>
            <a:r>
              <a:rPr lang="en-US" altLang="en-US" sz="1500" b="1" dirty="0">
                <a:solidFill>
                  <a:schemeClr val="tx1"/>
                </a:solidFill>
                <a:latin typeface="Helvetica"/>
                <a:cs typeface="Helvetica"/>
              </a:rPr>
              <a:t>mature</a:t>
            </a:r>
            <a:r>
              <a:rPr lang="en-US" altLang="en-US" sz="1500" dirty="0">
                <a:solidFill>
                  <a:schemeClr val="tx1"/>
                </a:solidFill>
                <a:latin typeface="Helvetica"/>
                <a:cs typeface="Helvetica"/>
              </a:rPr>
              <a:t> </a:t>
            </a:r>
            <a:r>
              <a:rPr lang="en-US" altLang="en-US" sz="1500" b="1" dirty="0">
                <a:solidFill>
                  <a:schemeClr val="tx1"/>
                </a:solidFill>
                <a:latin typeface="Helvetica"/>
                <a:cs typeface="Helvetica"/>
              </a:rPr>
              <a:t>interface </a:t>
            </a:r>
            <a:r>
              <a:rPr lang="en-US" altLang="en-US" sz="1500" dirty="0">
                <a:solidFill>
                  <a:schemeClr val="tx1"/>
                </a:solidFill>
                <a:latin typeface="Helvetica"/>
                <a:cs typeface="Helvetica"/>
              </a:rPr>
              <a:t>and extend functionality to </a:t>
            </a:r>
            <a:r>
              <a:rPr lang="en-US" altLang="en-US" sz="1500" b="1" dirty="0">
                <a:solidFill>
                  <a:schemeClr val="tx1"/>
                </a:solidFill>
                <a:latin typeface="Helvetica"/>
                <a:cs typeface="Helvetica"/>
              </a:rPr>
              <a:t>metadata</a:t>
            </a:r>
          </a:p>
          <a:p>
            <a:pPr>
              <a:buSzPct val="100000"/>
              <a:buBlip>
                <a:blip r:embed="rId3"/>
              </a:buBlip>
              <a:defRPr/>
            </a:pPr>
            <a:r>
              <a:rPr lang="en-US" sz="1500" b="1" dirty="0">
                <a:solidFill>
                  <a:schemeClr val="tx1"/>
                </a:solidFill>
                <a:latin typeface="Helvetica"/>
                <a:cs typeface="Helvetica"/>
              </a:rPr>
              <a:t>Native support PIDs </a:t>
            </a:r>
            <a:r>
              <a:rPr lang="en-US" sz="1500" dirty="0">
                <a:solidFill>
                  <a:schemeClr val="tx1"/>
                </a:solidFill>
                <a:latin typeface="Helvetica"/>
                <a:cs typeface="Helvetica"/>
              </a:rPr>
              <a:t>within </a:t>
            </a:r>
            <a:r>
              <a:rPr lang="en-US" sz="1500" b="1" dirty="0" err="1">
                <a:solidFill>
                  <a:schemeClr val="tx1"/>
                </a:solidFill>
                <a:latin typeface="Helvetica"/>
                <a:cs typeface="Helvetica"/>
              </a:rPr>
              <a:t>GridFTP</a:t>
            </a:r>
            <a:r>
              <a:rPr lang="en-US" sz="1500" dirty="0">
                <a:solidFill>
                  <a:schemeClr val="tx1"/>
                </a:solidFill>
                <a:latin typeface="Helvetica"/>
                <a:cs typeface="Helvetica"/>
              </a:rPr>
              <a:t> transfers</a:t>
            </a:r>
          </a:p>
          <a:p>
            <a:pPr>
              <a:buSzPct val="100000"/>
              <a:buBlip>
                <a:blip r:embed="rId3"/>
              </a:buBlip>
              <a:defRPr/>
            </a:pPr>
            <a:r>
              <a:rPr lang="en-US" sz="1500" dirty="0">
                <a:solidFill>
                  <a:schemeClr val="tx1"/>
                </a:solidFill>
                <a:latin typeface="Helvetica"/>
                <a:cs typeface="Helvetica"/>
              </a:rPr>
              <a:t>Extend EUDAT </a:t>
            </a:r>
            <a:r>
              <a:rPr lang="en-US" sz="1500" b="1" dirty="0">
                <a:solidFill>
                  <a:schemeClr val="tx1"/>
                </a:solidFill>
                <a:latin typeface="Helvetica"/>
                <a:cs typeface="Helvetica"/>
              </a:rPr>
              <a:t>client API </a:t>
            </a:r>
            <a:r>
              <a:rPr lang="en-US" sz="1500" dirty="0">
                <a:solidFill>
                  <a:schemeClr val="tx1"/>
                </a:solidFill>
                <a:latin typeface="Helvetica"/>
                <a:cs typeface="Helvetica"/>
              </a:rPr>
              <a:t>library to other </a:t>
            </a:r>
            <a:r>
              <a:rPr lang="en-US" sz="1500" b="1" dirty="0">
                <a:solidFill>
                  <a:schemeClr val="tx1"/>
                </a:solidFill>
                <a:latin typeface="Helvetica"/>
                <a:cs typeface="Helvetica"/>
              </a:rPr>
              <a:t>B2 services </a:t>
            </a:r>
            <a:r>
              <a:rPr lang="en-US" sz="1500" dirty="0">
                <a:solidFill>
                  <a:schemeClr val="tx1"/>
                </a:solidFill>
                <a:latin typeface="Helvetica"/>
                <a:cs typeface="Helvetica"/>
              </a:rPr>
              <a:t>(e.g. B2SHARE, B2FIND, PID)</a:t>
            </a:r>
          </a:p>
          <a:p>
            <a:pPr>
              <a:buSzPct val="100000"/>
              <a:buBlip>
                <a:blip r:embed="rId3"/>
              </a:buBlip>
              <a:defRPr/>
            </a:pPr>
            <a:r>
              <a:rPr lang="en-US" sz="1500" dirty="0">
                <a:solidFill>
                  <a:schemeClr val="tx1"/>
                </a:solidFill>
                <a:latin typeface="Helvetica"/>
                <a:cs typeface="Helvetica"/>
              </a:rPr>
              <a:t>Further integration with B2ACCESS</a:t>
            </a:r>
          </a:p>
        </p:txBody>
      </p:sp>
      <p:pic>
        <p:nvPicPr>
          <p:cNvPr id="15" name="Picture 14" descr="B2STAGE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299358"/>
            <a:ext cx="4032448" cy="237000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72096" y="180396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6" descr="C:\Users\lbermude\Documents\Laura\eudat\conference\3rd-conference\poster-services\b2stage\presentacion\B2STAGE_payoff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0000"/>
            <a:ext cx="43434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Placeholder 4"/>
          <p:cNvSpPr txBox="1">
            <a:spLocks/>
          </p:cNvSpPr>
          <p:nvPr/>
        </p:nvSpPr>
        <p:spPr>
          <a:xfrm>
            <a:off x="4716016" y="3645024"/>
            <a:ext cx="4041775" cy="42578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rgbClr val="25408F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rgbClr val="25408F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rgbClr val="25408F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25408F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25408F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000000"/>
                </a:solidFill>
                <a:latin typeface="Helvetica LT Std" charset="0"/>
                <a:ea typeface="ＭＳ Ｐゴシック" charset="0"/>
                <a:cs typeface="Arial" charset="0"/>
              </a:rPr>
              <a:t>EUDAT2020</a:t>
            </a:r>
          </a:p>
        </p:txBody>
      </p:sp>
      <p:pic>
        <p:nvPicPr>
          <p:cNvPr id="13" name="Picture 12" descr="work in progress.gi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0247" y="4149080"/>
            <a:ext cx="432048" cy="353495"/>
          </a:xfrm>
          <a:prstGeom prst="rect">
            <a:avLst/>
          </a:prstGeom>
          <a:noFill/>
        </p:spPr>
      </p:pic>
      <p:pic>
        <p:nvPicPr>
          <p:cNvPr id="20" name="Picture 19" descr="work in progress.gi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4263" y="5595502"/>
            <a:ext cx="432048" cy="353495"/>
          </a:xfrm>
          <a:prstGeom prst="rect">
            <a:avLst/>
          </a:prstGeom>
          <a:noFill/>
        </p:spPr>
      </p:pic>
      <p:pic>
        <p:nvPicPr>
          <p:cNvPr id="21" name="Picture 20" descr="work in progress.gi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255" y="6027550"/>
            <a:ext cx="432048" cy="353495"/>
          </a:xfrm>
          <a:prstGeom prst="rect">
            <a:avLst/>
          </a:prstGeom>
          <a:noFill/>
        </p:spPr>
      </p:pic>
      <p:sp>
        <p:nvSpPr>
          <p:cNvPr id="24" name="TextBox 20"/>
          <p:cNvSpPr txBox="1">
            <a:spLocks noChangeArrowheads="1"/>
          </p:cNvSpPr>
          <p:nvPr/>
        </p:nvSpPr>
        <p:spPr bwMode="auto">
          <a:xfrm>
            <a:off x="107504" y="980728"/>
            <a:ext cx="4968552" cy="3570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marL="342900" indent="-342900">
              <a:spcBef>
                <a:spcPct val="20000"/>
              </a:spcBef>
              <a:buSzPct val="100000"/>
              <a:buBlip>
                <a:blip r:embed="rId3"/>
              </a:buBlip>
            </a:pPr>
            <a:r>
              <a:rPr lang="en-US" sz="1500" b="1" dirty="0" smtClean="0">
                <a:latin typeface="Helvetica"/>
                <a:ea typeface="+mn-ea"/>
                <a:cs typeface="Helvetica"/>
              </a:rPr>
              <a:t>Who</a:t>
            </a:r>
          </a:p>
          <a:p>
            <a:pPr marL="534988" lvl="1" indent="-174625">
              <a:spcBef>
                <a:spcPct val="20000"/>
              </a:spcBef>
              <a:buSzPct val="100000"/>
              <a:buBlip>
                <a:blip r:embed="rId3"/>
              </a:buBlip>
            </a:pPr>
            <a:r>
              <a:rPr lang="en-US" sz="1500" dirty="0" smtClean="0">
                <a:latin typeface="Helvetica"/>
                <a:ea typeface="+mn-ea"/>
                <a:cs typeface="Helvetica"/>
              </a:rPr>
              <a:t>Users and Communities with Significant Computational Needs</a:t>
            </a:r>
          </a:p>
          <a:p>
            <a:pPr marL="342900" indent="-342900">
              <a:spcBef>
                <a:spcPct val="20000"/>
              </a:spcBef>
              <a:buSzPct val="100000"/>
              <a:buBlip>
                <a:blip r:embed="rId3"/>
              </a:buBlip>
            </a:pPr>
            <a:r>
              <a:rPr lang="en-US" sz="1500" b="1" dirty="0" smtClean="0">
                <a:latin typeface="Helvetica"/>
                <a:ea typeface="+mn-ea"/>
                <a:cs typeface="Helvetica"/>
              </a:rPr>
              <a:t>What</a:t>
            </a:r>
          </a:p>
          <a:p>
            <a:pPr marL="534988" lvl="1" indent="-174625">
              <a:spcBef>
                <a:spcPct val="20000"/>
              </a:spcBef>
              <a:buSzPct val="100000"/>
              <a:buBlip>
                <a:blip r:embed="rId3"/>
              </a:buBlip>
            </a:pPr>
            <a:r>
              <a:rPr lang="en-US" sz="1500" b="1" dirty="0" smtClean="0">
                <a:latin typeface="Helvetica"/>
                <a:ea typeface="+mn-ea"/>
                <a:cs typeface="Helvetica"/>
              </a:rPr>
              <a:t>Transfer</a:t>
            </a:r>
            <a:r>
              <a:rPr lang="en-US" sz="1500" dirty="0" smtClean="0">
                <a:latin typeface="Helvetica"/>
                <a:ea typeface="+mn-ea"/>
                <a:cs typeface="Helvetica"/>
              </a:rPr>
              <a:t> </a:t>
            </a:r>
            <a:r>
              <a:rPr lang="en-US" sz="1500" dirty="0">
                <a:latin typeface="Helvetica"/>
                <a:ea typeface="+mn-ea"/>
                <a:cs typeface="Helvetica"/>
              </a:rPr>
              <a:t>large data </a:t>
            </a:r>
            <a:r>
              <a:rPr lang="en-US" sz="1500" dirty="0" smtClean="0">
                <a:latin typeface="Helvetica"/>
                <a:ea typeface="+mn-ea"/>
                <a:cs typeface="Helvetica"/>
              </a:rPr>
              <a:t>collections </a:t>
            </a:r>
            <a:r>
              <a:rPr lang="en-US" sz="1500" dirty="0">
                <a:latin typeface="Helvetica"/>
                <a:ea typeface="+mn-ea"/>
                <a:cs typeface="Helvetica"/>
              </a:rPr>
              <a:t>from EUDAT </a:t>
            </a:r>
            <a:r>
              <a:rPr lang="en-US" sz="1500" dirty="0" smtClean="0">
                <a:latin typeface="Helvetica"/>
                <a:ea typeface="+mn-ea"/>
                <a:cs typeface="Helvetica"/>
              </a:rPr>
              <a:t>storages to </a:t>
            </a:r>
            <a:r>
              <a:rPr lang="en-US" sz="1500" b="1" dirty="0">
                <a:latin typeface="Helvetica"/>
                <a:ea typeface="+mn-ea"/>
                <a:cs typeface="Helvetica"/>
              </a:rPr>
              <a:t>external HPC facilities for </a:t>
            </a:r>
            <a:r>
              <a:rPr lang="en-US" sz="1500" b="1" dirty="0" smtClean="0">
                <a:latin typeface="Helvetica"/>
                <a:ea typeface="+mn-ea"/>
                <a:cs typeface="Helvetica"/>
              </a:rPr>
              <a:t>processing</a:t>
            </a:r>
          </a:p>
          <a:p>
            <a:pPr marL="534988" lvl="1" indent="-174625">
              <a:spcBef>
                <a:spcPct val="20000"/>
              </a:spcBef>
              <a:buSzPct val="100000"/>
              <a:buBlip>
                <a:blip r:embed="rId3"/>
              </a:buBlip>
            </a:pPr>
            <a:r>
              <a:rPr lang="en-US" altLang="en-US" sz="1600" b="1" dirty="0" smtClean="0">
                <a:solidFill>
                  <a:srgbClr val="000000"/>
                </a:solidFill>
                <a:latin typeface="Helvetica LT Std" pitchFamily="34" charset="0"/>
              </a:rPr>
              <a:t>Copy</a:t>
            </a:r>
            <a:r>
              <a:rPr lang="en-US" altLang="en-US" sz="1600" dirty="0" smtClean="0">
                <a:solidFill>
                  <a:srgbClr val="000000"/>
                </a:solidFill>
                <a:latin typeface="Helvetica LT Std" pitchFamily="34" charset="0"/>
              </a:rPr>
              <a:t> </a:t>
            </a:r>
            <a:r>
              <a:rPr lang="en-US" altLang="en-US" sz="1600" b="1" dirty="0" smtClean="0">
                <a:solidFill>
                  <a:srgbClr val="000000"/>
                </a:solidFill>
                <a:latin typeface="Helvetica LT Std" pitchFamily="34" charset="0"/>
              </a:rPr>
              <a:t>large data </a:t>
            </a:r>
            <a:r>
              <a:rPr lang="en-US" altLang="en-US" sz="1600" b="1" dirty="0">
                <a:solidFill>
                  <a:srgbClr val="000000"/>
                </a:solidFill>
                <a:latin typeface="Helvetica LT Std" pitchFamily="34" charset="0"/>
              </a:rPr>
              <a:t>sets, ingesting</a:t>
            </a:r>
            <a:r>
              <a:rPr lang="en-US" altLang="en-US" sz="1600" b="1" spc="300" dirty="0">
                <a:solidFill>
                  <a:srgbClr val="000000"/>
                </a:solidFill>
                <a:latin typeface="Helvetica LT Std" pitchFamily="34" charset="0"/>
              </a:rPr>
              <a:t> </a:t>
            </a:r>
            <a:r>
              <a:rPr lang="en-US" altLang="en-US" sz="1600" b="1" dirty="0">
                <a:solidFill>
                  <a:srgbClr val="000000"/>
                </a:solidFill>
                <a:latin typeface="Helvetica LT Std" pitchFamily="34" charset="0"/>
              </a:rPr>
              <a:t>them</a:t>
            </a:r>
            <a:r>
              <a:rPr lang="en-US" altLang="en-US" sz="1600" dirty="0">
                <a:solidFill>
                  <a:srgbClr val="000000"/>
                </a:solidFill>
                <a:latin typeface="Helvetica LT Std" pitchFamily="34" charset="0"/>
              </a:rPr>
              <a:t> onto EUDAT storage </a:t>
            </a:r>
            <a:r>
              <a:rPr lang="en-US" altLang="en-US" sz="1600" dirty="0" smtClean="0">
                <a:solidFill>
                  <a:srgbClr val="000000"/>
                </a:solidFill>
                <a:latin typeface="Helvetica LT Std" pitchFamily="34" charset="0"/>
              </a:rPr>
              <a:t>resources</a:t>
            </a:r>
          </a:p>
          <a:p>
            <a:pPr indent="-382587">
              <a:spcBef>
                <a:spcPct val="20000"/>
              </a:spcBef>
              <a:buSzPct val="100000"/>
              <a:buBlip>
                <a:blip r:embed="rId3"/>
              </a:buBlip>
            </a:pPr>
            <a:r>
              <a:rPr lang="en-US" sz="1600" b="1" dirty="0" smtClean="0">
                <a:solidFill>
                  <a:srgbClr val="000000"/>
                </a:solidFill>
                <a:latin typeface="Helvetica LT Std" charset="0"/>
              </a:rPr>
              <a:t>Why</a:t>
            </a:r>
          </a:p>
          <a:p>
            <a:pPr lvl="1" indent="-382587">
              <a:spcBef>
                <a:spcPct val="20000"/>
              </a:spcBef>
              <a:buSzPct val="100000"/>
              <a:buBlip>
                <a:blip r:embed="rId3"/>
              </a:buBlip>
            </a:pPr>
            <a:r>
              <a:rPr lang="en-US" sz="1600" dirty="0" smtClean="0">
                <a:solidFill>
                  <a:srgbClr val="000000"/>
                </a:solidFill>
                <a:latin typeface="Helvetica LT Std" charset="0"/>
              </a:rPr>
              <a:t>Integration/Collaboration with PRACE</a:t>
            </a:r>
          </a:p>
          <a:p>
            <a:pPr lvl="1" indent="-382587">
              <a:spcBef>
                <a:spcPct val="20000"/>
              </a:spcBef>
              <a:buSzPct val="100000"/>
              <a:buBlip>
                <a:blip r:embed="rId3"/>
              </a:buBlip>
            </a:pPr>
            <a:r>
              <a:rPr lang="en-US" sz="1600" dirty="0" smtClean="0">
                <a:solidFill>
                  <a:srgbClr val="000000"/>
                </a:solidFill>
                <a:latin typeface="Helvetica LT Std" charset="0"/>
              </a:rPr>
              <a:t>Simplify Data Transfer</a:t>
            </a:r>
          </a:p>
          <a:p>
            <a:pPr lvl="1" indent="-382587">
              <a:spcBef>
                <a:spcPct val="20000"/>
              </a:spcBef>
              <a:buSzPct val="100000"/>
              <a:buBlip>
                <a:blip r:embed="rId3"/>
              </a:buBlip>
            </a:pPr>
            <a:endParaRPr lang="en-US" sz="1600" dirty="0">
              <a:solidFill>
                <a:srgbClr val="000000"/>
              </a:solidFill>
              <a:latin typeface="Helvetica LT Std" charset="0"/>
            </a:endParaRPr>
          </a:p>
        </p:txBody>
      </p:sp>
      <p:pic>
        <p:nvPicPr>
          <p:cNvPr id="29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980728"/>
            <a:ext cx="3441328" cy="2458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64348-DC2E-4C46-A357-1ED243B754D0}" type="slidenum">
              <a:rPr lang="es-ES" smtClean="0"/>
              <a:pPr/>
              <a:t>17</a:t>
            </a:fld>
            <a:endParaRPr lang="es-ES"/>
          </a:p>
        </p:txBody>
      </p:sp>
      <p:pic>
        <p:nvPicPr>
          <p:cNvPr id="17" name="Picture 16" descr="Finished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4869160"/>
            <a:ext cx="385316" cy="385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266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0000"/>
            <a:ext cx="4344988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Screen Shot 2015-05-08 at 10.02.1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052736"/>
            <a:ext cx="3463537" cy="4680520"/>
          </a:xfrm>
          <a:prstGeom prst="rect">
            <a:avLst/>
          </a:prstGeom>
        </p:spPr>
      </p:pic>
      <p:sp>
        <p:nvSpPr>
          <p:cNvPr id="14" name="Content Placeholder 12"/>
          <p:cNvSpPr txBox="1">
            <a:spLocks/>
          </p:cNvSpPr>
          <p:nvPr/>
        </p:nvSpPr>
        <p:spPr>
          <a:xfrm>
            <a:off x="4932040" y="4653136"/>
            <a:ext cx="3744416" cy="18002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25408F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25408F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rgbClr val="25408F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rgbClr val="25408F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rgbClr val="25408F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100000"/>
              <a:buBlip>
                <a:blip r:embed="rId5"/>
              </a:buBlip>
            </a:pPr>
            <a:r>
              <a:rPr lang="en-US" sz="1500" dirty="0">
                <a:solidFill>
                  <a:schemeClr val="tx1"/>
                </a:solidFill>
                <a:latin typeface="Helvetica"/>
                <a:cs typeface="Helvetica"/>
              </a:rPr>
              <a:t>Harvesting of </a:t>
            </a:r>
            <a:r>
              <a:rPr lang="en-US" sz="1500" b="1" dirty="0">
                <a:solidFill>
                  <a:schemeClr val="tx1"/>
                </a:solidFill>
                <a:latin typeface="Helvetica"/>
                <a:cs typeface="Helvetica"/>
              </a:rPr>
              <a:t>metadata </a:t>
            </a:r>
            <a:r>
              <a:rPr lang="en-US" sz="1500" dirty="0">
                <a:solidFill>
                  <a:schemeClr val="tx1"/>
                </a:solidFill>
                <a:latin typeface="Helvetica"/>
                <a:cs typeface="Helvetica"/>
              </a:rPr>
              <a:t>stored</a:t>
            </a:r>
            <a:r>
              <a:rPr lang="en-US" sz="1500" b="1" dirty="0">
                <a:solidFill>
                  <a:schemeClr val="tx1"/>
                </a:solidFill>
                <a:latin typeface="Helvetica"/>
                <a:cs typeface="Helvetica"/>
              </a:rPr>
              <a:t> </a:t>
            </a:r>
            <a:r>
              <a:rPr lang="en-US" sz="1500" dirty="0">
                <a:solidFill>
                  <a:schemeClr val="tx1"/>
                </a:solidFill>
                <a:latin typeface="Helvetica"/>
                <a:cs typeface="Helvetica"/>
              </a:rPr>
              <a:t>in</a:t>
            </a:r>
            <a:r>
              <a:rPr lang="en-US" sz="1500" b="1" dirty="0">
                <a:solidFill>
                  <a:schemeClr val="tx1"/>
                </a:solidFill>
                <a:latin typeface="Helvetica"/>
                <a:cs typeface="Helvetica"/>
              </a:rPr>
              <a:t> B2SAFE</a:t>
            </a:r>
          </a:p>
          <a:p>
            <a:pPr>
              <a:buSzPct val="100000"/>
              <a:buBlip>
                <a:blip r:embed="rId5"/>
              </a:buBlip>
            </a:pPr>
            <a:r>
              <a:rPr lang="en-US" sz="1500" b="1" dirty="0">
                <a:solidFill>
                  <a:schemeClr val="tx1"/>
                </a:solidFill>
                <a:latin typeface="Helvetica"/>
                <a:cs typeface="Helvetica"/>
              </a:rPr>
              <a:t>Community customizations</a:t>
            </a:r>
          </a:p>
          <a:p>
            <a:pPr>
              <a:buSzPct val="100000"/>
              <a:buBlip>
                <a:blip r:embed="rId5"/>
              </a:buBlip>
            </a:pPr>
            <a:r>
              <a:rPr lang="en-US" sz="1500" b="1" dirty="0">
                <a:solidFill>
                  <a:schemeClr val="tx1"/>
                </a:solidFill>
                <a:latin typeface="Helvetica"/>
                <a:cs typeface="Helvetica"/>
              </a:rPr>
              <a:t>Annotation </a:t>
            </a:r>
            <a:r>
              <a:rPr lang="en-US" sz="1500" dirty="0">
                <a:solidFill>
                  <a:schemeClr val="tx1"/>
                </a:solidFill>
                <a:latin typeface="Helvetica"/>
                <a:cs typeface="Helvetica"/>
              </a:rPr>
              <a:t>of datasets</a:t>
            </a:r>
          </a:p>
          <a:p>
            <a:pPr>
              <a:buSzPct val="100000"/>
              <a:buBlip>
                <a:blip r:embed="rId5"/>
              </a:buBlip>
            </a:pPr>
            <a:r>
              <a:rPr lang="en-US" sz="1500" dirty="0">
                <a:solidFill>
                  <a:schemeClr val="tx1"/>
                </a:solidFill>
                <a:latin typeface="Helvetica"/>
                <a:cs typeface="Helvetica"/>
              </a:rPr>
              <a:t>Further assess </a:t>
            </a:r>
            <a:r>
              <a:rPr lang="en-US" sz="1500" b="1" dirty="0">
                <a:solidFill>
                  <a:schemeClr val="tx1"/>
                </a:solidFill>
                <a:latin typeface="Helvetica"/>
                <a:cs typeface="Helvetica"/>
              </a:rPr>
              <a:t>RDF </a:t>
            </a:r>
            <a:r>
              <a:rPr lang="en-US" sz="1500" dirty="0">
                <a:solidFill>
                  <a:schemeClr val="tx1"/>
                </a:solidFill>
                <a:latin typeface="Helvetica"/>
                <a:cs typeface="Helvetica"/>
              </a:rPr>
              <a:t>and</a:t>
            </a:r>
            <a:r>
              <a:rPr lang="en-US" sz="1500" b="1" dirty="0">
                <a:solidFill>
                  <a:schemeClr val="tx1"/>
                </a:solidFill>
                <a:latin typeface="Helvetica"/>
                <a:cs typeface="Helvetica"/>
              </a:rPr>
              <a:t> Linked Data</a:t>
            </a:r>
          </a:p>
          <a:p>
            <a:pPr>
              <a:buSzPct val="100000"/>
              <a:buBlip>
                <a:blip r:embed="rId5"/>
              </a:buBlip>
            </a:pPr>
            <a:r>
              <a:rPr lang="en-US" sz="1500" dirty="0">
                <a:solidFill>
                  <a:schemeClr val="tx1"/>
                </a:solidFill>
                <a:latin typeface="Helvetica"/>
                <a:cs typeface="Helvetica"/>
              </a:rPr>
              <a:t>Further assess </a:t>
            </a:r>
            <a:r>
              <a:rPr lang="en-US" sz="1500" b="1" dirty="0">
                <a:solidFill>
                  <a:schemeClr val="tx1"/>
                </a:solidFill>
                <a:latin typeface="Helvetica"/>
                <a:cs typeface="Helvetica"/>
              </a:rPr>
              <a:t>scalability </a:t>
            </a:r>
            <a:r>
              <a:rPr lang="en-US" sz="1500" dirty="0">
                <a:solidFill>
                  <a:schemeClr val="tx1"/>
                </a:solidFill>
                <a:latin typeface="Helvetica"/>
                <a:cs typeface="Helvetica"/>
              </a:rPr>
              <a:t>and</a:t>
            </a:r>
            <a:r>
              <a:rPr lang="en-US" sz="1500" b="1" dirty="0">
                <a:solidFill>
                  <a:schemeClr val="tx1"/>
                </a:solidFill>
                <a:latin typeface="Helvetica"/>
                <a:cs typeface="Helvetica"/>
              </a:rPr>
              <a:t> performance</a:t>
            </a:r>
          </a:p>
        </p:txBody>
      </p:sp>
      <p:sp>
        <p:nvSpPr>
          <p:cNvPr id="13" name="Text Placeholder 4"/>
          <p:cNvSpPr txBox="1">
            <a:spLocks/>
          </p:cNvSpPr>
          <p:nvPr/>
        </p:nvSpPr>
        <p:spPr>
          <a:xfrm>
            <a:off x="4932040" y="4149080"/>
            <a:ext cx="4041775" cy="576064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rgbClr val="25408F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rgbClr val="25408F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rgbClr val="25408F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25408F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25408F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solidFill>
                  <a:srgbClr val="000000"/>
                </a:solidFill>
                <a:latin typeface="Helvetica LT Std" charset="0"/>
                <a:ea typeface="ＭＳ Ｐゴシック" charset="0"/>
                <a:cs typeface="Arial" charset="0"/>
              </a:rPr>
              <a:t>EUDAT2020</a:t>
            </a:r>
            <a:endParaRPr lang="en-US" b="1" dirty="0">
              <a:solidFill>
                <a:srgbClr val="000000"/>
              </a:solidFill>
              <a:latin typeface="Helvetica LT Std" charset="0"/>
              <a:ea typeface="ＭＳ Ｐゴシック" charset="0"/>
              <a:cs typeface="Arial" charset="0"/>
            </a:endParaRPr>
          </a:p>
        </p:txBody>
      </p:sp>
      <p:pic>
        <p:nvPicPr>
          <p:cNvPr id="11" name="Picture 10" descr="work in progress.gi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5373216"/>
            <a:ext cx="432048" cy="353495"/>
          </a:xfrm>
          <a:prstGeom prst="rect">
            <a:avLst/>
          </a:prstGeom>
          <a:noFill/>
        </p:spPr>
      </p:pic>
      <p:pic>
        <p:nvPicPr>
          <p:cNvPr id="17" name="Picture 16" descr="work in progress.gi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027833"/>
            <a:ext cx="432048" cy="353495"/>
          </a:xfrm>
          <a:prstGeom prst="rect">
            <a:avLst/>
          </a:prstGeom>
          <a:noFill/>
        </p:spPr>
      </p:pic>
      <p:sp>
        <p:nvSpPr>
          <p:cNvPr id="20" name="TextBox 20"/>
          <p:cNvSpPr txBox="1">
            <a:spLocks noChangeArrowheads="1"/>
          </p:cNvSpPr>
          <p:nvPr/>
        </p:nvSpPr>
        <p:spPr bwMode="auto">
          <a:xfrm>
            <a:off x="107504" y="908720"/>
            <a:ext cx="4824536" cy="3527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marL="342900" indent="-342900">
              <a:spcBef>
                <a:spcPct val="20000"/>
              </a:spcBef>
              <a:buSzPct val="100000"/>
              <a:buBlip>
                <a:blip r:embed="rId5"/>
              </a:buBlip>
            </a:pPr>
            <a:r>
              <a:rPr lang="en-US" sz="1500" b="1" dirty="0" smtClean="0">
                <a:latin typeface="Helvetica"/>
                <a:ea typeface="+mn-ea"/>
                <a:cs typeface="Helvetica"/>
              </a:rPr>
              <a:t>Who</a:t>
            </a:r>
          </a:p>
          <a:p>
            <a:pPr marL="536575" lvl="1" indent="-184150">
              <a:spcBef>
                <a:spcPct val="20000"/>
              </a:spcBef>
              <a:buSzPct val="100000"/>
              <a:buBlip>
                <a:blip r:embed="rId5"/>
              </a:buBlip>
            </a:pPr>
            <a:r>
              <a:rPr lang="en-US" sz="1500" dirty="0" smtClean="0">
                <a:latin typeface="Helvetica"/>
                <a:ea typeface="+mn-ea"/>
                <a:cs typeface="Helvetica"/>
              </a:rPr>
              <a:t>Anyone</a:t>
            </a:r>
          </a:p>
          <a:p>
            <a:pPr marL="342900" indent="-342900">
              <a:spcBef>
                <a:spcPct val="20000"/>
              </a:spcBef>
              <a:buSzPct val="100000"/>
              <a:buBlip>
                <a:blip r:embed="rId5"/>
              </a:buBlip>
            </a:pPr>
            <a:r>
              <a:rPr lang="en-US" sz="1500" b="1" dirty="0" smtClean="0">
                <a:latin typeface="Helvetica"/>
                <a:ea typeface="+mn-ea"/>
                <a:cs typeface="Helvetica"/>
              </a:rPr>
              <a:t>What</a:t>
            </a:r>
          </a:p>
          <a:p>
            <a:pPr marL="536575" lvl="1" indent="-184150">
              <a:spcBef>
                <a:spcPct val="20000"/>
              </a:spcBef>
              <a:buSzPct val="100000"/>
              <a:buBlip>
                <a:blip r:embed="rId5"/>
              </a:buBlip>
            </a:pPr>
            <a:r>
              <a:rPr lang="en-US" sz="1500" b="1" dirty="0" smtClean="0">
                <a:latin typeface="Helvetica"/>
                <a:ea typeface="+mn-ea"/>
                <a:cs typeface="Helvetica"/>
              </a:rPr>
              <a:t>Find</a:t>
            </a:r>
            <a:r>
              <a:rPr lang="en-US" sz="1500" dirty="0" smtClean="0">
                <a:latin typeface="Helvetica"/>
                <a:ea typeface="+mn-ea"/>
                <a:cs typeface="Helvetica"/>
              </a:rPr>
              <a:t> </a:t>
            </a:r>
            <a:r>
              <a:rPr lang="en-US" sz="1500" dirty="0">
                <a:latin typeface="Helvetica"/>
                <a:ea typeface="+mn-ea"/>
                <a:cs typeface="Helvetica"/>
              </a:rPr>
              <a:t>collections of scientific data quickly and easily, irrespective of their origin, discipline or </a:t>
            </a:r>
            <a:r>
              <a:rPr lang="en-US" sz="1500" dirty="0" smtClean="0">
                <a:latin typeface="Helvetica"/>
                <a:ea typeface="+mn-ea"/>
                <a:cs typeface="Helvetica"/>
              </a:rPr>
              <a:t>community</a:t>
            </a:r>
          </a:p>
          <a:p>
            <a:pPr marL="536575" lvl="1" indent="-184150">
              <a:spcBef>
                <a:spcPct val="20000"/>
              </a:spcBef>
              <a:buSzPct val="100000"/>
              <a:buBlip>
                <a:blip r:embed="rId5"/>
              </a:buBlip>
            </a:pPr>
            <a:r>
              <a:rPr lang="en-US" sz="1600" dirty="0">
                <a:solidFill>
                  <a:srgbClr val="000000"/>
                </a:solidFill>
                <a:latin typeface="Helvetica LT Std" charset="0"/>
              </a:rPr>
              <a:t>Get quick </a:t>
            </a:r>
            <a:r>
              <a:rPr lang="en-US" sz="1600" b="1" dirty="0">
                <a:solidFill>
                  <a:srgbClr val="000000"/>
                </a:solidFill>
                <a:latin typeface="Helvetica LT Std" charset="0"/>
              </a:rPr>
              <a:t>overviews</a:t>
            </a:r>
            <a:r>
              <a:rPr lang="en-US" sz="1600" dirty="0">
                <a:solidFill>
                  <a:srgbClr val="000000"/>
                </a:solidFill>
                <a:latin typeface="Helvetica LT Std" charset="0"/>
              </a:rPr>
              <a:t> of available data</a:t>
            </a:r>
          </a:p>
          <a:p>
            <a:pPr marL="536575" lvl="1" indent="-184150">
              <a:spcBef>
                <a:spcPct val="20000"/>
              </a:spcBef>
              <a:buSzPct val="100000"/>
              <a:buBlip>
                <a:blip r:embed="rId5"/>
              </a:buBlip>
            </a:pPr>
            <a:r>
              <a:rPr lang="en-US" sz="1500" dirty="0">
                <a:latin typeface="Helvetica"/>
                <a:cs typeface="Helvetica"/>
              </a:rPr>
              <a:t>Browse through collections using </a:t>
            </a:r>
            <a:r>
              <a:rPr lang="en-US" sz="1500" b="1" dirty="0">
                <a:latin typeface="Helvetica"/>
                <a:cs typeface="Helvetica"/>
              </a:rPr>
              <a:t>standardized </a:t>
            </a:r>
            <a:r>
              <a:rPr lang="en-US" sz="1500" b="1" dirty="0" smtClean="0">
                <a:latin typeface="Helvetica"/>
                <a:cs typeface="Helvetica"/>
              </a:rPr>
              <a:t>facets</a:t>
            </a:r>
          </a:p>
          <a:p>
            <a:pPr marL="342900" indent="-342900">
              <a:spcBef>
                <a:spcPct val="20000"/>
              </a:spcBef>
              <a:buSzPct val="100000"/>
              <a:buBlip>
                <a:blip r:embed="rId5"/>
              </a:buBlip>
            </a:pPr>
            <a:r>
              <a:rPr lang="en-US" sz="1500" b="1" dirty="0" smtClean="0">
                <a:latin typeface="Helvetica"/>
                <a:cs typeface="Helvetica"/>
              </a:rPr>
              <a:t>Why</a:t>
            </a:r>
          </a:p>
          <a:p>
            <a:pPr marL="536575" lvl="1" indent="-184150">
              <a:spcBef>
                <a:spcPct val="20000"/>
              </a:spcBef>
              <a:buSzPct val="100000"/>
              <a:buBlip>
                <a:blip r:embed="rId5"/>
              </a:buBlip>
            </a:pPr>
            <a:r>
              <a:rPr lang="en-US" sz="1500" dirty="0" smtClean="0">
                <a:latin typeface="Helvetica"/>
                <a:cs typeface="Helvetica"/>
              </a:rPr>
              <a:t>Unique collection</a:t>
            </a:r>
          </a:p>
          <a:p>
            <a:pPr marL="536575" lvl="1" indent="-184150">
              <a:spcBef>
                <a:spcPct val="20000"/>
              </a:spcBef>
              <a:buSzPct val="100000"/>
              <a:buBlip>
                <a:blip r:embed="rId5"/>
              </a:buBlip>
            </a:pPr>
            <a:r>
              <a:rPr lang="en-US" sz="1500" dirty="0" smtClean="0">
                <a:latin typeface="Helvetica"/>
                <a:cs typeface="Helvetica"/>
              </a:rPr>
              <a:t>Ease of Searching</a:t>
            </a:r>
            <a:endParaRPr lang="en-US" sz="1500" dirty="0">
              <a:latin typeface="Helvetica"/>
              <a:cs typeface="Helvetica"/>
            </a:endParaRPr>
          </a:p>
          <a:p>
            <a:pPr>
              <a:spcBef>
                <a:spcPct val="20000"/>
              </a:spcBef>
              <a:buSzPct val="100000"/>
            </a:pPr>
            <a:r>
              <a:rPr lang="en-US" sz="1500" dirty="0" smtClean="0">
                <a:latin typeface="Helvetica"/>
                <a:ea typeface="+mn-ea"/>
                <a:cs typeface="Helvetica"/>
              </a:rPr>
              <a:t> </a:t>
            </a:r>
            <a:endParaRPr lang="en-US" sz="1500" dirty="0">
              <a:latin typeface="Helvetica"/>
              <a:ea typeface="+mn-ea"/>
              <a:cs typeface="Helvetica"/>
            </a:endParaRPr>
          </a:p>
        </p:txBody>
      </p:sp>
      <p:pic>
        <p:nvPicPr>
          <p:cNvPr id="27" name="Pictur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751" y="4221088"/>
            <a:ext cx="4295637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64348-DC2E-4C46-A357-1ED243B754D0}" type="slidenum">
              <a:rPr lang="es-ES" smtClean="0"/>
              <a:pPr/>
              <a:t>18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57858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EUDAT 3rd Year EC Review – 21st of May 2015 - Brussel </a:t>
            </a:r>
            <a:endParaRPr lang="es-E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64348-DC2E-4C46-A357-1ED243B754D0}" type="slidenum">
              <a:rPr lang="es-ES" smtClean="0"/>
              <a:pPr/>
              <a:t>19</a:t>
            </a:fld>
            <a:endParaRPr lang="es-E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 descr="Screen Shot 2015-05-20 at 17.33.5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936104"/>
            <a:ext cx="2891195" cy="544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762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History of the EUDAT CDI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Common Services for heterogeneous communities</a:t>
            </a:r>
          </a:p>
          <a:p>
            <a:pPr lvl="1"/>
            <a:r>
              <a:rPr lang="en-GB" dirty="0" smtClean="0"/>
              <a:t>Science data rates are exploding and will likely become continue to do so</a:t>
            </a:r>
          </a:p>
          <a:p>
            <a:pPr lvl="1"/>
            <a:r>
              <a:rPr lang="en-GB" dirty="0" smtClean="0"/>
              <a:t>Building bespoke services for new communities is not cost effective</a:t>
            </a:r>
          </a:p>
          <a:p>
            <a:r>
              <a:rPr lang="en-GB" dirty="0" smtClean="0"/>
              <a:t>Initial Set of Services developed as result of community needs</a:t>
            </a:r>
          </a:p>
          <a:p>
            <a:pPr lvl="1"/>
            <a:r>
              <a:rPr lang="en-GB" dirty="0" smtClean="0"/>
              <a:t>Beyond the original ‘core’ communities</a:t>
            </a:r>
          </a:p>
          <a:p>
            <a:pPr lvl="1"/>
            <a:r>
              <a:rPr lang="en-GB" dirty="0" smtClean="0"/>
              <a:t>New services and specific community issues highlighted</a:t>
            </a:r>
            <a:endParaRPr lang="en-GB" dirty="0"/>
          </a:p>
        </p:txBody>
      </p:sp>
      <p:pic>
        <p:nvPicPr>
          <p:cNvPr id="1026" name="Picture 2" descr="Image result for riding the wa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085184"/>
            <a:ext cx="3076575" cy="14859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487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2"/>
          <p:cNvSpPr txBox="1">
            <a:spLocks/>
          </p:cNvSpPr>
          <p:nvPr/>
        </p:nvSpPr>
        <p:spPr>
          <a:xfrm>
            <a:off x="4572000" y="4437112"/>
            <a:ext cx="4464496" cy="208823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25408F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25408F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rgbClr val="25408F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rgbClr val="25408F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rgbClr val="25408F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SzPct val="100000"/>
              <a:buBlip>
                <a:blip r:embed="rId3"/>
              </a:buBlip>
            </a:pPr>
            <a:r>
              <a:rPr lang="en-US" sz="1500" dirty="0" smtClean="0">
                <a:solidFill>
                  <a:schemeClr val="tx1"/>
                </a:solidFill>
                <a:latin typeface="Helvetica"/>
                <a:cs typeface="Helvetica"/>
              </a:rPr>
              <a:t>Develop the policies for the B2HANDLE service (e.g. PID namespace </a:t>
            </a:r>
            <a:r>
              <a:rPr lang="en-US" sz="1500" dirty="0" err="1" smtClean="0">
                <a:solidFill>
                  <a:schemeClr val="tx1"/>
                </a:solidFill>
                <a:latin typeface="Helvetica"/>
                <a:cs typeface="Helvetica"/>
              </a:rPr>
              <a:t>mngmt</a:t>
            </a:r>
            <a:r>
              <a:rPr lang="en-US" sz="1500" dirty="0" smtClean="0">
                <a:solidFill>
                  <a:schemeClr val="tx1"/>
                </a:solidFill>
                <a:latin typeface="Helvetica"/>
                <a:cs typeface="Helvetica"/>
              </a:rPr>
              <a:t>) </a:t>
            </a:r>
          </a:p>
          <a:p>
            <a:pPr>
              <a:lnSpc>
                <a:spcPct val="120000"/>
              </a:lnSpc>
              <a:buSzPct val="100000"/>
              <a:buBlip>
                <a:blip r:embed="rId3"/>
              </a:buBlip>
            </a:pPr>
            <a:r>
              <a:rPr lang="en-US" sz="1500" dirty="0" smtClean="0">
                <a:solidFill>
                  <a:schemeClr val="tx1"/>
                </a:solidFill>
                <a:latin typeface="Helvetica"/>
                <a:cs typeface="Helvetica"/>
              </a:rPr>
              <a:t>Migrate service from Handle v7 to v8 </a:t>
            </a:r>
          </a:p>
          <a:p>
            <a:pPr>
              <a:lnSpc>
                <a:spcPct val="120000"/>
              </a:lnSpc>
              <a:buSzPct val="100000"/>
              <a:buBlip>
                <a:blip r:embed="rId3"/>
              </a:buBlip>
            </a:pPr>
            <a:r>
              <a:rPr lang="en-US" sz="1500" dirty="0" smtClean="0">
                <a:solidFill>
                  <a:schemeClr val="tx1"/>
                </a:solidFill>
                <a:latin typeface="Helvetica"/>
                <a:cs typeface="Helvetica"/>
              </a:rPr>
              <a:t>Harmonizing PID record structure</a:t>
            </a:r>
          </a:p>
          <a:p>
            <a:pPr>
              <a:lnSpc>
                <a:spcPct val="120000"/>
              </a:lnSpc>
              <a:buSzPct val="100000"/>
              <a:buBlip>
                <a:blip r:embed="rId3"/>
              </a:buBlip>
            </a:pPr>
            <a:r>
              <a:rPr lang="en-US" sz="1500" dirty="0" smtClean="0">
                <a:solidFill>
                  <a:schemeClr val="tx1"/>
                </a:solidFill>
                <a:latin typeface="Helvetica"/>
                <a:cs typeface="Helvetica"/>
              </a:rPr>
              <a:t>Integrate with Data Type Registry service</a:t>
            </a:r>
          </a:p>
          <a:p>
            <a:pPr>
              <a:lnSpc>
                <a:spcPct val="120000"/>
              </a:lnSpc>
              <a:buSzPct val="100000"/>
              <a:buBlip>
                <a:blip r:embed="rId3"/>
              </a:buBlip>
            </a:pPr>
            <a:r>
              <a:rPr lang="en-US" sz="1500" dirty="0" smtClean="0">
                <a:solidFill>
                  <a:schemeClr val="tx1"/>
                </a:solidFill>
                <a:latin typeface="Helvetica"/>
                <a:cs typeface="Helvetica"/>
              </a:rPr>
              <a:t>B2HANDLE API library </a:t>
            </a:r>
          </a:p>
          <a:p>
            <a:pPr>
              <a:lnSpc>
                <a:spcPct val="120000"/>
              </a:lnSpc>
              <a:buSzPct val="100000"/>
              <a:buBlip>
                <a:blip r:embed="rId3"/>
              </a:buBlip>
            </a:pPr>
            <a:r>
              <a:rPr lang="en-US" sz="1500" dirty="0" smtClean="0">
                <a:solidFill>
                  <a:schemeClr val="tx1"/>
                </a:solidFill>
                <a:latin typeface="Helvetica"/>
                <a:cs typeface="Helvetica"/>
              </a:rPr>
              <a:t>Consolidation with EUDAT API library</a:t>
            </a:r>
          </a:p>
        </p:txBody>
      </p:sp>
      <p:sp>
        <p:nvSpPr>
          <p:cNvPr id="22" name="Text Placeholder 4"/>
          <p:cNvSpPr txBox="1">
            <a:spLocks/>
          </p:cNvSpPr>
          <p:nvPr/>
        </p:nvSpPr>
        <p:spPr>
          <a:xfrm>
            <a:off x="4562673" y="3875450"/>
            <a:ext cx="4041775" cy="633670"/>
          </a:xfrm>
          <a:prstGeom prst="rect">
            <a:avLst/>
          </a:prstGeom>
          <a:noFill/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rgbClr val="25408F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rgbClr val="25408F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rgbClr val="25408F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25408F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25408F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  <a:latin typeface="Helvetica LT Std" charset="0"/>
                <a:ea typeface="ＭＳ Ｐゴシック" charset="0"/>
                <a:cs typeface="Arial" charset="0"/>
              </a:rPr>
              <a:t>Development plan</a:t>
            </a:r>
            <a:endParaRPr lang="en-US" b="1" dirty="0">
              <a:solidFill>
                <a:schemeClr val="tx1"/>
              </a:solidFill>
              <a:latin typeface="Helvetica LT Std" charset="0"/>
              <a:ea typeface="ＭＳ Ｐゴシック" charset="0"/>
              <a:cs typeface="Arial" charset="0"/>
            </a:endParaRPr>
          </a:p>
        </p:txBody>
      </p:sp>
      <p:sp>
        <p:nvSpPr>
          <p:cNvPr id="11" name="Textfeld 74"/>
          <p:cNvSpPr txBox="1"/>
          <p:nvPr/>
        </p:nvSpPr>
        <p:spPr>
          <a:xfrm>
            <a:off x="251520" y="908720"/>
            <a:ext cx="4392488" cy="373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  <a:buSzPct val="100000"/>
              <a:buBlip>
                <a:blip r:embed="rId3"/>
              </a:buBlip>
            </a:pPr>
            <a:r>
              <a:rPr lang="en-US" sz="1500" b="1" dirty="0" smtClean="0">
                <a:latin typeface="Helvetica"/>
                <a:cs typeface="Helvetica"/>
              </a:rPr>
              <a:t>Who</a:t>
            </a:r>
          </a:p>
          <a:p>
            <a:pPr marL="536575" lvl="1" indent="-184150">
              <a:spcBef>
                <a:spcPct val="20000"/>
              </a:spcBef>
              <a:buSzPct val="100000"/>
              <a:buBlip>
                <a:blip r:embed="rId3"/>
              </a:buBlip>
            </a:pPr>
            <a:r>
              <a:rPr lang="en-US" sz="1500" dirty="0" smtClean="0">
                <a:latin typeface="Helvetica"/>
                <a:cs typeface="Helvetica"/>
              </a:rPr>
              <a:t>Groups or Communities who want to make their data citable</a:t>
            </a:r>
          </a:p>
          <a:p>
            <a:pPr marL="342900" indent="-342900">
              <a:spcBef>
                <a:spcPct val="20000"/>
              </a:spcBef>
              <a:buSzPct val="100000"/>
              <a:buBlip>
                <a:blip r:embed="rId3"/>
              </a:buBlip>
            </a:pPr>
            <a:r>
              <a:rPr lang="en-US" sz="1500" dirty="0" smtClean="0">
                <a:latin typeface="Helvetica"/>
                <a:cs typeface="Helvetica"/>
              </a:rPr>
              <a:t>What</a:t>
            </a:r>
          </a:p>
          <a:p>
            <a:pPr marL="536575" lvl="1" indent="-184150">
              <a:spcBef>
                <a:spcPct val="20000"/>
              </a:spcBef>
              <a:buSzPct val="100000"/>
              <a:buBlip>
                <a:blip r:embed="rId3"/>
              </a:buBlip>
            </a:pPr>
            <a:r>
              <a:rPr lang="en-US" sz="1500" dirty="0" smtClean="0">
                <a:latin typeface="Helvetica"/>
                <a:cs typeface="Helvetica"/>
              </a:rPr>
              <a:t>Follows </a:t>
            </a:r>
            <a:r>
              <a:rPr lang="en-US" sz="1500" b="1" dirty="0" smtClean="0">
                <a:latin typeface="Helvetica"/>
                <a:cs typeface="Helvetica"/>
              </a:rPr>
              <a:t>policies</a:t>
            </a:r>
            <a:r>
              <a:rPr lang="en-US" sz="1500" dirty="0" smtClean="0">
                <a:latin typeface="Helvetica"/>
                <a:cs typeface="Helvetica"/>
              </a:rPr>
              <a:t> to register data and make it </a:t>
            </a:r>
            <a:r>
              <a:rPr lang="en-US" sz="1500" b="1" dirty="0" smtClean="0">
                <a:latin typeface="Helvetica"/>
                <a:cs typeface="Helvetica"/>
              </a:rPr>
              <a:t>long term refer</a:t>
            </a:r>
            <a:r>
              <a:rPr lang="en-US" sz="1500" dirty="0" smtClean="0">
                <a:latin typeface="Helvetica"/>
                <a:cs typeface="Helvetica"/>
              </a:rPr>
              <a:t>- and </a:t>
            </a:r>
            <a:r>
              <a:rPr lang="en-US" sz="1500" b="1" dirty="0" smtClean="0">
                <a:latin typeface="Helvetica"/>
                <a:cs typeface="Helvetica"/>
              </a:rPr>
              <a:t>citable</a:t>
            </a:r>
          </a:p>
          <a:p>
            <a:pPr marL="536575" lvl="1" indent="-184150">
              <a:spcBef>
                <a:spcPct val="20000"/>
              </a:spcBef>
              <a:buSzPct val="100000"/>
              <a:buBlip>
                <a:blip r:embed="rId3"/>
              </a:buBlip>
            </a:pPr>
            <a:r>
              <a:rPr lang="de-DE" sz="1500" dirty="0" err="1" smtClean="0">
                <a:latin typeface="Helvetica"/>
                <a:cs typeface="Helvetica"/>
              </a:rPr>
              <a:t>Reliability</a:t>
            </a:r>
            <a:r>
              <a:rPr lang="de-DE" sz="1500" dirty="0" smtClean="0">
                <a:latin typeface="Helvetica"/>
                <a:cs typeface="Helvetica"/>
              </a:rPr>
              <a:t> </a:t>
            </a:r>
            <a:r>
              <a:rPr lang="de-DE" sz="1500" dirty="0" err="1" smtClean="0">
                <a:latin typeface="Helvetica"/>
                <a:cs typeface="Helvetica"/>
              </a:rPr>
              <a:t>through</a:t>
            </a:r>
            <a:r>
              <a:rPr lang="de-DE" sz="1500" dirty="0" smtClean="0">
                <a:latin typeface="Helvetica"/>
                <a:cs typeface="Helvetica"/>
              </a:rPr>
              <a:t> mutual </a:t>
            </a:r>
            <a:r>
              <a:rPr lang="de-DE" sz="1500" b="1" dirty="0" smtClean="0">
                <a:latin typeface="Helvetica"/>
                <a:cs typeface="Helvetica"/>
              </a:rPr>
              <a:t>PID </a:t>
            </a:r>
            <a:r>
              <a:rPr lang="de-DE" sz="1500" b="1" dirty="0" err="1" smtClean="0">
                <a:latin typeface="Helvetica"/>
                <a:cs typeface="Helvetica"/>
              </a:rPr>
              <a:t>mirroring</a:t>
            </a:r>
            <a:endParaRPr lang="en-US" sz="1500" b="1" dirty="0" smtClean="0">
              <a:latin typeface="Helvetica"/>
              <a:cs typeface="Helvetica"/>
            </a:endParaRPr>
          </a:p>
          <a:p>
            <a:pPr marL="536575" lvl="1" indent="-184150">
              <a:spcBef>
                <a:spcPct val="20000"/>
              </a:spcBef>
              <a:buSzPct val="100000"/>
              <a:buBlip>
                <a:blip r:embed="rId3"/>
              </a:buBlip>
            </a:pPr>
            <a:r>
              <a:rPr lang="en-US" sz="1500" dirty="0" smtClean="0">
                <a:latin typeface="Helvetica"/>
                <a:cs typeface="Helvetica"/>
              </a:rPr>
              <a:t>Provides </a:t>
            </a:r>
            <a:r>
              <a:rPr lang="en-US" sz="1500" b="1" dirty="0" smtClean="0">
                <a:latin typeface="Helvetica"/>
                <a:cs typeface="Helvetica"/>
              </a:rPr>
              <a:t>abstraction layer </a:t>
            </a:r>
            <a:r>
              <a:rPr lang="en-US" sz="1500" dirty="0" smtClean="0">
                <a:latin typeface="Helvetica"/>
                <a:cs typeface="Helvetica"/>
              </a:rPr>
              <a:t>between a globally </a:t>
            </a:r>
            <a:r>
              <a:rPr lang="en-US" sz="1500" b="1" dirty="0" smtClean="0">
                <a:latin typeface="Helvetica"/>
                <a:cs typeface="Helvetica"/>
              </a:rPr>
              <a:t>unique</a:t>
            </a:r>
            <a:r>
              <a:rPr lang="en-US" sz="1500" dirty="0" smtClean="0">
                <a:latin typeface="Helvetica"/>
                <a:cs typeface="Helvetica"/>
              </a:rPr>
              <a:t> </a:t>
            </a:r>
            <a:r>
              <a:rPr lang="en-US" sz="1500" b="1" dirty="0" smtClean="0">
                <a:latin typeface="Helvetica"/>
                <a:cs typeface="Helvetica"/>
              </a:rPr>
              <a:t>persistent identifier </a:t>
            </a:r>
            <a:r>
              <a:rPr lang="en-US" sz="1500" dirty="0" smtClean="0">
                <a:latin typeface="Helvetica"/>
                <a:cs typeface="Helvetica"/>
              </a:rPr>
              <a:t>and </a:t>
            </a:r>
            <a:r>
              <a:rPr lang="en-US" sz="1500" b="1" dirty="0" smtClean="0">
                <a:latin typeface="Helvetica"/>
                <a:cs typeface="Helvetica"/>
              </a:rPr>
              <a:t>physical location </a:t>
            </a:r>
            <a:r>
              <a:rPr lang="en-US" sz="1500" dirty="0" smtClean="0">
                <a:latin typeface="Helvetica"/>
                <a:cs typeface="Helvetica"/>
              </a:rPr>
              <a:t>of data objects</a:t>
            </a:r>
          </a:p>
          <a:p>
            <a:pPr marL="536575" lvl="1" indent="-184150">
              <a:spcBef>
                <a:spcPct val="20000"/>
              </a:spcBef>
              <a:buSzPct val="100000"/>
              <a:buBlip>
                <a:blip r:embed="rId3"/>
              </a:buBlip>
            </a:pPr>
            <a:r>
              <a:rPr lang="en-US" sz="1500" dirty="0" smtClean="0">
                <a:latin typeface="Helvetica"/>
                <a:cs typeface="Helvetica"/>
              </a:rPr>
              <a:t>M</a:t>
            </a:r>
            <a:r>
              <a:rPr lang="en-US" sz="1500" b="1" dirty="0" smtClean="0">
                <a:latin typeface="Helvetica"/>
                <a:cs typeface="Helvetica"/>
              </a:rPr>
              <a:t>achine readable </a:t>
            </a:r>
            <a:r>
              <a:rPr lang="en-US" sz="1500" dirty="0" smtClean="0">
                <a:latin typeface="Helvetica"/>
                <a:cs typeface="Helvetica"/>
              </a:rPr>
              <a:t>via </a:t>
            </a:r>
            <a:r>
              <a:rPr lang="en-US" sz="1500" b="1" dirty="0" smtClean="0">
                <a:latin typeface="Helvetica"/>
                <a:cs typeface="Helvetica"/>
              </a:rPr>
              <a:t>HTTP </a:t>
            </a:r>
            <a:r>
              <a:rPr lang="en-US" sz="1500" b="1" dirty="0" err="1" smtClean="0">
                <a:latin typeface="Helvetica"/>
                <a:cs typeface="Helvetica"/>
              </a:rPr>
              <a:t>RESTful</a:t>
            </a:r>
            <a:r>
              <a:rPr lang="en-US" sz="1500" b="1" dirty="0" smtClean="0">
                <a:latin typeface="Helvetica"/>
                <a:cs typeface="Helvetica"/>
              </a:rPr>
              <a:t> API</a:t>
            </a:r>
          </a:p>
          <a:p>
            <a:pPr marL="342900" indent="-342900">
              <a:spcBef>
                <a:spcPct val="20000"/>
              </a:spcBef>
              <a:buSzPct val="100000"/>
              <a:buBlip>
                <a:blip r:embed="rId3"/>
              </a:buBlip>
            </a:pPr>
            <a:r>
              <a:rPr lang="en-US" sz="1500" b="1" dirty="0" smtClean="0">
                <a:latin typeface="Helvetica"/>
                <a:cs typeface="Helvetica"/>
              </a:rPr>
              <a:t>Why</a:t>
            </a:r>
          </a:p>
          <a:p>
            <a:pPr marL="536575" lvl="1" indent="-184150">
              <a:spcBef>
                <a:spcPct val="20000"/>
              </a:spcBef>
              <a:buSzPct val="100000"/>
              <a:buBlip>
                <a:blip r:embed="rId3"/>
              </a:buBlip>
            </a:pPr>
            <a:r>
              <a:rPr lang="en-US" sz="1500" dirty="0" smtClean="0">
                <a:latin typeface="Helvetica"/>
                <a:cs typeface="Helvetica"/>
              </a:rPr>
              <a:t>Simple integration</a:t>
            </a:r>
          </a:p>
          <a:p>
            <a:pPr marL="536575" lvl="1" indent="-184150">
              <a:spcBef>
                <a:spcPct val="20000"/>
              </a:spcBef>
              <a:buSzPct val="100000"/>
              <a:buBlip>
                <a:blip r:embed="rId3"/>
              </a:buBlip>
            </a:pPr>
            <a:r>
              <a:rPr lang="en-US" sz="1500" dirty="0" smtClean="0">
                <a:latin typeface="Helvetica"/>
                <a:cs typeface="Helvetica"/>
              </a:rPr>
              <a:t>Technology Agnostic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052736"/>
            <a:ext cx="4227319" cy="29632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696296"/>
            <a:ext cx="4197815" cy="1757040"/>
          </a:xfrm>
          <a:prstGeom prst="rect">
            <a:avLst/>
          </a:prstGeom>
        </p:spPr>
      </p:pic>
      <p:pic>
        <p:nvPicPr>
          <p:cNvPr id="19" name="Picture 18" descr="work in progress.gif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315865"/>
            <a:ext cx="432048" cy="353495"/>
          </a:xfrm>
          <a:prstGeom prst="rect">
            <a:avLst/>
          </a:prstGeom>
          <a:noFill/>
        </p:spPr>
      </p:pic>
      <p:pic>
        <p:nvPicPr>
          <p:cNvPr id="24" name="Picture 23" descr="work in progress.gif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4437112"/>
            <a:ext cx="432048" cy="353495"/>
          </a:xfrm>
          <a:prstGeom prst="rect">
            <a:avLst/>
          </a:prstGeom>
          <a:noFill/>
        </p:spPr>
      </p:pic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64348-DC2E-4C46-A357-1ED243B754D0}" type="slidenum">
              <a:rPr lang="es-ES" smtClean="0"/>
              <a:pPr/>
              <a:t>20</a:t>
            </a:fld>
            <a:endParaRPr lang="es-ES" dirty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0" y="47765"/>
            <a:ext cx="4345200" cy="10522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Finished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1140" y="5059908"/>
            <a:ext cx="385316" cy="385316"/>
          </a:xfrm>
          <a:prstGeom prst="rect">
            <a:avLst/>
          </a:prstGeom>
        </p:spPr>
      </p:pic>
      <p:pic>
        <p:nvPicPr>
          <p:cNvPr id="20" name="Picture 19" descr="Finished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5996012"/>
            <a:ext cx="385316" cy="385316"/>
          </a:xfrm>
          <a:prstGeom prst="rect">
            <a:avLst/>
          </a:prstGeom>
        </p:spPr>
      </p:pic>
      <p:pic>
        <p:nvPicPr>
          <p:cNvPr id="15" name="Picture 14" descr="Finished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5347940"/>
            <a:ext cx="385316" cy="385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780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4"/>
          <p:cNvSpPr txBox="1">
            <a:spLocks/>
          </p:cNvSpPr>
          <p:nvPr/>
        </p:nvSpPr>
        <p:spPr>
          <a:xfrm>
            <a:off x="4572000" y="3284984"/>
            <a:ext cx="4041775" cy="576064"/>
          </a:xfrm>
          <a:prstGeom prst="rect">
            <a:avLst/>
          </a:prstGeom>
          <a:noFill/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rgbClr val="25408F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rgbClr val="25408F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rgbClr val="25408F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25408F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25408F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  <a:latin typeface="Helvetica LT Std" charset="0"/>
                <a:ea typeface="ＭＳ Ｐゴシック" charset="0"/>
                <a:cs typeface="Arial" charset="0"/>
              </a:rPr>
              <a:t>EUDAT2020</a:t>
            </a:r>
          </a:p>
        </p:txBody>
      </p:sp>
      <p:sp>
        <p:nvSpPr>
          <p:cNvPr id="14" name="Content Placeholder 12"/>
          <p:cNvSpPr txBox="1">
            <a:spLocks/>
          </p:cNvSpPr>
          <p:nvPr/>
        </p:nvSpPr>
        <p:spPr>
          <a:xfrm>
            <a:off x="4572000" y="3789040"/>
            <a:ext cx="4572000" cy="288032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25408F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25408F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rgbClr val="25408F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rgbClr val="25408F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rgbClr val="25408F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SzPct val="100000"/>
              <a:buBlip>
                <a:blip r:embed="rId3"/>
              </a:buBlip>
            </a:pPr>
            <a:r>
              <a:rPr lang="en-US" sz="1500" b="1" dirty="0">
                <a:solidFill>
                  <a:schemeClr val="tx1"/>
                </a:solidFill>
                <a:latin typeface="Helvetica"/>
                <a:cs typeface="Helvetica"/>
              </a:rPr>
              <a:t>Integration</a:t>
            </a:r>
            <a:r>
              <a:rPr lang="en-US" sz="1500" dirty="0">
                <a:solidFill>
                  <a:schemeClr val="tx1"/>
                </a:solidFill>
                <a:latin typeface="Helvetica"/>
                <a:cs typeface="Helvetica"/>
              </a:rPr>
              <a:t> with </a:t>
            </a:r>
            <a:r>
              <a:rPr lang="en-US" sz="1500" dirty="0" smtClean="0">
                <a:solidFill>
                  <a:schemeClr val="tx1"/>
                </a:solidFill>
                <a:latin typeface="Helvetica"/>
                <a:cs typeface="Helvetica"/>
              </a:rPr>
              <a:t>operational and </a:t>
            </a:r>
            <a:r>
              <a:rPr lang="en-US" sz="1500" b="1" dirty="0" smtClean="0">
                <a:solidFill>
                  <a:schemeClr val="tx1"/>
                </a:solidFill>
                <a:latin typeface="Helvetica"/>
                <a:cs typeface="Helvetica"/>
              </a:rPr>
              <a:t>B2 </a:t>
            </a:r>
            <a:r>
              <a:rPr lang="en-US" sz="1500" b="1" dirty="0">
                <a:solidFill>
                  <a:schemeClr val="tx1"/>
                </a:solidFill>
                <a:latin typeface="Helvetica"/>
                <a:cs typeface="Helvetica"/>
              </a:rPr>
              <a:t>services</a:t>
            </a:r>
          </a:p>
          <a:p>
            <a:pPr marL="0" indent="0">
              <a:lnSpc>
                <a:spcPct val="120000"/>
              </a:lnSpc>
              <a:buSzPct val="100000"/>
              <a:buNone/>
            </a:pPr>
            <a:r>
              <a:rPr lang="en-US" sz="1500" dirty="0">
                <a:solidFill>
                  <a:schemeClr val="tx1"/>
                </a:solidFill>
                <a:latin typeface="Helvetica"/>
                <a:cs typeface="Helvetica"/>
              </a:rPr>
              <a:t>       </a:t>
            </a:r>
            <a:r>
              <a:rPr lang="en-US" sz="1500" b="1" dirty="0">
                <a:solidFill>
                  <a:schemeClr val="tx1"/>
                </a:solidFill>
                <a:latin typeface="Helvetica"/>
                <a:cs typeface="Helvetica"/>
              </a:rPr>
              <a:t>B2SHARE</a:t>
            </a:r>
            <a:r>
              <a:rPr lang="en-US" sz="1500" dirty="0">
                <a:solidFill>
                  <a:schemeClr val="tx1"/>
                </a:solidFill>
                <a:latin typeface="Helvetica"/>
                <a:cs typeface="Helvetica"/>
              </a:rPr>
              <a:t>        </a:t>
            </a:r>
            <a:r>
              <a:rPr lang="en-US" sz="1500" dirty="0" smtClean="0">
                <a:solidFill>
                  <a:schemeClr val="tx1"/>
                </a:solidFill>
                <a:latin typeface="Helvetica"/>
                <a:cs typeface="Helvetica"/>
              </a:rPr>
              <a:t>	</a:t>
            </a:r>
            <a:r>
              <a:rPr lang="en-US" sz="1500" b="1" dirty="0" smtClean="0">
                <a:solidFill>
                  <a:schemeClr val="tx1"/>
                </a:solidFill>
                <a:latin typeface="Helvetica"/>
                <a:cs typeface="Helvetica"/>
              </a:rPr>
              <a:t>B2DROP</a:t>
            </a:r>
            <a:r>
              <a:rPr lang="en-US" sz="1500" dirty="0" smtClean="0">
                <a:solidFill>
                  <a:schemeClr val="tx1"/>
                </a:solidFill>
                <a:latin typeface="Helvetica"/>
                <a:cs typeface="Helvetica"/>
              </a:rPr>
              <a:t>          </a:t>
            </a:r>
            <a:r>
              <a:rPr lang="en-US" sz="1500" b="1" dirty="0" smtClean="0">
                <a:solidFill>
                  <a:schemeClr val="tx1"/>
                </a:solidFill>
                <a:latin typeface="Helvetica"/>
                <a:cs typeface="Helvetica"/>
              </a:rPr>
              <a:t>B2STAGE</a:t>
            </a:r>
          </a:p>
          <a:p>
            <a:pPr marL="0" indent="0">
              <a:lnSpc>
                <a:spcPct val="120000"/>
              </a:lnSpc>
              <a:buSzPct val="100000"/>
              <a:buNone/>
            </a:pPr>
            <a:r>
              <a:rPr lang="en-US" sz="1500" b="1" dirty="0" smtClean="0">
                <a:solidFill>
                  <a:schemeClr val="tx1"/>
                </a:solidFill>
                <a:latin typeface="Helvetica"/>
                <a:cs typeface="Helvetica"/>
              </a:rPr>
              <a:t>       B2SAFE            	DPM	        CREG   </a:t>
            </a:r>
          </a:p>
          <a:p>
            <a:pPr marL="0" indent="0">
              <a:lnSpc>
                <a:spcPct val="120000"/>
              </a:lnSpc>
              <a:buSzPct val="100000"/>
              <a:buNone/>
            </a:pPr>
            <a:r>
              <a:rPr lang="en-US" sz="1500" b="1" dirty="0">
                <a:solidFill>
                  <a:schemeClr val="tx1"/>
                </a:solidFill>
                <a:latin typeface="Helvetica"/>
                <a:cs typeface="Helvetica"/>
              </a:rPr>
              <a:t> </a:t>
            </a:r>
            <a:r>
              <a:rPr lang="en-US" sz="1500" b="1" dirty="0" smtClean="0">
                <a:solidFill>
                  <a:schemeClr val="tx1"/>
                </a:solidFill>
                <a:latin typeface="Helvetica"/>
                <a:cs typeface="Helvetica"/>
              </a:rPr>
              <a:t>      HTTP API 	GRIDFTP </a:t>
            </a:r>
            <a:endParaRPr lang="en-US" sz="1500" b="1" dirty="0">
              <a:solidFill>
                <a:schemeClr val="tx1"/>
              </a:solidFill>
              <a:latin typeface="Helvetica"/>
              <a:cs typeface="Helvetica"/>
            </a:endParaRPr>
          </a:p>
          <a:p>
            <a:pPr>
              <a:lnSpc>
                <a:spcPct val="120000"/>
              </a:lnSpc>
              <a:buSzPct val="100000"/>
              <a:buBlip>
                <a:blip r:embed="rId3"/>
              </a:buBlip>
            </a:pPr>
            <a:r>
              <a:rPr lang="en-US" sz="1500" dirty="0">
                <a:solidFill>
                  <a:schemeClr val="tx1"/>
                </a:solidFill>
                <a:latin typeface="Helvetica"/>
                <a:cs typeface="Helvetica"/>
              </a:rPr>
              <a:t>I</a:t>
            </a:r>
            <a:r>
              <a:rPr lang="en-US" sz="1500" b="1" dirty="0" smtClean="0">
                <a:solidFill>
                  <a:schemeClr val="tx1"/>
                </a:solidFill>
                <a:latin typeface="Helvetica"/>
                <a:cs typeface="Helvetica"/>
              </a:rPr>
              <a:t>ntegration</a:t>
            </a:r>
            <a:r>
              <a:rPr lang="en-US" sz="1500" dirty="0" smtClean="0">
                <a:solidFill>
                  <a:schemeClr val="tx1"/>
                </a:solidFill>
                <a:latin typeface="Helvetica"/>
                <a:cs typeface="Helvetica"/>
              </a:rPr>
              <a:t> </a:t>
            </a:r>
            <a:r>
              <a:rPr lang="en-US" sz="1500" dirty="0">
                <a:solidFill>
                  <a:schemeClr val="tx1"/>
                </a:solidFill>
                <a:latin typeface="Helvetica"/>
                <a:cs typeface="Helvetica"/>
              </a:rPr>
              <a:t>with </a:t>
            </a:r>
            <a:r>
              <a:rPr lang="en-US" sz="1500" b="1" dirty="0">
                <a:solidFill>
                  <a:schemeClr val="tx1"/>
                </a:solidFill>
                <a:latin typeface="Helvetica"/>
                <a:cs typeface="Helvetica"/>
              </a:rPr>
              <a:t>community </a:t>
            </a:r>
            <a:r>
              <a:rPr lang="en-US" sz="1500" b="1" dirty="0" err="1">
                <a:solidFill>
                  <a:schemeClr val="tx1"/>
                </a:solidFill>
                <a:latin typeface="Helvetica"/>
                <a:cs typeface="Helvetica"/>
              </a:rPr>
              <a:t>IdP</a:t>
            </a:r>
            <a:r>
              <a:rPr lang="en-US" sz="1500" b="1" dirty="0">
                <a:solidFill>
                  <a:schemeClr val="tx1"/>
                </a:solidFill>
                <a:latin typeface="Helvetica"/>
                <a:cs typeface="Helvetica"/>
              </a:rPr>
              <a:t> domains</a:t>
            </a:r>
            <a:r>
              <a:rPr lang="en-US" sz="1500" dirty="0">
                <a:solidFill>
                  <a:schemeClr val="tx1"/>
                </a:solidFill>
                <a:latin typeface="Helvetica"/>
                <a:cs typeface="Helvetica"/>
              </a:rPr>
              <a:t> and </a:t>
            </a:r>
            <a:r>
              <a:rPr lang="en-US" sz="1500" b="1" dirty="0">
                <a:solidFill>
                  <a:schemeClr val="tx1"/>
                </a:solidFill>
                <a:latin typeface="Helvetica"/>
                <a:cs typeface="Helvetica"/>
              </a:rPr>
              <a:t>portal environments</a:t>
            </a:r>
          </a:p>
          <a:p>
            <a:pPr>
              <a:lnSpc>
                <a:spcPct val="120000"/>
              </a:lnSpc>
              <a:buSzPct val="100000"/>
              <a:buBlip>
                <a:blip r:embed="rId3"/>
              </a:buBlip>
            </a:pPr>
            <a:r>
              <a:rPr lang="en-US" sz="1500" dirty="0" smtClean="0">
                <a:solidFill>
                  <a:schemeClr val="tx1"/>
                </a:solidFill>
                <a:latin typeface="Helvetica"/>
                <a:cs typeface="Helvetica"/>
              </a:rPr>
              <a:t>Enabling access </a:t>
            </a:r>
            <a:r>
              <a:rPr lang="en-US" sz="1500" dirty="0">
                <a:solidFill>
                  <a:schemeClr val="tx1"/>
                </a:solidFill>
                <a:latin typeface="Helvetica"/>
                <a:cs typeface="Helvetica"/>
              </a:rPr>
              <a:t>via </a:t>
            </a:r>
            <a:r>
              <a:rPr lang="en-US" sz="1500" dirty="0" err="1" smtClean="0">
                <a:solidFill>
                  <a:schemeClr val="tx1"/>
                </a:solidFill>
                <a:latin typeface="Helvetica"/>
                <a:cs typeface="Helvetica"/>
              </a:rPr>
              <a:t>eduGAIN</a:t>
            </a:r>
            <a:r>
              <a:rPr lang="en-US" sz="1500" dirty="0" smtClean="0">
                <a:solidFill>
                  <a:schemeClr val="tx1"/>
                </a:solidFill>
                <a:latin typeface="Helvetica"/>
                <a:cs typeface="Helvetica"/>
              </a:rPr>
              <a:t>       Social </a:t>
            </a:r>
            <a:r>
              <a:rPr lang="en-US" sz="1500" dirty="0" err="1" smtClean="0">
                <a:solidFill>
                  <a:schemeClr val="tx1"/>
                </a:solidFill>
                <a:latin typeface="Helvetica"/>
                <a:cs typeface="Helvetica"/>
              </a:rPr>
              <a:t>IdPs</a:t>
            </a:r>
            <a:r>
              <a:rPr lang="en-US" sz="1500" dirty="0">
                <a:solidFill>
                  <a:schemeClr val="tx1"/>
                </a:solidFill>
                <a:latin typeface="Helvetica"/>
                <a:cs typeface="Helvetica"/>
              </a:rPr>
              <a:t> </a:t>
            </a:r>
            <a:r>
              <a:rPr lang="en-US" sz="1500" dirty="0" smtClean="0">
                <a:solidFill>
                  <a:schemeClr val="tx1"/>
                </a:solidFill>
                <a:latin typeface="Helvetica"/>
                <a:cs typeface="Helvetica"/>
              </a:rPr>
              <a:t>ORCID</a:t>
            </a:r>
            <a:endParaRPr lang="en-US" sz="1500" dirty="0">
              <a:solidFill>
                <a:schemeClr val="tx1"/>
              </a:solidFill>
              <a:latin typeface="Helvetica"/>
              <a:cs typeface="Helvetica"/>
            </a:endParaRPr>
          </a:p>
          <a:p>
            <a:pPr>
              <a:lnSpc>
                <a:spcPct val="120000"/>
              </a:lnSpc>
              <a:buSzPct val="100000"/>
              <a:buBlip>
                <a:blip r:embed="rId3"/>
              </a:buBlip>
            </a:pPr>
            <a:r>
              <a:rPr lang="en-US" sz="1500" dirty="0">
                <a:solidFill>
                  <a:schemeClr val="tx1"/>
                </a:solidFill>
                <a:latin typeface="Helvetica"/>
                <a:cs typeface="Helvetica"/>
              </a:rPr>
              <a:t>Focus on </a:t>
            </a:r>
            <a:r>
              <a:rPr lang="en-US" sz="1500" b="1" dirty="0" smtClean="0">
                <a:solidFill>
                  <a:schemeClr val="tx1"/>
                </a:solidFill>
                <a:latin typeface="Helvetica"/>
                <a:cs typeface="Helvetica"/>
              </a:rPr>
              <a:t>authorization</a:t>
            </a:r>
            <a:endParaRPr lang="en-US" sz="1500" b="1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20" name="Textfeld 74"/>
          <p:cNvSpPr txBox="1"/>
          <p:nvPr/>
        </p:nvSpPr>
        <p:spPr>
          <a:xfrm>
            <a:off x="251520" y="836712"/>
            <a:ext cx="4536504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  <a:buSzPct val="100000"/>
              <a:buBlip>
                <a:blip r:embed="rId3"/>
              </a:buBlip>
            </a:pPr>
            <a:r>
              <a:rPr lang="en-US" sz="1500" b="1" dirty="0" smtClean="0">
                <a:latin typeface="Helvetica"/>
                <a:cs typeface="Helvetica"/>
              </a:rPr>
              <a:t>Who</a:t>
            </a:r>
          </a:p>
          <a:p>
            <a:pPr marL="536575" lvl="1" indent="-184150">
              <a:spcBef>
                <a:spcPct val="20000"/>
              </a:spcBef>
              <a:buSzPct val="100000"/>
              <a:buBlip>
                <a:blip r:embed="rId3"/>
              </a:buBlip>
            </a:pPr>
            <a:r>
              <a:rPr lang="en-US" sz="1500" dirty="0" smtClean="0">
                <a:latin typeface="Helvetica"/>
                <a:cs typeface="Helvetica"/>
              </a:rPr>
              <a:t>Anyone wanting to use the B2 Services</a:t>
            </a:r>
          </a:p>
          <a:p>
            <a:pPr marL="342900" indent="-342900">
              <a:spcBef>
                <a:spcPct val="20000"/>
              </a:spcBef>
              <a:buSzPct val="100000"/>
              <a:buBlip>
                <a:blip r:embed="rId3"/>
              </a:buBlip>
            </a:pPr>
            <a:r>
              <a:rPr lang="en-US" sz="1500" b="1" dirty="0" smtClean="0">
                <a:latin typeface="Helvetica"/>
                <a:cs typeface="Helvetica"/>
              </a:rPr>
              <a:t>What</a:t>
            </a:r>
          </a:p>
          <a:p>
            <a:pPr marL="536575" lvl="1" indent="-184150">
              <a:spcBef>
                <a:spcPct val="20000"/>
              </a:spcBef>
              <a:buSzPct val="100000"/>
              <a:buBlip>
                <a:blip r:embed="rId3"/>
              </a:buBlip>
            </a:pPr>
            <a:r>
              <a:rPr lang="en-US" sz="1500" dirty="0" smtClean="0">
                <a:latin typeface="Helvetica"/>
                <a:cs typeface="Helvetica"/>
              </a:rPr>
              <a:t>Complies </a:t>
            </a:r>
            <a:r>
              <a:rPr lang="en-US" sz="1500" dirty="0">
                <a:latin typeface="Helvetica"/>
                <a:cs typeface="Helvetica"/>
              </a:rPr>
              <a:t>with </a:t>
            </a:r>
            <a:r>
              <a:rPr lang="en-US" sz="1500" b="1" dirty="0">
                <a:latin typeface="Helvetica"/>
                <a:cs typeface="Helvetica"/>
              </a:rPr>
              <a:t>community ownerships </a:t>
            </a:r>
            <a:r>
              <a:rPr lang="en-US" sz="1500" dirty="0">
                <a:latin typeface="Helvetica"/>
                <a:cs typeface="Helvetica"/>
              </a:rPr>
              <a:t>and </a:t>
            </a:r>
            <a:r>
              <a:rPr lang="en-US" sz="1500" b="1" dirty="0">
                <a:latin typeface="Helvetica"/>
                <a:cs typeface="Helvetica"/>
              </a:rPr>
              <a:t>access rights</a:t>
            </a:r>
            <a:r>
              <a:rPr lang="en-US" sz="1500" dirty="0">
                <a:latin typeface="Helvetica"/>
                <a:cs typeface="Helvetica"/>
              </a:rPr>
              <a:t>, basis of trust </a:t>
            </a:r>
          </a:p>
          <a:p>
            <a:pPr marL="536575" lvl="1" indent="-184150">
              <a:spcBef>
                <a:spcPct val="20000"/>
              </a:spcBef>
              <a:buSzPct val="100000"/>
              <a:buBlip>
                <a:blip r:embed="rId3"/>
              </a:buBlip>
            </a:pPr>
            <a:r>
              <a:rPr lang="en-US" sz="1500" dirty="0">
                <a:latin typeface="Helvetica"/>
                <a:cs typeface="Helvetica"/>
              </a:rPr>
              <a:t>Credential </a:t>
            </a:r>
            <a:r>
              <a:rPr lang="en-US" sz="1500" b="1" dirty="0">
                <a:latin typeface="Helvetica"/>
                <a:cs typeface="Helvetica"/>
              </a:rPr>
              <a:t>conversion approach </a:t>
            </a:r>
            <a:r>
              <a:rPr lang="en-US" sz="1500" dirty="0">
                <a:latin typeface="Helvetica"/>
                <a:cs typeface="Helvetica"/>
              </a:rPr>
              <a:t>(e.g. SAML, </a:t>
            </a:r>
            <a:r>
              <a:rPr lang="en-US" sz="1500" dirty="0" err="1">
                <a:latin typeface="Helvetica"/>
                <a:cs typeface="Helvetica"/>
              </a:rPr>
              <a:t>OpenID</a:t>
            </a:r>
            <a:r>
              <a:rPr lang="en-US" sz="1500" dirty="0">
                <a:latin typeface="Helvetica"/>
                <a:cs typeface="Helvetica"/>
              </a:rPr>
              <a:t>, </a:t>
            </a:r>
            <a:r>
              <a:rPr lang="en-US" sz="1500" dirty="0" smtClean="0">
                <a:latin typeface="Helvetica"/>
                <a:cs typeface="Helvetica"/>
              </a:rPr>
              <a:t>X.509, Username/password</a:t>
            </a:r>
            <a:r>
              <a:rPr lang="en-US" sz="1500" dirty="0">
                <a:latin typeface="Helvetica"/>
                <a:cs typeface="Helvetica"/>
              </a:rPr>
              <a:t>)</a:t>
            </a:r>
          </a:p>
          <a:p>
            <a:pPr marL="536575" lvl="1" indent="-184150">
              <a:spcBef>
                <a:spcPct val="20000"/>
              </a:spcBef>
              <a:buSzPct val="100000"/>
              <a:buBlip>
                <a:blip r:embed="rId3"/>
              </a:buBlip>
            </a:pPr>
            <a:r>
              <a:rPr lang="en-US" sz="1500" dirty="0" smtClean="0">
                <a:latin typeface="Helvetica"/>
                <a:cs typeface="Helvetica"/>
              </a:rPr>
              <a:t>Identity </a:t>
            </a:r>
            <a:r>
              <a:rPr lang="en-US" sz="1500" dirty="0">
                <a:latin typeface="Helvetica"/>
                <a:cs typeface="Helvetica"/>
              </a:rPr>
              <a:t>provider for </a:t>
            </a:r>
            <a:r>
              <a:rPr lang="en-US" sz="1500" b="1" dirty="0" smtClean="0">
                <a:latin typeface="Helvetica"/>
                <a:cs typeface="Helvetica"/>
              </a:rPr>
              <a:t>citizen scientists</a:t>
            </a:r>
          </a:p>
          <a:p>
            <a:pPr marL="342900" indent="-342900">
              <a:spcBef>
                <a:spcPct val="20000"/>
              </a:spcBef>
              <a:buSzPct val="100000"/>
              <a:buBlip>
                <a:blip r:embed="rId3"/>
              </a:buBlip>
            </a:pPr>
            <a:r>
              <a:rPr lang="en-US" sz="1500" b="1" dirty="0" smtClean="0">
                <a:latin typeface="Helvetica"/>
                <a:cs typeface="Helvetica"/>
              </a:rPr>
              <a:t>Why</a:t>
            </a:r>
          </a:p>
          <a:p>
            <a:pPr marL="536575" lvl="1" indent="-184150">
              <a:spcBef>
                <a:spcPct val="20000"/>
              </a:spcBef>
              <a:buSzPct val="100000"/>
              <a:buBlip>
                <a:blip r:embed="rId3"/>
              </a:buBlip>
            </a:pPr>
            <a:r>
              <a:rPr lang="en-US" sz="1500" dirty="0" smtClean="0">
                <a:latin typeface="Helvetica"/>
                <a:cs typeface="Helvetica"/>
              </a:rPr>
              <a:t>Use your own ID in federated environment</a:t>
            </a:r>
            <a:endParaRPr lang="en-US" sz="1500" dirty="0">
              <a:latin typeface="Helvetica"/>
              <a:cs typeface="Helvetica"/>
            </a:endParaRPr>
          </a:p>
        </p:txBody>
      </p:sp>
      <p:pic>
        <p:nvPicPr>
          <p:cNvPr id="22" name="Picture 21" descr="Finishe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228543"/>
            <a:ext cx="208569" cy="208569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53200" y="6304235"/>
            <a:ext cx="2133600" cy="365125"/>
          </a:xfrm>
        </p:spPr>
        <p:txBody>
          <a:bodyPr/>
          <a:lstStyle/>
          <a:p>
            <a:fld id="{7A664348-DC2E-4C46-A357-1ED243B754D0}" type="slidenum">
              <a:rPr lang="es-ES" smtClean="0"/>
              <a:pPr/>
              <a:t>21</a:t>
            </a:fld>
            <a:endParaRPr lang="es-ES" dirty="0"/>
          </a:p>
        </p:txBody>
      </p:sp>
      <p:pic>
        <p:nvPicPr>
          <p:cNvPr id="26" name="Picture 21" descr="Finishe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4509120"/>
            <a:ext cx="216024" cy="216024"/>
          </a:xfrm>
          <a:prstGeom prst="rect">
            <a:avLst/>
          </a:prstGeom>
        </p:spPr>
      </p:pic>
      <p:pic>
        <p:nvPicPr>
          <p:cNvPr id="28" name="Picture 21" descr="Finishe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4509120"/>
            <a:ext cx="216024" cy="216024"/>
          </a:xfrm>
          <a:prstGeom prst="rect">
            <a:avLst/>
          </a:prstGeom>
        </p:spPr>
      </p:pic>
      <p:pic>
        <p:nvPicPr>
          <p:cNvPr id="29" name="Picture 21" descr="Finishe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4221088"/>
            <a:ext cx="216024" cy="216024"/>
          </a:xfrm>
          <a:prstGeom prst="rect">
            <a:avLst/>
          </a:prstGeom>
        </p:spPr>
      </p:pic>
      <p:pic>
        <p:nvPicPr>
          <p:cNvPr id="31" name="Picture 1" descr="AAI Conversion Approach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482" y="836712"/>
            <a:ext cx="3039942" cy="2376264"/>
          </a:xfrm>
          <a:prstGeom prst="rect">
            <a:avLst/>
          </a:prstGeom>
        </p:spPr>
      </p:pic>
      <p:pic>
        <p:nvPicPr>
          <p:cNvPr id="21508" name="Picture 4" descr="C:\Users\jkr\projects\eudat\eudat2\meetings\20151028-EUDAT2020-review\b2acces-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94" y="3702223"/>
            <a:ext cx="4481506" cy="29671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0"/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180000"/>
            <a:ext cx="4345197" cy="674778"/>
          </a:xfrm>
          <a:prstGeom prst="rect">
            <a:avLst/>
          </a:prstGeom>
        </p:spPr>
      </p:pic>
      <p:pic>
        <p:nvPicPr>
          <p:cNvPr id="27" name="Picture 26" descr="work in progress.gif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4155625"/>
            <a:ext cx="432048" cy="353495"/>
          </a:xfrm>
          <a:prstGeom prst="rect">
            <a:avLst/>
          </a:prstGeom>
          <a:noFill/>
        </p:spPr>
      </p:pic>
      <p:pic>
        <p:nvPicPr>
          <p:cNvPr id="32" name="Picture 31" descr="work in progress.gif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5379761"/>
            <a:ext cx="432048" cy="353495"/>
          </a:xfrm>
          <a:prstGeom prst="rect">
            <a:avLst/>
          </a:prstGeom>
          <a:noFill/>
        </p:spPr>
      </p:pic>
      <p:pic>
        <p:nvPicPr>
          <p:cNvPr id="33" name="Picture 21" descr="Finishe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5733256"/>
            <a:ext cx="216024" cy="216024"/>
          </a:xfrm>
          <a:prstGeom prst="rect">
            <a:avLst/>
          </a:prstGeom>
        </p:spPr>
      </p:pic>
      <p:pic>
        <p:nvPicPr>
          <p:cNvPr id="34" name="Picture 21" descr="Finishe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2480" y="5733256"/>
            <a:ext cx="216024" cy="216024"/>
          </a:xfrm>
          <a:prstGeom prst="rect">
            <a:avLst/>
          </a:prstGeom>
        </p:spPr>
      </p:pic>
      <p:pic>
        <p:nvPicPr>
          <p:cNvPr id="35" name="Picture 34" descr="work in progress.gif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5949280"/>
            <a:ext cx="432048" cy="353495"/>
          </a:xfrm>
          <a:prstGeom prst="rect">
            <a:avLst/>
          </a:prstGeom>
          <a:noFill/>
        </p:spPr>
      </p:pic>
      <p:pic>
        <p:nvPicPr>
          <p:cNvPr id="36" name="Picture 35" descr="work in progress.gif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4725144"/>
            <a:ext cx="432048" cy="353495"/>
          </a:xfrm>
          <a:prstGeom prst="rect">
            <a:avLst/>
          </a:prstGeom>
          <a:noFill/>
        </p:spPr>
      </p:pic>
      <p:pic>
        <p:nvPicPr>
          <p:cNvPr id="37" name="Picture 21" descr="Finishe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4797152"/>
            <a:ext cx="216024" cy="216024"/>
          </a:xfrm>
          <a:prstGeom prst="rect">
            <a:avLst/>
          </a:prstGeom>
        </p:spPr>
      </p:pic>
      <p:pic>
        <p:nvPicPr>
          <p:cNvPr id="21" name="Picture 20" descr="Finishe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516575"/>
            <a:ext cx="208569" cy="208569"/>
          </a:xfrm>
          <a:prstGeom prst="rect">
            <a:avLst/>
          </a:prstGeom>
        </p:spPr>
      </p:pic>
      <p:pic>
        <p:nvPicPr>
          <p:cNvPr id="24" name="Picture 23" descr="work in progress.gif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6237312"/>
            <a:ext cx="432048" cy="3534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2867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4540" y="-27384"/>
            <a:ext cx="9148539" cy="670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100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0" y="274638"/>
            <a:ext cx="91440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r>
              <a:rPr lang="en-GB" dirty="0" smtClean="0"/>
              <a:t>New Services in Development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4" y="2060848"/>
            <a:ext cx="5575603" cy="854926"/>
          </a:xfrm>
          <a:prstGeom prst="rect">
            <a:avLst/>
          </a:prstGeom>
        </p:spPr>
      </p:pic>
      <p:pic>
        <p:nvPicPr>
          <p:cNvPr id="10" name="Picture 9" descr="Data Type Registry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3" y="3139226"/>
            <a:ext cx="5575561" cy="865838"/>
          </a:xfrm>
          <a:prstGeom prst="rect">
            <a:avLst/>
          </a:prstGeom>
        </p:spPr>
      </p:pic>
      <p:pic>
        <p:nvPicPr>
          <p:cNvPr id="11" name="Picture 10" descr="Data Subscription service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1" y="4219333"/>
            <a:ext cx="5575605" cy="865851"/>
          </a:xfrm>
          <a:prstGeom prst="rect">
            <a:avLst/>
          </a:prstGeom>
        </p:spPr>
      </p:pic>
      <p:sp>
        <p:nvSpPr>
          <p:cNvPr id="13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64348-DC2E-4C46-A357-1ED243B754D0}" type="slidenum">
              <a:rPr lang="es-ES" smtClean="0"/>
              <a:pPr/>
              <a:t>23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05997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3" descr="B2Note_GeneralSchem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927" r="-9927"/>
          <a:stretch>
            <a:fillRect/>
          </a:stretch>
        </p:blipFill>
        <p:spPr>
          <a:xfrm>
            <a:off x="15519" y="3861048"/>
            <a:ext cx="4844513" cy="2664296"/>
          </a:xfrm>
          <a:prstGeom prst="rect">
            <a:avLst/>
          </a:prstGeom>
        </p:spPr>
      </p:pic>
      <p:sp>
        <p:nvSpPr>
          <p:cNvPr id="10" name="Textfeld 74"/>
          <p:cNvSpPr txBox="1"/>
          <p:nvPr/>
        </p:nvSpPr>
        <p:spPr>
          <a:xfrm>
            <a:off x="251520" y="1378511"/>
            <a:ext cx="439248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  <a:buSzPct val="100000"/>
              <a:buBlip>
                <a:blip r:embed="rId4"/>
              </a:buBlip>
            </a:pPr>
            <a:r>
              <a:rPr lang="en-US" sz="1500" dirty="0">
                <a:latin typeface="Helvetica"/>
                <a:cs typeface="Helvetica"/>
              </a:rPr>
              <a:t>Creation </a:t>
            </a:r>
            <a:r>
              <a:rPr lang="en-US" sz="1500" b="1" dirty="0">
                <a:latin typeface="Helvetica"/>
                <a:cs typeface="Helvetica"/>
              </a:rPr>
              <a:t>RDF triples</a:t>
            </a:r>
          </a:p>
          <a:p>
            <a:pPr marL="342900" indent="-342900">
              <a:spcBef>
                <a:spcPct val="20000"/>
              </a:spcBef>
              <a:buSzPct val="100000"/>
              <a:buBlip>
                <a:blip r:embed="rId4"/>
              </a:buBlip>
            </a:pPr>
            <a:r>
              <a:rPr lang="en-US" sz="1500" dirty="0">
                <a:latin typeface="Helvetica"/>
                <a:cs typeface="Helvetica"/>
              </a:rPr>
              <a:t>Harvests information from </a:t>
            </a:r>
            <a:r>
              <a:rPr lang="en-US" sz="1500" b="1" dirty="0">
                <a:latin typeface="Helvetica"/>
                <a:cs typeface="Helvetica"/>
              </a:rPr>
              <a:t>ontology</a:t>
            </a:r>
            <a:r>
              <a:rPr lang="en-US" sz="1500" dirty="0">
                <a:latin typeface="Helvetica"/>
                <a:cs typeface="Helvetica"/>
              </a:rPr>
              <a:t> repositories </a:t>
            </a:r>
          </a:p>
          <a:p>
            <a:pPr marL="342900" indent="-342900">
              <a:spcBef>
                <a:spcPct val="20000"/>
              </a:spcBef>
              <a:buSzPct val="100000"/>
              <a:buBlip>
                <a:blip r:embed="rId4"/>
              </a:buBlip>
            </a:pPr>
            <a:r>
              <a:rPr lang="en-US" sz="1500" dirty="0">
                <a:latin typeface="Helvetica"/>
                <a:cs typeface="Helvetica"/>
              </a:rPr>
              <a:t>Supports </a:t>
            </a:r>
            <a:r>
              <a:rPr lang="en-US" sz="1500" b="1" dirty="0">
                <a:latin typeface="Helvetica"/>
                <a:cs typeface="Helvetica"/>
              </a:rPr>
              <a:t>semi-automatic annotation </a:t>
            </a:r>
            <a:r>
              <a:rPr lang="en-US" sz="1500" dirty="0">
                <a:latin typeface="Helvetica"/>
                <a:cs typeface="Helvetica"/>
              </a:rPr>
              <a:t>using text mining</a:t>
            </a:r>
          </a:p>
          <a:p>
            <a:pPr marL="342900" indent="-342900">
              <a:spcBef>
                <a:spcPct val="20000"/>
              </a:spcBef>
              <a:buSzPct val="100000"/>
              <a:buBlip>
                <a:blip r:embed="rId4"/>
              </a:buBlip>
            </a:pPr>
            <a:r>
              <a:rPr lang="en-US" sz="1500" dirty="0">
                <a:latin typeface="Helvetica"/>
                <a:cs typeface="Helvetica"/>
              </a:rPr>
              <a:t>Supports </a:t>
            </a:r>
            <a:r>
              <a:rPr lang="en-US" sz="1500" b="1" dirty="0">
                <a:latin typeface="Helvetica"/>
                <a:cs typeface="Helvetica"/>
              </a:rPr>
              <a:t>manual data annotation</a:t>
            </a:r>
          </a:p>
          <a:p>
            <a:pPr marL="342900" indent="-342900">
              <a:spcBef>
                <a:spcPct val="20000"/>
              </a:spcBef>
              <a:buSzPct val="100000"/>
              <a:buBlip>
                <a:blip r:embed="rId4"/>
              </a:buBlip>
            </a:pPr>
            <a:r>
              <a:rPr lang="en-US" sz="1500" dirty="0">
                <a:latin typeface="Helvetica"/>
                <a:cs typeface="Helvetica"/>
              </a:rPr>
              <a:t>Easy to use </a:t>
            </a:r>
            <a:r>
              <a:rPr lang="en-US" sz="1500" b="1" dirty="0">
                <a:latin typeface="Helvetica"/>
                <a:cs typeface="Helvetica"/>
              </a:rPr>
              <a:t>user interface</a:t>
            </a:r>
          </a:p>
          <a:p>
            <a:pPr marL="342900" indent="-342900">
              <a:spcBef>
                <a:spcPct val="20000"/>
              </a:spcBef>
              <a:buSzPct val="100000"/>
              <a:buBlip>
                <a:blip r:embed="rId4"/>
              </a:buBlip>
            </a:pPr>
            <a:r>
              <a:rPr lang="en-US" sz="1500" b="1" dirty="0" smtClean="0">
                <a:latin typeface="Helvetica"/>
                <a:cs typeface="Helvetica"/>
              </a:rPr>
              <a:t>Integrates</a:t>
            </a:r>
            <a:r>
              <a:rPr lang="en-US" sz="1500" dirty="0" smtClean="0">
                <a:latin typeface="Helvetica"/>
                <a:cs typeface="Helvetica"/>
              </a:rPr>
              <a:t> </a:t>
            </a:r>
            <a:r>
              <a:rPr lang="en-US" sz="1500" dirty="0">
                <a:latin typeface="Helvetica"/>
                <a:cs typeface="Helvetica"/>
              </a:rPr>
              <a:t>with the </a:t>
            </a:r>
            <a:r>
              <a:rPr lang="en-US" sz="1500" dirty="0" smtClean="0">
                <a:latin typeface="Helvetica"/>
                <a:cs typeface="Helvetica"/>
              </a:rPr>
              <a:t>different</a:t>
            </a:r>
            <a:r>
              <a:rPr lang="en-US" sz="1500" b="1" dirty="0" smtClean="0">
                <a:latin typeface="Helvetica"/>
                <a:cs typeface="Helvetica"/>
              </a:rPr>
              <a:t> </a:t>
            </a:r>
            <a:r>
              <a:rPr lang="en-US" sz="1500" b="1" dirty="0">
                <a:latin typeface="Helvetica"/>
                <a:cs typeface="Helvetica"/>
              </a:rPr>
              <a:t>B2 services</a:t>
            </a:r>
          </a:p>
        </p:txBody>
      </p:sp>
      <p:sp>
        <p:nvSpPr>
          <p:cNvPr id="14" name="Content Placeholder 12"/>
          <p:cNvSpPr txBox="1">
            <a:spLocks/>
          </p:cNvSpPr>
          <p:nvPr/>
        </p:nvSpPr>
        <p:spPr>
          <a:xfrm>
            <a:off x="4572000" y="4854758"/>
            <a:ext cx="4464496" cy="172819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25408F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25408F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rgbClr val="25408F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rgbClr val="25408F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rgbClr val="25408F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100000"/>
              <a:buBlip>
                <a:blip r:embed="rId4"/>
              </a:buBlip>
            </a:pPr>
            <a:r>
              <a:rPr lang="en-US" sz="1500" dirty="0">
                <a:solidFill>
                  <a:schemeClr val="tx1"/>
                </a:solidFill>
                <a:latin typeface="Helvetica"/>
                <a:cs typeface="Helvetica"/>
              </a:rPr>
              <a:t>UI for manual annotation, initial focus on annotation of </a:t>
            </a:r>
            <a:r>
              <a:rPr lang="en-US" sz="1500" b="1" dirty="0">
                <a:solidFill>
                  <a:schemeClr val="tx1"/>
                </a:solidFill>
                <a:latin typeface="Helvetica"/>
                <a:cs typeface="Helvetica"/>
              </a:rPr>
              <a:t>metadata </a:t>
            </a:r>
          </a:p>
          <a:p>
            <a:pPr>
              <a:buSzPct val="100000"/>
              <a:buBlip>
                <a:blip r:embed="rId4"/>
              </a:buBlip>
            </a:pPr>
            <a:r>
              <a:rPr lang="en-US" sz="1500" dirty="0">
                <a:solidFill>
                  <a:schemeClr val="tx1"/>
                </a:solidFill>
                <a:latin typeface="Helvetica"/>
                <a:cs typeface="Helvetica"/>
              </a:rPr>
              <a:t>Setup and test </a:t>
            </a:r>
            <a:r>
              <a:rPr lang="en-US" sz="1500" b="1" dirty="0">
                <a:solidFill>
                  <a:schemeClr val="tx1"/>
                </a:solidFill>
                <a:latin typeface="Helvetica"/>
                <a:cs typeface="Helvetica"/>
              </a:rPr>
              <a:t>Triple store</a:t>
            </a:r>
          </a:p>
          <a:p>
            <a:pPr>
              <a:buSzPct val="100000"/>
              <a:buBlip>
                <a:blip r:embed="rId4"/>
              </a:buBlip>
            </a:pPr>
            <a:r>
              <a:rPr lang="en-US" sz="1500" dirty="0">
                <a:solidFill>
                  <a:schemeClr val="tx1"/>
                </a:solidFill>
                <a:latin typeface="Helvetica"/>
                <a:cs typeface="Helvetica"/>
              </a:rPr>
              <a:t>Develop </a:t>
            </a:r>
            <a:r>
              <a:rPr lang="en-US" sz="1500" b="1" dirty="0">
                <a:solidFill>
                  <a:schemeClr val="tx1"/>
                </a:solidFill>
                <a:latin typeface="Helvetica"/>
                <a:cs typeface="Helvetica"/>
              </a:rPr>
              <a:t>harvesting chain </a:t>
            </a:r>
            <a:r>
              <a:rPr lang="en-US" sz="1500" dirty="0">
                <a:solidFill>
                  <a:schemeClr val="tx1"/>
                </a:solidFill>
                <a:latin typeface="Helvetica"/>
                <a:cs typeface="Helvetica"/>
              </a:rPr>
              <a:t>for </a:t>
            </a:r>
            <a:r>
              <a:rPr lang="en-US" sz="1500" b="1" dirty="0">
                <a:solidFill>
                  <a:schemeClr val="tx1"/>
                </a:solidFill>
                <a:latin typeface="Helvetica"/>
                <a:cs typeface="Helvetica"/>
              </a:rPr>
              <a:t>ontologies </a:t>
            </a:r>
          </a:p>
          <a:p>
            <a:pPr>
              <a:buSzPct val="100000"/>
              <a:buBlip>
                <a:blip r:embed="rId4"/>
              </a:buBlip>
            </a:pPr>
            <a:r>
              <a:rPr lang="en-US" sz="1500" b="1" dirty="0">
                <a:solidFill>
                  <a:schemeClr val="tx1"/>
                </a:solidFill>
                <a:latin typeface="Helvetica"/>
                <a:cs typeface="Helvetica"/>
              </a:rPr>
              <a:t>Integration</a:t>
            </a:r>
            <a:r>
              <a:rPr lang="en-US" sz="1500" dirty="0">
                <a:solidFill>
                  <a:schemeClr val="tx1"/>
                </a:solidFill>
                <a:latin typeface="Helvetica"/>
                <a:cs typeface="Helvetica"/>
              </a:rPr>
              <a:t> with </a:t>
            </a:r>
            <a:r>
              <a:rPr lang="en-US" sz="1500" b="1" dirty="0">
                <a:solidFill>
                  <a:schemeClr val="tx1"/>
                </a:solidFill>
                <a:latin typeface="Helvetica"/>
                <a:cs typeface="Helvetica"/>
              </a:rPr>
              <a:t>B2SHARE</a:t>
            </a:r>
            <a:r>
              <a:rPr lang="en-US" sz="1500" dirty="0">
                <a:solidFill>
                  <a:schemeClr val="tx1"/>
                </a:solidFill>
                <a:latin typeface="Helvetica"/>
                <a:cs typeface="Helvetica"/>
              </a:rPr>
              <a:t> and </a:t>
            </a:r>
            <a:r>
              <a:rPr lang="en-US" sz="1500" b="1" dirty="0">
                <a:solidFill>
                  <a:schemeClr val="tx1"/>
                </a:solidFill>
                <a:latin typeface="Helvetica"/>
                <a:cs typeface="Helvetica"/>
              </a:rPr>
              <a:t>B2FIND</a:t>
            </a:r>
          </a:p>
          <a:p>
            <a:pPr>
              <a:buSzPct val="100000"/>
              <a:buBlip>
                <a:blip r:embed="rId4"/>
              </a:buBlip>
            </a:pPr>
            <a:r>
              <a:rPr lang="en-US" sz="1500" dirty="0">
                <a:solidFill>
                  <a:schemeClr val="tx1"/>
                </a:solidFill>
                <a:latin typeface="Helvetica"/>
                <a:cs typeface="Helvetica"/>
              </a:rPr>
              <a:t>Assess the use of </a:t>
            </a:r>
            <a:r>
              <a:rPr lang="en-US" sz="1500" b="1" dirty="0">
                <a:solidFill>
                  <a:schemeClr val="tx1"/>
                </a:solidFill>
                <a:latin typeface="Helvetica"/>
                <a:cs typeface="Helvetica"/>
              </a:rPr>
              <a:t>Graph</a:t>
            </a:r>
            <a:r>
              <a:rPr lang="en-US" sz="1500" dirty="0">
                <a:solidFill>
                  <a:schemeClr val="tx1"/>
                </a:solidFill>
                <a:latin typeface="Helvetica"/>
                <a:cs typeface="Helvetica"/>
              </a:rPr>
              <a:t> technologies</a:t>
            </a:r>
          </a:p>
        </p:txBody>
      </p:sp>
      <p:sp>
        <p:nvSpPr>
          <p:cNvPr id="23" name="Slide Number Placeholder 5"/>
          <p:cNvSpPr txBox="1">
            <a:spLocks/>
          </p:cNvSpPr>
          <p:nvPr/>
        </p:nvSpPr>
        <p:spPr>
          <a:xfrm>
            <a:off x="6758880" y="6525344"/>
            <a:ext cx="2133600" cy="288032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A664348-DC2E-4C46-A357-1ED243B754D0}" type="slidenum">
              <a:rPr lang="es-ES" sz="1200">
                <a:solidFill>
                  <a:schemeClr val="tx1">
                    <a:tint val="75000"/>
                  </a:schemeClr>
                </a:solidFill>
              </a:rPr>
              <a:pPr algn="r"/>
              <a:t>24</a:t>
            </a:fld>
            <a:endParaRPr lang="es-E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16" name="Picture 15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180000"/>
            <a:ext cx="4355999" cy="6816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230087"/>
            <a:ext cx="3888432" cy="2342929"/>
          </a:xfrm>
          <a:prstGeom prst="rect">
            <a:avLst/>
          </a:prstGeom>
        </p:spPr>
      </p:pic>
      <p:sp>
        <p:nvSpPr>
          <p:cNvPr id="21" name="Text Placeholder 4"/>
          <p:cNvSpPr txBox="1">
            <a:spLocks/>
          </p:cNvSpPr>
          <p:nvPr/>
        </p:nvSpPr>
        <p:spPr>
          <a:xfrm>
            <a:off x="251520" y="908720"/>
            <a:ext cx="4041775" cy="576064"/>
          </a:xfrm>
          <a:prstGeom prst="rect">
            <a:avLst/>
          </a:prstGeom>
          <a:noFill/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rgbClr val="25408F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rgbClr val="25408F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rgbClr val="25408F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25408F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25408F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  <a:latin typeface="Helvetica LT Std" charset="0"/>
                <a:ea typeface="ＭＳ Ｐゴシック" charset="0"/>
                <a:cs typeface="Arial" charset="0"/>
              </a:rPr>
              <a:t>Features</a:t>
            </a:r>
            <a:endParaRPr lang="en-US" b="1" dirty="0">
              <a:solidFill>
                <a:schemeClr val="tx1"/>
              </a:solidFill>
              <a:latin typeface="Helvetica LT Std" charset="0"/>
              <a:ea typeface="ＭＳ Ｐゴシック" charset="0"/>
              <a:cs typeface="Arial" charset="0"/>
            </a:endParaRPr>
          </a:p>
        </p:txBody>
      </p:sp>
      <p:sp>
        <p:nvSpPr>
          <p:cNvPr id="22" name="Text Placeholder 4"/>
          <p:cNvSpPr txBox="1">
            <a:spLocks/>
          </p:cNvSpPr>
          <p:nvPr/>
        </p:nvSpPr>
        <p:spPr>
          <a:xfrm>
            <a:off x="4562673" y="4293096"/>
            <a:ext cx="4041775" cy="633670"/>
          </a:xfrm>
          <a:prstGeom prst="rect">
            <a:avLst/>
          </a:prstGeom>
          <a:noFill/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rgbClr val="25408F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rgbClr val="25408F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rgbClr val="25408F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25408F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25408F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  <a:latin typeface="Helvetica LT Std" charset="0"/>
                <a:ea typeface="ＭＳ Ｐゴシック" charset="0"/>
                <a:cs typeface="Arial" charset="0"/>
              </a:rPr>
              <a:t>Development plan</a:t>
            </a:r>
            <a:endParaRPr lang="en-US" b="1" dirty="0">
              <a:solidFill>
                <a:schemeClr val="tx1"/>
              </a:solidFill>
              <a:latin typeface="Helvetica LT Std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533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6-04-29 at 15.20.53.pn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98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4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xmlns:p14="http://schemas.microsoft.com/office/powerpoint/2010/main" advClick="0">
        <p:cut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521444"/>
            <a:ext cx="6850642" cy="58679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613" y="874177"/>
            <a:ext cx="3982220" cy="610607"/>
          </a:xfrm>
          <a:prstGeom prst="rect">
            <a:avLst/>
          </a:prstGeom>
        </p:spPr>
      </p:pic>
      <p:pic>
        <p:nvPicPr>
          <p:cNvPr id="5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88023"/>
            <a:ext cx="3599989" cy="596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116558"/>
            <a:ext cx="9144000" cy="7921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Service Integration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395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xmlns:p14="http://schemas.microsoft.com/office/powerpoint/2010/main" advClick="0">
        <p:cut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74"/>
          <p:cNvSpPr txBox="1"/>
          <p:nvPr/>
        </p:nvSpPr>
        <p:spPr>
          <a:xfrm>
            <a:off x="251520" y="1450519"/>
            <a:ext cx="4392488" cy="2662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  <a:buSzPct val="100000"/>
              <a:buBlip>
                <a:blip r:embed="rId3"/>
              </a:buBlip>
            </a:pPr>
            <a:r>
              <a:rPr lang="en-US" sz="1500" b="1" dirty="0">
                <a:latin typeface="Helvetica"/>
                <a:cs typeface="Helvetica"/>
              </a:rPr>
              <a:t>Registration</a:t>
            </a:r>
            <a:r>
              <a:rPr lang="en-US" sz="1500" dirty="0">
                <a:latin typeface="Helvetica"/>
                <a:cs typeface="Helvetica"/>
              </a:rPr>
              <a:t> of </a:t>
            </a:r>
            <a:r>
              <a:rPr lang="en-US" sz="1500" b="1" dirty="0">
                <a:latin typeface="Helvetica"/>
                <a:cs typeface="Helvetica"/>
              </a:rPr>
              <a:t>data type </a:t>
            </a:r>
            <a:r>
              <a:rPr lang="en-US" sz="1500" dirty="0">
                <a:latin typeface="Helvetica"/>
                <a:cs typeface="Helvetica"/>
              </a:rPr>
              <a:t>and </a:t>
            </a:r>
            <a:r>
              <a:rPr lang="en-US" sz="1500" b="1" dirty="0">
                <a:latin typeface="Helvetica"/>
                <a:cs typeface="Helvetica"/>
              </a:rPr>
              <a:t>metadata definitions</a:t>
            </a:r>
          </a:p>
          <a:p>
            <a:pPr marL="342900" indent="-342900">
              <a:spcBef>
                <a:spcPct val="20000"/>
              </a:spcBef>
              <a:buSzPct val="100000"/>
              <a:buBlip>
                <a:blip r:embed="rId3"/>
              </a:buBlip>
            </a:pPr>
            <a:r>
              <a:rPr lang="en-US" sz="1500" dirty="0">
                <a:latin typeface="Helvetica"/>
                <a:cs typeface="Helvetica"/>
              </a:rPr>
              <a:t>Provide </a:t>
            </a:r>
            <a:r>
              <a:rPr lang="en-US" sz="1500" b="1" dirty="0">
                <a:latin typeface="Helvetica"/>
                <a:cs typeface="Helvetica"/>
              </a:rPr>
              <a:t>persistent references</a:t>
            </a:r>
          </a:p>
          <a:p>
            <a:pPr marL="342900" indent="-342900">
              <a:spcBef>
                <a:spcPct val="20000"/>
              </a:spcBef>
              <a:buSzPct val="100000"/>
              <a:buBlip>
                <a:blip r:embed="rId3"/>
              </a:buBlip>
            </a:pPr>
            <a:r>
              <a:rPr lang="en-US" sz="1500" b="1" dirty="0">
                <a:latin typeface="Helvetica"/>
                <a:cs typeface="Helvetica"/>
              </a:rPr>
              <a:t>Human</a:t>
            </a:r>
            <a:r>
              <a:rPr lang="en-US" sz="1500" dirty="0">
                <a:latin typeface="Helvetica"/>
                <a:cs typeface="Helvetica"/>
              </a:rPr>
              <a:t> and </a:t>
            </a:r>
            <a:r>
              <a:rPr lang="en-US" sz="1500" b="1" dirty="0">
                <a:latin typeface="Helvetica"/>
                <a:cs typeface="Helvetica"/>
              </a:rPr>
              <a:t>machine</a:t>
            </a:r>
            <a:r>
              <a:rPr lang="en-US" sz="1500" dirty="0">
                <a:latin typeface="Helvetica"/>
                <a:cs typeface="Helvetica"/>
              </a:rPr>
              <a:t> interpretable</a:t>
            </a:r>
          </a:p>
          <a:p>
            <a:pPr marL="342900" indent="-342900">
              <a:spcBef>
                <a:spcPct val="20000"/>
              </a:spcBef>
              <a:buSzPct val="100000"/>
              <a:buBlip>
                <a:blip r:embed="rId3"/>
              </a:buBlip>
            </a:pPr>
            <a:r>
              <a:rPr lang="en-US" sz="1500" b="1" dirty="0" err="1">
                <a:latin typeface="Helvetica"/>
                <a:cs typeface="Helvetica"/>
              </a:rPr>
              <a:t>Integratable</a:t>
            </a:r>
            <a:r>
              <a:rPr lang="en-US" sz="1500" dirty="0">
                <a:latin typeface="Helvetica"/>
                <a:cs typeface="Helvetica"/>
              </a:rPr>
              <a:t> within community infrastructure and services</a:t>
            </a:r>
          </a:p>
          <a:p>
            <a:pPr marL="342900" indent="-342900">
              <a:spcBef>
                <a:spcPct val="20000"/>
              </a:spcBef>
              <a:buSzPct val="100000"/>
              <a:buBlip>
                <a:blip r:embed="rId3"/>
              </a:buBlip>
            </a:pPr>
            <a:r>
              <a:rPr lang="en-US" sz="1500" b="1" dirty="0" err="1">
                <a:latin typeface="Helvetica"/>
                <a:cs typeface="Helvetica"/>
              </a:rPr>
              <a:t>Integratable</a:t>
            </a:r>
            <a:r>
              <a:rPr lang="en-US" sz="1500" dirty="0">
                <a:latin typeface="Helvetica"/>
                <a:cs typeface="Helvetica"/>
              </a:rPr>
              <a:t> within the </a:t>
            </a:r>
            <a:r>
              <a:rPr lang="en-US" sz="1500" b="1" dirty="0">
                <a:latin typeface="Helvetica"/>
                <a:cs typeface="Helvetica"/>
              </a:rPr>
              <a:t>EUDAT CDI</a:t>
            </a:r>
          </a:p>
          <a:p>
            <a:pPr marL="342900" indent="-342900">
              <a:spcBef>
                <a:spcPct val="20000"/>
              </a:spcBef>
              <a:buSzPct val="100000"/>
              <a:buBlip>
                <a:blip r:embed="rId3"/>
              </a:buBlip>
            </a:pPr>
            <a:r>
              <a:rPr lang="en-US" sz="1500" dirty="0">
                <a:latin typeface="Helvetica"/>
                <a:cs typeface="Helvetica"/>
              </a:rPr>
              <a:t>Easy to use  </a:t>
            </a:r>
            <a:r>
              <a:rPr lang="en-US" sz="1500" b="1" dirty="0">
                <a:latin typeface="Helvetica"/>
                <a:cs typeface="Helvetica"/>
              </a:rPr>
              <a:t>HTTP API </a:t>
            </a:r>
            <a:r>
              <a:rPr lang="en-US" sz="1500" dirty="0">
                <a:latin typeface="Helvetica"/>
                <a:cs typeface="Helvetica"/>
              </a:rPr>
              <a:t>interface</a:t>
            </a:r>
          </a:p>
          <a:p>
            <a:pPr marL="285750" indent="-285750">
              <a:buFont typeface="Arial"/>
              <a:buChar char="•"/>
            </a:pPr>
            <a:endParaRPr lang="en-US" sz="1600" dirty="0" smtClean="0">
              <a:latin typeface="Helvetica"/>
              <a:cs typeface="Helvetica"/>
            </a:endParaRPr>
          </a:p>
          <a:p>
            <a:pPr marL="285750" indent="-285750">
              <a:buFont typeface="Arial"/>
              <a:buChar char="•"/>
            </a:pPr>
            <a:endParaRPr lang="en-US" sz="1600" b="1" dirty="0" smtClean="0">
              <a:latin typeface="Helvetica"/>
              <a:cs typeface="Helvetica"/>
            </a:endParaRPr>
          </a:p>
        </p:txBody>
      </p:sp>
      <p:sp>
        <p:nvSpPr>
          <p:cNvPr id="14" name="Content Placeholder 12"/>
          <p:cNvSpPr txBox="1">
            <a:spLocks/>
          </p:cNvSpPr>
          <p:nvPr/>
        </p:nvSpPr>
        <p:spPr>
          <a:xfrm>
            <a:off x="251520" y="4437112"/>
            <a:ext cx="4464496" cy="216024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25408F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25408F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rgbClr val="25408F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rgbClr val="25408F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rgbClr val="25408F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100000"/>
              <a:buBlip>
                <a:blip r:embed="rId3"/>
              </a:buBlip>
            </a:pPr>
            <a:r>
              <a:rPr lang="en-US" sz="1500" dirty="0">
                <a:solidFill>
                  <a:schemeClr val="tx1"/>
                </a:solidFill>
                <a:latin typeface="Helvetica"/>
                <a:cs typeface="Helvetica"/>
              </a:rPr>
              <a:t>Uptake of </a:t>
            </a:r>
            <a:r>
              <a:rPr lang="en-US" sz="1500" b="1" dirty="0">
                <a:solidFill>
                  <a:schemeClr val="tx1"/>
                </a:solidFill>
                <a:latin typeface="Helvetica"/>
                <a:cs typeface="Helvetica"/>
              </a:rPr>
              <a:t>RDA output</a:t>
            </a:r>
          </a:p>
          <a:p>
            <a:pPr>
              <a:buSzPct val="100000"/>
              <a:buBlip>
                <a:blip r:embed="rId3"/>
              </a:buBlip>
            </a:pPr>
            <a:r>
              <a:rPr lang="en-US" sz="1500" b="1" dirty="0">
                <a:solidFill>
                  <a:schemeClr val="tx1"/>
                </a:solidFill>
                <a:latin typeface="Helvetica"/>
                <a:cs typeface="Helvetica"/>
              </a:rPr>
              <a:t>Assessment</a:t>
            </a:r>
            <a:r>
              <a:rPr lang="en-US" sz="1500" dirty="0">
                <a:solidFill>
                  <a:schemeClr val="tx1"/>
                </a:solidFill>
                <a:latin typeface="Helvetica"/>
                <a:cs typeface="Helvetica"/>
              </a:rPr>
              <a:t> of the </a:t>
            </a:r>
            <a:r>
              <a:rPr lang="en-US" sz="1500" b="1" dirty="0">
                <a:solidFill>
                  <a:schemeClr val="tx1"/>
                </a:solidFill>
                <a:latin typeface="Helvetica"/>
                <a:cs typeface="Helvetica"/>
              </a:rPr>
              <a:t>CNRI </a:t>
            </a:r>
            <a:r>
              <a:rPr lang="en-US" sz="1500" b="1" dirty="0" err="1">
                <a:solidFill>
                  <a:schemeClr val="tx1"/>
                </a:solidFill>
                <a:latin typeface="Helvetica"/>
                <a:cs typeface="Helvetica"/>
              </a:rPr>
              <a:t>Cordra</a:t>
            </a:r>
            <a:r>
              <a:rPr lang="en-US" sz="1500" b="1" dirty="0">
                <a:solidFill>
                  <a:schemeClr val="tx1"/>
                </a:solidFill>
                <a:latin typeface="Helvetica"/>
                <a:cs typeface="Helvetica"/>
              </a:rPr>
              <a:t> </a:t>
            </a:r>
            <a:r>
              <a:rPr lang="en-US" sz="1500" dirty="0">
                <a:solidFill>
                  <a:schemeClr val="tx1"/>
                </a:solidFill>
                <a:latin typeface="Helvetica"/>
                <a:cs typeface="Helvetica"/>
              </a:rPr>
              <a:t>technology</a:t>
            </a:r>
          </a:p>
          <a:p>
            <a:pPr>
              <a:buSzPct val="100000"/>
              <a:buBlip>
                <a:blip r:embed="rId3"/>
              </a:buBlip>
            </a:pPr>
            <a:r>
              <a:rPr lang="en-US" sz="1500" dirty="0">
                <a:solidFill>
                  <a:schemeClr val="tx1"/>
                </a:solidFill>
                <a:latin typeface="Helvetica"/>
                <a:cs typeface="Helvetica"/>
              </a:rPr>
              <a:t>Provide </a:t>
            </a:r>
            <a:r>
              <a:rPr lang="en-US" sz="1500" b="1" dirty="0">
                <a:solidFill>
                  <a:schemeClr val="tx1"/>
                </a:solidFill>
                <a:latin typeface="Helvetica"/>
                <a:cs typeface="Helvetica"/>
              </a:rPr>
              <a:t>test instance </a:t>
            </a:r>
            <a:r>
              <a:rPr lang="en-US" sz="1500" dirty="0">
                <a:solidFill>
                  <a:schemeClr val="tx1"/>
                </a:solidFill>
                <a:latin typeface="Helvetica"/>
                <a:cs typeface="Helvetica"/>
              </a:rPr>
              <a:t>to </a:t>
            </a:r>
            <a:r>
              <a:rPr lang="en-US" sz="1500" b="1" dirty="0">
                <a:solidFill>
                  <a:schemeClr val="tx1"/>
                </a:solidFill>
                <a:latin typeface="Helvetica"/>
                <a:cs typeface="Helvetica"/>
              </a:rPr>
              <a:t>evaluate</a:t>
            </a:r>
            <a:r>
              <a:rPr lang="en-US" sz="1500" dirty="0">
                <a:solidFill>
                  <a:schemeClr val="tx1"/>
                </a:solidFill>
                <a:latin typeface="Helvetica"/>
                <a:cs typeface="Helvetica"/>
              </a:rPr>
              <a:t> usage with </a:t>
            </a:r>
            <a:r>
              <a:rPr lang="en-US" sz="1500" b="1" dirty="0">
                <a:solidFill>
                  <a:schemeClr val="tx1"/>
                </a:solidFill>
                <a:latin typeface="Helvetica"/>
                <a:cs typeface="Helvetica"/>
              </a:rPr>
              <a:t>communities</a:t>
            </a:r>
          </a:p>
          <a:p>
            <a:pPr>
              <a:buSzPct val="100000"/>
              <a:buBlip>
                <a:blip r:embed="rId3"/>
              </a:buBlip>
            </a:pPr>
            <a:r>
              <a:rPr lang="en-US" sz="1500" dirty="0">
                <a:solidFill>
                  <a:schemeClr val="tx1"/>
                </a:solidFill>
                <a:latin typeface="Helvetica"/>
                <a:cs typeface="Helvetica"/>
              </a:rPr>
              <a:t>Define </a:t>
            </a:r>
            <a:r>
              <a:rPr lang="en-US" sz="1500" b="1" dirty="0">
                <a:solidFill>
                  <a:schemeClr val="tx1"/>
                </a:solidFill>
                <a:latin typeface="Helvetica"/>
                <a:cs typeface="Helvetica"/>
              </a:rPr>
              <a:t>EUDAT PID </a:t>
            </a:r>
            <a:r>
              <a:rPr lang="en-US" sz="1500" dirty="0">
                <a:solidFill>
                  <a:schemeClr val="tx1"/>
                </a:solidFill>
                <a:latin typeface="Helvetica"/>
                <a:cs typeface="Helvetica"/>
              </a:rPr>
              <a:t>and </a:t>
            </a:r>
            <a:r>
              <a:rPr lang="en-US" sz="1500" b="1" dirty="0">
                <a:solidFill>
                  <a:schemeClr val="tx1"/>
                </a:solidFill>
                <a:latin typeface="Helvetica"/>
                <a:cs typeface="Helvetica"/>
              </a:rPr>
              <a:t>metadata structures </a:t>
            </a:r>
            <a:r>
              <a:rPr lang="en-US" sz="1500" dirty="0">
                <a:solidFill>
                  <a:schemeClr val="tx1"/>
                </a:solidFill>
                <a:latin typeface="Helvetica"/>
                <a:cs typeface="Helvetica"/>
              </a:rPr>
              <a:t>according to </a:t>
            </a:r>
            <a:r>
              <a:rPr lang="en-US" sz="1500" b="1" dirty="0">
                <a:solidFill>
                  <a:schemeClr val="tx1"/>
                </a:solidFill>
                <a:latin typeface="Helvetica"/>
                <a:cs typeface="Helvetica"/>
              </a:rPr>
              <a:t>DTR</a:t>
            </a:r>
          </a:p>
          <a:p>
            <a:pPr>
              <a:buSzPct val="100000"/>
              <a:buBlip>
                <a:blip r:embed="rId3"/>
              </a:buBlip>
            </a:pPr>
            <a:r>
              <a:rPr lang="en-US" sz="1500" b="1" dirty="0">
                <a:solidFill>
                  <a:schemeClr val="tx1"/>
                </a:solidFill>
                <a:latin typeface="Helvetica"/>
                <a:cs typeface="Helvetica"/>
              </a:rPr>
              <a:t>Integration</a:t>
            </a:r>
            <a:r>
              <a:rPr lang="en-US" sz="1500" dirty="0">
                <a:solidFill>
                  <a:schemeClr val="tx1"/>
                </a:solidFill>
                <a:latin typeface="Helvetica"/>
                <a:cs typeface="Helvetica"/>
              </a:rPr>
              <a:t> </a:t>
            </a:r>
            <a:r>
              <a:rPr lang="en-US" sz="1500" dirty="0" smtClean="0">
                <a:solidFill>
                  <a:schemeClr val="tx1"/>
                </a:solidFill>
                <a:latin typeface="Helvetica"/>
                <a:cs typeface="Helvetica"/>
              </a:rPr>
              <a:t>with</a:t>
            </a:r>
            <a:r>
              <a:rPr lang="en-US" sz="1500" b="1" dirty="0" smtClean="0">
                <a:solidFill>
                  <a:schemeClr val="tx1"/>
                </a:solidFill>
                <a:latin typeface="Helvetica"/>
                <a:cs typeface="Helvetica"/>
              </a:rPr>
              <a:t> </a:t>
            </a:r>
            <a:r>
              <a:rPr lang="en-US" sz="1500" b="1" dirty="0">
                <a:solidFill>
                  <a:schemeClr val="tx1"/>
                </a:solidFill>
                <a:latin typeface="Helvetica"/>
                <a:cs typeface="Helvetica"/>
              </a:rPr>
              <a:t>B2 services</a:t>
            </a:r>
            <a:r>
              <a:rPr lang="en-US" sz="1500" dirty="0">
                <a:solidFill>
                  <a:schemeClr val="tx1"/>
                </a:solidFill>
                <a:latin typeface="Helvetica"/>
                <a:cs typeface="Helvetica"/>
              </a:rPr>
              <a:t> (e.g. B2SHARE, B2FIND, PID)</a:t>
            </a:r>
          </a:p>
        </p:txBody>
      </p:sp>
      <p:sp>
        <p:nvSpPr>
          <p:cNvPr id="23" name="Slide Number Placeholder 5"/>
          <p:cNvSpPr txBox="1">
            <a:spLocks/>
          </p:cNvSpPr>
          <p:nvPr/>
        </p:nvSpPr>
        <p:spPr>
          <a:xfrm>
            <a:off x="6902896" y="6525344"/>
            <a:ext cx="2133600" cy="288032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A664348-DC2E-4C46-A357-1ED243B754D0}" type="slidenum">
              <a:rPr lang="es-ES" sz="1200">
                <a:solidFill>
                  <a:schemeClr val="tx1">
                    <a:tint val="75000"/>
                  </a:schemeClr>
                </a:solidFill>
              </a:rPr>
              <a:pPr algn="r"/>
              <a:t>27</a:t>
            </a:fld>
            <a:endParaRPr lang="es-E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21" name="Text Placeholder 4"/>
          <p:cNvSpPr txBox="1">
            <a:spLocks/>
          </p:cNvSpPr>
          <p:nvPr/>
        </p:nvSpPr>
        <p:spPr>
          <a:xfrm>
            <a:off x="251520" y="980728"/>
            <a:ext cx="4041775" cy="576064"/>
          </a:xfrm>
          <a:prstGeom prst="rect">
            <a:avLst/>
          </a:prstGeom>
          <a:noFill/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rgbClr val="25408F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rgbClr val="25408F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rgbClr val="25408F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25408F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25408F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  <a:latin typeface="Helvetica LT Std" charset="0"/>
                <a:ea typeface="ＭＳ Ｐゴシック" charset="0"/>
                <a:cs typeface="Arial" charset="0"/>
              </a:rPr>
              <a:t>Requirements</a:t>
            </a:r>
            <a:endParaRPr lang="en-US" b="1" dirty="0">
              <a:solidFill>
                <a:schemeClr val="tx1"/>
              </a:solidFill>
              <a:latin typeface="Helvetica LT Std" charset="0"/>
              <a:ea typeface="ＭＳ Ｐゴシック" charset="0"/>
              <a:cs typeface="Arial" charset="0"/>
            </a:endParaRPr>
          </a:p>
        </p:txBody>
      </p:sp>
      <p:sp>
        <p:nvSpPr>
          <p:cNvPr id="22" name="Text Placeholder 4"/>
          <p:cNvSpPr txBox="1">
            <a:spLocks/>
          </p:cNvSpPr>
          <p:nvPr/>
        </p:nvSpPr>
        <p:spPr>
          <a:xfrm>
            <a:off x="242193" y="3947458"/>
            <a:ext cx="4041775" cy="633670"/>
          </a:xfrm>
          <a:prstGeom prst="rect">
            <a:avLst/>
          </a:prstGeom>
          <a:noFill/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rgbClr val="25408F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rgbClr val="25408F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rgbClr val="25408F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25408F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25408F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  <a:latin typeface="Helvetica LT Std" charset="0"/>
                <a:ea typeface="ＭＳ Ｐゴシック" charset="0"/>
                <a:cs typeface="Arial" charset="0"/>
              </a:rPr>
              <a:t>Development plan</a:t>
            </a:r>
            <a:endParaRPr lang="en-US" b="1" dirty="0">
              <a:solidFill>
                <a:schemeClr val="tx1"/>
              </a:solidFill>
              <a:latin typeface="Helvetica LT Std" charset="0"/>
              <a:ea typeface="ＭＳ Ｐゴシック" charset="0"/>
              <a:cs typeface="Arial" charset="0"/>
            </a:endParaRPr>
          </a:p>
        </p:txBody>
      </p:sp>
      <p:pic>
        <p:nvPicPr>
          <p:cNvPr id="11" name="Picture 10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82572"/>
            <a:ext cx="4355999" cy="67645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980728"/>
            <a:ext cx="4162276" cy="545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039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6-04-29 at 15.31.55.pn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2" y="1053336"/>
            <a:ext cx="4103995" cy="5400000"/>
          </a:xfrm>
          <a:prstGeom prst="rect">
            <a:avLst/>
          </a:prstGeom>
        </p:spPr>
      </p:pic>
      <p:pic>
        <p:nvPicPr>
          <p:cNvPr id="4" name="Picture 3" descr="Screen Shot 2016-04-29 at 15.30.39.p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2" y="1053336"/>
            <a:ext cx="4103987" cy="5400000"/>
          </a:xfrm>
          <a:prstGeom prst="rect">
            <a:avLst/>
          </a:prstGeom>
        </p:spPr>
      </p:pic>
      <p:pic>
        <p:nvPicPr>
          <p:cNvPr id="5" name="Picture 4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82572"/>
            <a:ext cx="4355999" cy="676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108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xmlns:p14="http://schemas.microsoft.com/office/powerpoint/2010/main" advClick="0">
        <p:cut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82572"/>
            <a:ext cx="4355999" cy="676455"/>
          </a:xfrm>
          <a:prstGeom prst="rect">
            <a:avLst/>
          </a:prstGeom>
        </p:spPr>
      </p:pic>
      <p:sp>
        <p:nvSpPr>
          <p:cNvPr id="4" name="Slide Number Placeholder 5"/>
          <p:cNvSpPr txBox="1">
            <a:spLocks/>
          </p:cNvSpPr>
          <p:nvPr/>
        </p:nvSpPr>
        <p:spPr>
          <a:xfrm>
            <a:off x="6758880" y="6525344"/>
            <a:ext cx="2133600" cy="288032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A664348-DC2E-4C46-A357-1ED243B754D0}" type="slidenum">
              <a:rPr lang="es-ES" sz="1200">
                <a:solidFill>
                  <a:schemeClr val="tx1">
                    <a:tint val="75000"/>
                  </a:schemeClr>
                </a:solidFill>
              </a:rPr>
              <a:pPr algn="r"/>
              <a:t>29</a:t>
            </a:fld>
            <a:endParaRPr lang="es-E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5" name="Textfeld 74"/>
          <p:cNvSpPr txBox="1"/>
          <p:nvPr/>
        </p:nvSpPr>
        <p:spPr>
          <a:xfrm>
            <a:off x="251520" y="1246108"/>
            <a:ext cx="4248472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  <a:buSzPct val="100000"/>
              <a:buBlip>
                <a:blip r:embed="rId3"/>
              </a:buBlip>
            </a:pPr>
            <a:r>
              <a:rPr lang="en-US" sz="1400" dirty="0">
                <a:latin typeface="Helvetica"/>
                <a:cs typeface="Helvetica"/>
              </a:rPr>
              <a:t>Comes from </a:t>
            </a:r>
            <a:r>
              <a:rPr lang="en-US" sz="1400" b="1" dirty="0">
                <a:latin typeface="Helvetica"/>
                <a:cs typeface="Helvetica"/>
              </a:rPr>
              <a:t>ELIXIR </a:t>
            </a:r>
            <a:r>
              <a:rPr lang="en-US" sz="1400" dirty="0" smtClean="0">
                <a:latin typeface="Helvetica"/>
                <a:cs typeface="Helvetica"/>
              </a:rPr>
              <a:t>and </a:t>
            </a:r>
            <a:r>
              <a:rPr lang="en-US" sz="1400" b="1" dirty="0" smtClean="0">
                <a:latin typeface="Helvetica"/>
                <a:cs typeface="Helvetica"/>
              </a:rPr>
              <a:t>Euro/Argo</a:t>
            </a:r>
            <a:r>
              <a:rPr lang="en-US" sz="1400" dirty="0" smtClean="0">
                <a:latin typeface="Helvetica"/>
                <a:cs typeface="Helvetica"/>
              </a:rPr>
              <a:t>, </a:t>
            </a:r>
            <a:r>
              <a:rPr lang="en-US" sz="1400" dirty="0">
                <a:latin typeface="Helvetica"/>
                <a:cs typeface="Helvetica"/>
              </a:rPr>
              <a:t>solution must be </a:t>
            </a:r>
            <a:r>
              <a:rPr lang="en-US" sz="1400" b="1" dirty="0">
                <a:latin typeface="Helvetica"/>
                <a:cs typeface="Helvetica"/>
              </a:rPr>
              <a:t>generic</a:t>
            </a:r>
          </a:p>
          <a:p>
            <a:pPr marL="342900" indent="-342900">
              <a:spcBef>
                <a:spcPct val="20000"/>
              </a:spcBef>
              <a:buSzPct val="100000"/>
              <a:buBlip>
                <a:blip r:embed="rId3"/>
              </a:buBlip>
            </a:pPr>
            <a:r>
              <a:rPr lang="en-US" sz="1400" dirty="0">
                <a:latin typeface="Helvetica"/>
                <a:cs typeface="Helvetica"/>
              </a:rPr>
              <a:t>Automatic</a:t>
            </a:r>
            <a:r>
              <a:rPr lang="en-US" sz="1400" b="1" dirty="0">
                <a:latin typeface="Helvetica"/>
                <a:cs typeface="Helvetica"/>
              </a:rPr>
              <a:t> (re-)distribution </a:t>
            </a:r>
            <a:r>
              <a:rPr lang="en-US" sz="1400" dirty="0">
                <a:latin typeface="Helvetica"/>
                <a:cs typeface="Helvetica"/>
              </a:rPr>
              <a:t>of</a:t>
            </a:r>
            <a:r>
              <a:rPr lang="en-US" sz="1400" b="1" dirty="0">
                <a:latin typeface="Helvetica"/>
                <a:cs typeface="Helvetica"/>
              </a:rPr>
              <a:t> updatable data </a:t>
            </a:r>
            <a:r>
              <a:rPr lang="en-US" sz="1400" dirty="0">
                <a:latin typeface="Helvetica"/>
                <a:cs typeface="Helvetica"/>
              </a:rPr>
              <a:t>to data storage providers</a:t>
            </a:r>
          </a:p>
          <a:p>
            <a:pPr marL="342900" indent="-342900">
              <a:spcBef>
                <a:spcPct val="20000"/>
              </a:spcBef>
              <a:buSzPct val="100000"/>
              <a:buBlip>
                <a:blip r:embed="rId3"/>
              </a:buBlip>
            </a:pPr>
            <a:r>
              <a:rPr lang="en-US" sz="1400" dirty="0">
                <a:latin typeface="Helvetica"/>
                <a:cs typeface="Helvetica"/>
              </a:rPr>
              <a:t>Data storage providers are </a:t>
            </a:r>
            <a:r>
              <a:rPr lang="en-US" sz="1400" b="1" dirty="0">
                <a:latin typeface="Helvetica"/>
                <a:cs typeface="Helvetica"/>
              </a:rPr>
              <a:t>inside </a:t>
            </a:r>
            <a:r>
              <a:rPr lang="en-US" sz="1400" dirty="0">
                <a:latin typeface="Helvetica"/>
                <a:cs typeface="Helvetica"/>
              </a:rPr>
              <a:t>and</a:t>
            </a:r>
            <a:r>
              <a:rPr lang="en-US" sz="1400" b="1" dirty="0">
                <a:latin typeface="Helvetica"/>
                <a:cs typeface="Helvetica"/>
              </a:rPr>
              <a:t> outside </a:t>
            </a:r>
            <a:r>
              <a:rPr lang="en-US" sz="1400" dirty="0">
                <a:latin typeface="Helvetica"/>
                <a:cs typeface="Helvetica"/>
              </a:rPr>
              <a:t>the</a:t>
            </a:r>
            <a:r>
              <a:rPr lang="en-US" sz="1400" b="1" dirty="0">
                <a:latin typeface="Helvetica"/>
                <a:cs typeface="Helvetica"/>
              </a:rPr>
              <a:t> EUDAT CDI domain</a:t>
            </a:r>
          </a:p>
          <a:p>
            <a:pPr marL="342900" indent="-342900">
              <a:spcBef>
                <a:spcPct val="20000"/>
              </a:spcBef>
              <a:buSzPct val="100000"/>
              <a:buBlip>
                <a:blip r:embed="rId3"/>
              </a:buBlip>
            </a:pPr>
            <a:r>
              <a:rPr lang="en-US" sz="1400" b="1" dirty="0">
                <a:latin typeface="Helvetica"/>
                <a:cs typeface="Helvetica"/>
              </a:rPr>
              <a:t>Data owner </a:t>
            </a:r>
            <a:r>
              <a:rPr lang="en-US" sz="1400" dirty="0">
                <a:latin typeface="Helvetica"/>
                <a:cs typeface="Helvetica"/>
              </a:rPr>
              <a:t>must be able to mark data as </a:t>
            </a:r>
            <a:r>
              <a:rPr lang="en-US" sz="1400" dirty="0" err="1">
                <a:latin typeface="Helvetica"/>
                <a:cs typeface="Helvetica"/>
              </a:rPr>
              <a:t>subscribeable</a:t>
            </a:r>
            <a:endParaRPr lang="en-US" sz="1400" dirty="0">
              <a:latin typeface="Helvetica"/>
              <a:cs typeface="Helvetica"/>
            </a:endParaRPr>
          </a:p>
          <a:p>
            <a:pPr marL="342900" indent="-342900">
              <a:spcBef>
                <a:spcPct val="20000"/>
              </a:spcBef>
              <a:buSzPct val="100000"/>
              <a:buBlip>
                <a:blip r:embed="rId3"/>
              </a:buBlip>
            </a:pPr>
            <a:r>
              <a:rPr lang="en-US" sz="1400" b="1" dirty="0">
                <a:latin typeface="Helvetica"/>
                <a:cs typeface="Helvetica"/>
              </a:rPr>
              <a:t>Data storage providers </a:t>
            </a:r>
            <a:r>
              <a:rPr lang="en-US" sz="1400" dirty="0">
                <a:latin typeface="Helvetica"/>
                <a:cs typeface="Helvetica"/>
              </a:rPr>
              <a:t>and</a:t>
            </a:r>
            <a:r>
              <a:rPr lang="en-US" sz="1400" b="1" dirty="0">
                <a:latin typeface="Helvetica"/>
                <a:cs typeface="Helvetica"/>
              </a:rPr>
              <a:t> individual users </a:t>
            </a:r>
            <a:r>
              <a:rPr lang="en-US" sz="1400" dirty="0">
                <a:latin typeface="Helvetica"/>
                <a:cs typeface="Helvetica"/>
              </a:rPr>
              <a:t>must be able to </a:t>
            </a:r>
            <a:r>
              <a:rPr lang="en-US" sz="1400" b="1" dirty="0">
                <a:latin typeface="Helvetica"/>
                <a:cs typeface="Helvetica"/>
              </a:rPr>
              <a:t>subscribe </a:t>
            </a:r>
            <a:r>
              <a:rPr lang="en-US" sz="1400" dirty="0">
                <a:latin typeface="Helvetica"/>
                <a:cs typeface="Helvetica"/>
              </a:rPr>
              <a:t>to data</a:t>
            </a:r>
          </a:p>
          <a:p>
            <a:pPr marL="342900" indent="-342900">
              <a:spcBef>
                <a:spcPct val="20000"/>
              </a:spcBef>
              <a:buSzPct val="100000"/>
              <a:buBlip>
                <a:blip r:embed="rId3"/>
              </a:buBlip>
            </a:pPr>
            <a:r>
              <a:rPr lang="en-US" sz="1400" b="1" dirty="0">
                <a:latin typeface="Helvetica"/>
                <a:cs typeface="Helvetica"/>
              </a:rPr>
              <a:t>Data transfers </a:t>
            </a:r>
            <a:r>
              <a:rPr lang="en-US" sz="1400" dirty="0">
                <a:latin typeface="Helvetica"/>
                <a:cs typeface="Helvetica"/>
              </a:rPr>
              <a:t>and</a:t>
            </a:r>
            <a:r>
              <a:rPr lang="en-US" sz="1400" b="1" dirty="0">
                <a:latin typeface="Helvetica"/>
                <a:cs typeface="Helvetica"/>
              </a:rPr>
              <a:t> </a:t>
            </a:r>
            <a:r>
              <a:rPr lang="en-US" sz="1400" dirty="0">
                <a:latin typeface="Helvetica"/>
                <a:cs typeface="Helvetica"/>
              </a:rPr>
              <a:t>notifications are triggered by </a:t>
            </a:r>
            <a:r>
              <a:rPr lang="en-US" sz="1400" b="1" dirty="0">
                <a:latin typeface="Helvetica"/>
                <a:cs typeface="Helvetica"/>
              </a:rPr>
              <a:t>metadata updates</a:t>
            </a:r>
          </a:p>
        </p:txBody>
      </p:sp>
      <p:sp>
        <p:nvSpPr>
          <p:cNvPr id="6" name="Content Placeholder 12"/>
          <p:cNvSpPr txBox="1">
            <a:spLocks/>
          </p:cNvSpPr>
          <p:nvPr/>
        </p:nvSpPr>
        <p:spPr>
          <a:xfrm>
            <a:off x="251520" y="4869160"/>
            <a:ext cx="4464496" cy="1872208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25408F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25408F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rgbClr val="25408F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rgbClr val="25408F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rgbClr val="25408F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100000"/>
              <a:buBlip>
                <a:blip r:embed="rId3"/>
              </a:buBlip>
            </a:pPr>
            <a:r>
              <a:rPr lang="en-US" sz="1400" dirty="0">
                <a:solidFill>
                  <a:schemeClr val="tx1"/>
                </a:solidFill>
                <a:latin typeface="Helvetica"/>
                <a:cs typeface="Helvetica"/>
              </a:rPr>
              <a:t>Evaluate </a:t>
            </a:r>
            <a:r>
              <a:rPr lang="en-US" sz="1400" b="1" dirty="0">
                <a:solidFill>
                  <a:schemeClr val="tx1"/>
                </a:solidFill>
                <a:latin typeface="Helvetica"/>
                <a:cs typeface="Helvetica"/>
              </a:rPr>
              <a:t>FTSv3</a:t>
            </a:r>
            <a:r>
              <a:rPr lang="en-US" sz="1400" dirty="0">
                <a:solidFill>
                  <a:schemeClr val="tx1"/>
                </a:solidFill>
                <a:latin typeface="Helvetica"/>
                <a:cs typeface="Helvetica"/>
              </a:rPr>
              <a:t> service for </a:t>
            </a:r>
            <a:r>
              <a:rPr lang="en-US" sz="1400" b="1" dirty="0">
                <a:solidFill>
                  <a:schemeClr val="tx1"/>
                </a:solidFill>
                <a:latin typeface="Helvetica"/>
                <a:cs typeface="Helvetica"/>
              </a:rPr>
              <a:t>data distributions</a:t>
            </a:r>
          </a:p>
          <a:p>
            <a:pPr>
              <a:buSzPct val="100000"/>
              <a:buBlip>
                <a:blip r:embed="rId3"/>
              </a:buBlip>
            </a:pPr>
            <a:r>
              <a:rPr lang="en-US" sz="1400" dirty="0" smtClean="0">
                <a:solidFill>
                  <a:schemeClr val="tx1"/>
                </a:solidFill>
                <a:latin typeface="Helvetica"/>
                <a:cs typeface="Helvetica"/>
              </a:rPr>
              <a:t>Assessing </a:t>
            </a:r>
            <a:r>
              <a:rPr lang="en-US" sz="1400" b="1" dirty="0">
                <a:solidFill>
                  <a:schemeClr val="tx1"/>
                </a:solidFill>
                <a:latin typeface="Helvetica"/>
                <a:cs typeface="Helvetica"/>
              </a:rPr>
              <a:t>subscription policy </a:t>
            </a:r>
            <a:r>
              <a:rPr lang="en-US" sz="1400" dirty="0">
                <a:solidFill>
                  <a:schemeClr val="tx1"/>
                </a:solidFill>
                <a:latin typeface="Helvetica"/>
                <a:cs typeface="Helvetica"/>
              </a:rPr>
              <a:t>within B2SAFE </a:t>
            </a:r>
            <a:r>
              <a:rPr lang="en-US" sz="1400" b="1" dirty="0">
                <a:solidFill>
                  <a:schemeClr val="tx1"/>
                </a:solidFill>
                <a:latin typeface="Helvetica"/>
                <a:cs typeface="Helvetica"/>
              </a:rPr>
              <a:t>DPM</a:t>
            </a:r>
            <a:r>
              <a:rPr lang="en-US" sz="1400" dirty="0">
                <a:solidFill>
                  <a:schemeClr val="tx1"/>
                </a:solidFill>
                <a:latin typeface="Helvetica"/>
                <a:cs typeface="Helvetica"/>
              </a:rPr>
              <a:t> service</a:t>
            </a:r>
          </a:p>
          <a:p>
            <a:pPr>
              <a:buSzPct val="100000"/>
              <a:buBlip>
                <a:blip r:embed="rId3"/>
              </a:buBlip>
            </a:pPr>
            <a:r>
              <a:rPr lang="en-US" sz="1400" b="1" dirty="0">
                <a:solidFill>
                  <a:schemeClr val="tx1"/>
                </a:solidFill>
                <a:latin typeface="Helvetica"/>
                <a:cs typeface="Helvetica"/>
              </a:rPr>
              <a:t>Integration </a:t>
            </a:r>
            <a:r>
              <a:rPr lang="en-US" sz="1400" dirty="0">
                <a:solidFill>
                  <a:schemeClr val="tx1"/>
                </a:solidFill>
                <a:latin typeface="Helvetica"/>
                <a:cs typeface="Helvetica"/>
              </a:rPr>
              <a:t>of </a:t>
            </a:r>
            <a:r>
              <a:rPr lang="en-US" sz="1400" b="1" dirty="0">
                <a:solidFill>
                  <a:schemeClr val="tx1"/>
                </a:solidFill>
                <a:latin typeface="Helvetica"/>
                <a:cs typeface="Helvetica"/>
              </a:rPr>
              <a:t>subscription mechanism </a:t>
            </a:r>
            <a:r>
              <a:rPr lang="en-US" sz="1400" dirty="0">
                <a:solidFill>
                  <a:schemeClr val="tx1"/>
                </a:solidFill>
                <a:latin typeface="Helvetica"/>
                <a:cs typeface="Helvetica"/>
              </a:rPr>
              <a:t>within </a:t>
            </a:r>
            <a:r>
              <a:rPr lang="en-US" sz="1400" b="1" dirty="0">
                <a:solidFill>
                  <a:schemeClr val="tx1"/>
                </a:solidFill>
                <a:latin typeface="Helvetica"/>
                <a:cs typeface="Helvetica"/>
              </a:rPr>
              <a:t>metadata</a:t>
            </a:r>
            <a:r>
              <a:rPr lang="en-US" sz="1400" dirty="0">
                <a:solidFill>
                  <a:schemeClr val="tx1"/>
                </a:solidFill>
                <a:latin typeface="Helvetica"/>
                <a:cs typeface="Helvetica"/>
              </a:rPr>
              <a:t> repository</a:t>
            </a:r>
          </a:p>
          <a:p>
            <a:pPr>
              <a:buSzPct val="100000"/>
              <a:buBlip>
                <a:blip r:embed="rId3"/>
              </a:buBlip>
            </a:pPr>
            <a:r>
              <a:rPr lang="en-US" sz="1400" dirty="0">
                <a:solidFill>
                  <a:schemeClr val="tx1"/>
                </a:solidFill>
                <a:latin typeface="Helvetica"/>
                <a:cs typeface="Helvetica"/>
              </a:rPr>
              <a:t>Assess technologies for </a:t>
            </a:r>
            <a:r>
              <a:rPr lang="en-US" sz="1400" b="1" dirty="0">
                <a:solidFill>
                  <a:schemeClr val="tx1"/>
                </a:solidFill>
                <a:latin typeface="Helvetica"/>
                <a:cs typeface="Helvetica"/>
              </a:rPr>
              <a:t>subscription processing</a:t>
            </a:r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251520" y="836712"/>
            <a:ext cx="4041775" cy="576064"/>
          </a:xfrm>
          <a:prstGeom prst="rect">
            <a:avLst/>
          </a:prstGeom>
          <a:noFill/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rgbClr val="25408F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rgbClr val="25408F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rgbClr val="25408F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25408F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25408F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  <a:latin typeface="Helvetica LT Std" charset="0"/>
                <a:ea typeface="ＭＳ Ｐゴシック" charset="0"/>
                <a:cs typeface="Arial" charset="0"/>
              </a:rPr>
              <a:t>Use Case</a:t>
            </a:r>
            <a:endParaRPr lang="en-US" b="1" dirty="0">
              <a:solidFill>
                <a:schemeClr val="tx1"/>
              </a:solidFill>
              <a:latin typeface="Helvetica LT Std" charset="0"/>
              <a:ea typeface="ＭＳ Ｐゴシック" charset="0"/>
              <a:cs typeface="Arial" charset="0"/>
            </a:endParaRPr>
          </a:p>
        </p:txBody>
      </p:sp>
      <p:sp>
        <p:nvSpPr>
          <p:cNvPr id="8" name="Text Placeholder 4"/>
          <p:cNvSpPr txBox="1">
            <a:spLocks/>
          </p:cNvSpPr>
          <p:nvPr/>
        </p:nvSpPr>
        <p:spPr>
          <a:xfrm>
            <a:off x="242193" y="4379506"/>
            <a:ext cx="4041775" cy="633670"/>
          </a:xfrm>
          <a:prstGeom prst="rect">
            <a:avLst/>
          </a:prstGeom>
          <a:noFill/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rgbClr val="25408F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rgbClr val="25408F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rgbClr val="25408F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25408F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25408F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  <a:latin typeface="Helvetica LT Std" charset="0"/>
                <a:ea typeface="ＭＳ Ｐゴシック" charset="0"/>
                <a:cs typeface="Arial" charset="0"/>
              </a:rPr>
              <a:t>Development plan</a:t>
            </a:r>
            <a:endParaRPr lang="en-US" b="1" dirty="0">
              <a:solidFill>
                <a:schemeClr val="tx1"/>
              </a:solidFill>
              <a:latin typeface="Helvetica LT Std" charset="0"/>
              <a:ea typeface="ＭＳ Ｐゴシック" charset="0"/>
              <a:cs typeface="Arial" charset="0"/>
            </a:endParaRPr>
          </a:p>
        </p:txBody>
      </p:sp>
      <p:pic>
        <p:nvPicPr>
          <p:cNvPr id="10" name="Picture 9" descr="Subscription Data Distribution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980727"/>
            <a:ext cx="4346014" cy="5618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633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50912" y="692696"/>
            <a:ext cx="8229600" cy="1656184"/>
          </a:xfrm>
        </p:spPr>
        <p:txBody>
          <a:bodyPr>
            <a:noAutofit/>
          </a:bodyPr>
          <a:lstStyle/>
          <a:p>
            <a:pPr lvl="0" algn="l">
              <a:defRPr/>
            </a:pPr>
            <a:r>
              <a:rPr lang="en-US" dirty="0"/>
              <a:t>If there are hundreds of Research Infrastructures, how many different data management systems can </a:t>
            </a:r>
            <a:r>
              <a:rPr lang="en-US" dirty="0" smtClean="0"/>
              <a:t>be sustained?</a:t>
            </a:r>
            <a:endParaRPr lang="en-US" dirty="0"/>
          </a:p>
        </p:txBody>
      </p:sp>
      <p:pic>
        <p:nvPicPr>
          <p:cNvPr id="13" name="Object 6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636912"/>
            <a:ext cx="6192689" cy="324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egnaposto numero diapositiva 3"/>
          <p:cNvSpPr txBox="1">
            <a:spLocks/>
          </p:cNvSpPr>
          <p:nvPr/>
        </p:nvSpPr>
        <p:spPr>
          <a:xfrm>
            <a:off x="4260851" y="6453188"/>
            <a:ext cx="622300" cy="228600"/>
          </a:xfrm>
          <a:prstGeom prst="rect">
            <a:avLst/>
          </a:prstGeom>
          <a:noFill/>
        </p:spPr>
        <p:txBody>
          <a:bodyPr lIns="95777" tIns="47889" rIns="95777" bIns="47889"/>
          <a:lstStyle/>
          <a:p>
            <a:pPr defTabSz="9577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CAD540EA-BB8B-4A30-BA1A-1A880C316DD8}" type="slidenum">
              <a:rPr lang="it-IT" sz="1900">
                <a:solidFill>
                  <a:prstClr val="white"/>
                </a:solidFill>
                <a:latin typeface="Calibri"/>
              </a:rPr>
              <a:pPr defTabSz="9577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it-IT" sz="19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Title 9"/>
          <p:cNvSpPr txBox="1">
            <a:spLocks/>
          </p:cNvSpPr>
          <p:nvPr/>
        </p:nvSpPr>
        <p:spPr>
          <a:xfrm>
            <a:off x="539552" y="1772818"/>
            <a:ext cx="8229600" cy="720080"/>
          </a:xfrm>
          <a:prstGeom prst="rect">
            <a:avLst/>
          </a:prstGeom>
        </p:spPr>
        <p:txBody>
          <a:bodyPr vert="horz" lIns="95777" tIns="47889" rIns="95777" bIns="47889" rtlCol="0" anchor="ctr">
            <a:noAutofit/>
          </a:bodyPr>
          <a:lstStyle/>
          <a:p>
            <a:pPr algn="ctr" defTabSz="957765" eaLnBrk="1" fontAlgn="auto" hangingPunct="1">
              <a:spcAft>
                <a:spcPts val="0"/>
              </a:spcAft>
              <a:defRPr/>
            </a:pPr>
            <a:endParaRPr lang="en-US" sz="2500" dirty="0">
              <a:solidFill>
                <a:srgbClr val="4F81BD">
                  <a:lumMod val="75000"/>
                </a:srgbClr>
              </a:solidFill>
              <a:latin typeface="Calibri"/>
              <a:ea typeface="+mj-ea"/>
              <a:cs typeface="+mj-cs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341937" y="6369327"/>
            <a:ext cx="2189664" cy="481434"/>
          </a:xfrm>
          <a:prstGeom prst="rect">
            <a:avLst/>
          </a:prstGeom>
          <a:noFill/>
        </p:spPr>
        <p:txBody>
          <a:bodyPr wrap="none" lIns="95777" tIns="47889" rIns="95777" bIns="47889" rtlCol="0">
            <a:spAutoFit/>
          </a:bodyPr>
          <a:lstStyle/>
          <a:p>
            <a:pPr defTabSz="95776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sz="2500" b="1" dirty="0">
                <a:solidFill>
                  <a:srgbClr val="25408F"/>
                </a:solidFill>
                <a:latin typeface="Calibri"/>
              </a:rPr>
              <a:t>www.eudat.eu</a:t>
            </a:r>
          </a:p>
        </p:txBody>
      </p:sp>
    </p:spTree>
    <p:extLst>
      <p:ext uri="{BB962C8B-B14F-4D97-AF65-F5344CB8AC3E}">
        <p14:creationId xmlns:p14="http://schemas.microsoft.com/office/powerpoint/2010/main" val="269776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5000"/>
    </mc:Choice>
    <mc:Fallback xmlns="">
      <p:transition xmlns:p14="http://schemas.microsoft.com/office/powerpoint/2010/main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Questions…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340768"/>
            <a:ext cx="6995298" cy="4501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14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Where Does EUDAT Fit In?</a:t>
            </a:r>
            <a:endParaRPr lang="en-GB" dirty="0"/>
          </a:p>
        </p:txBody>
      </p:sp>
      <p:pic>
        <p:nvPicPr>
          <p:cNvPr id="4" name="Content Placeholder 6" descr="Community versus long tail data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7" b="2967"/>
          <a:stretch>
            <a:fillRect/>
          </a:stretch>
        </p:blipFill>
        <p:spPr>
          <a:xfrm>
            <a:off x="385192" y="1628800"/>
            <a:ext cx="8229600" cy="4497363"/>
          </a:xfrm>
        </p:spPr>
      </p:pic>
      <p:sp>
        <p:nvSpPr>
          <p:cNvPr id="5" name="TextBox 4"/>
          <p:cNvSpPr txBox="1"/>
          <p:nvPr/>
        </p:nvSpPr>
        <p:spPr>
          <a:xfrm>
            <a:off x="1475656" y="5026969"/>
            <a:ext cx="2664296" cy="646331"/>
          </a:xfrm>
          <a:prstGeom prst="rect">
            <a:avLst/>
          </a:prstGeom>
          <a:solidFill>
            <a:schemeClr val="bg1"/>
          </a:solidFill>
          <a:ln w="38100" cmpd="sng"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Community repositories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Institute repositories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92080" y="1484784"/>
            <a:ext cx="2736304" cy="923330"/>
          </a:xfrm>
          <a:prstGeom prst="rect">
            <a:avLst/>
          </a:prstGeom>
          <a:solidFill>
            <a:schemeClr val="bg1"/>
          </a:solidFill>
          <a:ln w="38100" cmpd="sng"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Scientists personal data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Homeless scientists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itizen scientists</a:t>
            </a:r>
          </a:p>
        </p:txBody>
      </p:sp>
      <p:sp>
        <p:nvSpPr>
          <p:cNvPr id="8" name="Oval 7"/>
          <p:cNvSpPr/>
          <p:nvPr/>
        </p:nvSpPr>
        <p:spPr>
          <a:xfrm>
            <a:off x="2267744" y="2420888"/>
            <a:ext cx="5688632" cy="2952328"/>
          </a:xfrm>
          <a:prstGeom prst="ellipse">
            <a:avLst/>
          </a:prstGeom>
          <a:solidFill>
            <a:srgbClr val="FFFFFF"/>
          </a:solidFill>
          <a:ln w="28575" cmpd="sng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7629" y="2976825"/>
            <a:ext cx="3028862" cy="1840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468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Where Does EUDAT Fit In?</a:t>
            </a:r>
            <a:endParaRPr lang="en-GB" dirty="0"/>
          </a:p>
        </p:txBody>
      </p:sp>
      <p:grpSp>
        <p:nvGrpSpPr>
          <p:cNvPr id="4" name="Group 104"/>
          <p:cNvGrpSpPr/>
          <p:nvPr/>
        </p:nvGrpSpPr>
        <p:grpSpPr>
          <a:xfrm>
            <a:off x="1639805" y="2011116"/>
            <a:ext cx="576064" cy="3794148"/>
            <a:chOff x="1103160" y="2034655"/>
            <a:chExt cx="432048" cy="3384376"/>
          </a:xfrm>
        </p:grpSpPr>
        <p:sp>
          <p:nvSpPr>
            <p:cNvPr id="5" name="Rectangle 4"/>
            <p:cNvSpPr/>
            <p:nvPr/>
          </p:nvSpPr>
          <p:spPr>
            <a:xfrm>
              <a:off x="1103160" y="2034655"/>
              <a:ext cx="432048" cy="3384376"/>
            </a:xfrm>
            <a:prstGeom prst="rect">
              <a:avLst/>
            </a:prstGeom>
            <a:solidFill>
              <a:srgbClr val="F597B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 rot="16200000">
              <a:off x="1040903" y="3603732"/>
              <a:ext cx="55656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smtClean="0">
                  <a:latin typeface="Arial Black" pitchFamily="34" charset="0"/>
                </a:rPr>
                <a:t>Trust</a:t>
              </a:r>
              <a:endParaRPr lang="en-US" sz="1000" b="1">
                <a:latin typeface="Arial Black" pitchFamily="34" charset="0"/>
              </a:endParaRPr>
            </a:p>
          </p:txBody>
        </p:sp>
      </p:grpSp>
      <p:grpSp>
        <p:nvGrpSpPr>
          <p:cNvPr id="7" name="Group 105"/>
          <p:cNvGrpSpPr/>
          <p:nvPr/>
        </p:nvGrpSpPr>
        <p:grpSpPr>
          <a:xfrm>
            <a:off x="971600" y="1988840"/>
            <a:ext cx="636081" cy="3816424"/>
            <a:chOff x="251520" y="2348880"/>
            <a:chExt cx="432048" cy="3384376"/>
          </a:xfrm>
        </p:grpSpPr>
        <p:sp>
          <p:nvSpPr>
            <p:cNvPr id="8" name="Rectangle 7"/>
            <p:cNvSpPr/>
            <p:nvPr/>
          </p:nvSpPr>
          <p:spPr>
            <a:xfrm>
              <a:off x="251520" y="2348880"/>
              <a:ext cx="432048" cy="3384376"/>
            </a:xfrm>
            <a:prstGeom prst="rect">
              <a:avLst/>
            </a:prstGeom>
            <a:solidFill>
              <a:srgbClr val="E4BB3D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 rot="16200000">
              <a:off x="-122106" y="3890637"/>
              <a:ext cx="115288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>
                  <a:latin typeface="Arial Black" pitchFamily="34" charset="0"/>
                </a:rPr>
                <a:t>Data Curation</a:t>
              </a:r>
              <a:endParaRPr lang="en-US" sz="1000" b="1" dirty="0">
                <a:latin typeface="Arial Black" pitchFamily="34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2339752" y="4941168"/>
            <a:ext cx="2808312" cy="504056"/>
          </a:xfrm>
          <a:prstGeom prst="rect">
            <a:avLst/>
          </a:prstGeom>
          <a:solidFill>
            <a:srgbClr val="669B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latin typeface="Arial Black" pitchFamily="34" charset="0"/>
              </a:rPr>
              <a:t>Common Data Services</a:t>
            </a:r>
            <a:endParaRPr lang="en-US" sz="1000" dirty="0">
              <a:latin typeface="Arial Black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707904" y="2348880"/>
            <a:ext cx="1368152" cy="504056"/>
          </a:xfrm>
          <a:prstGeom prst="rect">
            <a:avLst/>
          </a:prstGeom>
          <a:solidFill>
            <a:srgbClr val="4968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smtClean="0">
                <a:latin typeface="Arial Black" pitchFamily="34" charset="0"/>
              </a:rPr>
              <a:t>Users</a:t>
            </a:r>
            <a:endParaRPr lang="en-US" sz="1000">
              <a:latin typeface="Arial Black" pitchFamily="34" charset="0"/>
            </a:endParaRPr>
          </a:p>
        </p:txBody>
      </p:sp>
      <p:sp>
        <p:nvSpPr>
          <p:cNvPr id="12" name="Rectangular Callout 11"/>
          <p:cNvSpPr/>
          <p:nvPr/>
        </p:nvSpPr>
        <p:spPr>
          <a:xfrm>
            <a:off x="5292080" y="1988840"/>
            <a:ext cx="2088232" cy="720080"/>
          </a:xfrm>
          <a:prstGeom prst="wedgeRectCallout">
            <a:avLst>
              <a:gd name="adj1" fmla="val -70858"/>
              <a:gd name="adj2" fmla="val 30013"/>
            </a:avLst>
          </a:prstGeom>
          <a:solidFill>
            <a:srgbClr val="A1BBD5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User functionalities, data capture &amp; transfer, virtual research environments</a:t>
            </a:r>
            <a:endParaRPr lang="en-US" sz="1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ular Callout 12"/>
          <p:cNvSpPr/>
          <p:nvPr/>
        </p:nvSpPr>
        <p:spPr>
          <a:xfrm>
            <a:off x="5292080" y="4581128"/>
            <a:ext cx="2088232" cy="792088"/>
          </a:xfrm>
          <a:prstGeom prst="wedgeRectCallout">
            <a:avLst>
              <a:gd name="adj1" fmla="val -70858"/>
              <a:gd name="adj2" fmla="val 30013"/>
            </a:avLst>
          </a:prstGeom>
          <a:solidFill>
            <a:srgbClr val="A1BBD5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Persistent storage, identification, authenticity, workflow execution, mining</a:t>
            </a:r>
            <a:endParaRPr lang="en-US" sz="1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2699792" y="2852936"/>
            <a:ext cx="720080" cy="2088232"/>
          </a:xfrm>
          <a:prstGeom prst="downArrow">
            <a:avLst>
              <a:gd name="adj1" fmla="val 65432"/>
              <a:gd name="adj2" fmla="val 32584"/>
            </a:avLst>
          </a:prstGeom>
          <a:solidFill>
            <a:srgbClr val="0F75B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2811996" y="2852936"/>
            <a:ext cx="495672" cy="783704"/>
          </a:xfrm>
          <a:prstGeom prst="downArrow">
            <a:avLst>
              <a:gd name="adj1" fmla="val 65432"/>
              <a:gd name="adj2" fmla="val 32584"/>
            </a:avLst>
          </a:prstGeom>
          <a:solidFill>
            <a:srgbClr val="0F75B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339752" y="2348880"/>
            <a:ext cx="1368152" cy="504056"/>
          </a:xfrm>
          <a:prstGeom prst="rect">
            <a:avLst/>
          </a:prstGeom>
          <a:solidFill>
            <a:srgbClr val="A1B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Arial Black" pitchFamily="34" charset="0"/>
              </a:rPr>
              <a:t>Data 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  <a:latin typeface="Arial Black" pitchFamily="34" charset="0"/>
              </a:rPr>
              <a:t>Generators</a:t>
            </a:r>
            <a:endParaRPr lang="en-US" sz="10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7" name="Down Arrow 16"/>
          <p:cNvSpPr/>
          <p:nvPr/>
        </p:nvSpPr>
        <p:spPr>
          <a:xfrm rot="10800000">
            <a:off x="4067944" y="2818776"/>
            <a:ext cx="720080" cy="2088232"/>
          </a:xfrm>
          <a:prstGeom prst="downArrow">
            <a:avLst>
              <a:gd name="adj1" fmla="val 65432"/>
              <a:gd name="adj2" fmla="val 32584"/>
            </a:avLst>
          </a:prstGeom>
          <a:solidFill>
            <a:srgbClr val="669B4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 rot="10800000">
            <a:off x="4180147" y="4149080"/>
            <a:ext cx="495672" cy="720000"/>
          </a:xfrm>
          <a:prstGeom prst="downArrow">
            <a:avLst>
              <a:gd name="adj1" fmla="val 65432"/>
              <a:gd name="adj2" fmla="val 32584"/>
            </a:avLst>
          </a:prstGeom>
          <a:solidFill>
            <a:srgbClr val="669B4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339752" y="3645024"/>
            <a:ext cx="2808312" cy="504056"/>
          </a:xfrm>
          <a:prstGeom prst="rect">
            <a:avLst/>
          </a:prstGeom>
          <a:solidFill>
            <a:srgbClr val="65A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smtClean="0">
                <a:latin typeface="Arial Black" pitchFamily="34" charset="0"/>
              </a:rPr>
              <a:t>Community Support Services</a:t>
            </a:r>
            <a:endParaRPr lang="en-US" sz="1000">
              <a:latin typeface="Arial Black" pitchFamily="34" charset="0"/>
            </a:endParaRPr>
          </a:p>
        </p:txBody>
      </p:sp>
      <p:sp>
        <p:nvSpPr>
          <p:cNvPr id="20" name="Rectangular Callout 19"/>
          <p:cNvSpPr/>
          <p:nvPr/>
        </p:nvSpPr>
        <p:spPr>
          <a:xfrm>
            <a:off x="5292080" y="3356992"/>
            <a:ext cx="2088232" cy="720080"/>
          </a:xfrm>
          <a:prstGeom prst="wedgeRectCallout">
            <a:avLst>
              <a:gd name="adj1" fmla="val -70858"/>
              <a:gd name="adj2" fmla="val 30013"/>
            </a:avLst>
          </a:prstGeom>
          <a:solidFill>
            <a:srgbClr val="A1BBD5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Data discovery &amp; navigation, workflow generation, annotation, interpretability</a:t>
            </a:r>
            <a:endParaRPr lang="en-US" sz="1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395536" y="3908190"/>
            <a:ext cx="7272808" cy="2329122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 descr="EUDAT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5373216"/>
            <a:ext cx="1304544" cy="798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134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EUDAT Data Domain</a:t>
            </a:r>
            <a:endParaRPr lang="en-US" dirty="0"/>
          </a:p>
        </p:txBody>
      </p:sp>
      <p:pic>
        <p:nvPicPr>
          <p:cNvPr id="4" name="image13.png" descr="Relationship EUDAT data domains with the ANDS data curation continuum v1.png"/>
          <p:cNvPicPr>
            <a:picLocks noChangeAspect="1"/>
          </p:cNvPicPr>
          <p:nvPr/>
        </p:nvPicPr>
        <p:blipFill>
          <a:blip r:embed="rId2"/>
          <a:srcRect l="90" r="90"/>
          <a:stretch>
            <a:fillRect/>
          </a:stretch>
        </p:blipFill>
        <p:spPr>
          <a:xfrm>
            <a:off x="323520" y="1449252"/>
            <a:ext cx="8645686" cy="4211996"/>
          </a:xfrm>
          <a:prstGeom prst="rect">
            <a:avLst/>
          </a:prstGeom>
          <a:ln/>
        </p:spPr>
      </p:pic>
      <p:sp>
        <p:nvSpPr>
          <p:cNvPr id="3" name="TextBox 2"/>
          <p:cNvSpPr txBox="1"/>
          <p:nvPr/>
        </p:nvSpPr>
        <p:spPr>
          <a:xfrm>
            <a:off x="1259632" y="5805264"/>
            <a:ext cx="6816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EUDAT Data Domain modeled on the ANDS</a:t>
            </a:r>
            <a:r>
              <a:rPr lang="en-US" baseline="30000" dirty="0"/>
              <a:t>1</a:t>
            </a:r>
            <a:r>
              <a:rPr lang="en-US" dirty="0" smtClean="0"/>
              <a:t> Data Curation </a:t>
            </a:r>
            <a:r>
              <a:rPr lang="en-US" dirty="0" err="1" smtClean="0"/>
              <a:t>Continiuum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8953" y="6453336"/>
            <a:ext cx="40579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1. Australian National Data Service organization – </a:t>
            </a:r>
            <a:r>
              <a:rPr lang="en-US" sz="1100" dirty="0" err="1" smtClean="0"/>
              <a:t>www.ands.org.au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175944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0F629-AAE2-4D89-A943-A142615EC9B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Oval 66"/>
          <p:cNvSpPr/>
          <p:nvPr/>
        </p:nvSpPr>
        <p:spPr>
          <a:xfrm>
            <a:off x="2606241" y="2181317"/>
            <a:ext cx="899886" cy="9602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1F497D"/>
              </a:solidFill>
            </a:endParaRPr>
          </a:p>
        </p:txBody>
      </p:sp>
      <p:sp>
        <p:nvSpPr>
          <p:cNvPr id="8" name="Oval 67"/>
          <p:cNvSpPr/>
          <p:nvPr/>
        </p:nvSpPr>
        <p:spPr>
          <a:xfrm>
            <a:off x="4010425" y="3350237"/>
            <a:ext cx="899886" cy="9602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1F497D"/>
              </a:solidFill>
            </a:endParaRPr>
          </a:p>
        </p:txBody>
      </p:sp>
      <p:sp>
        <p:nvSpPr>
          <p:cNvPr id="9" name="Oval 68"/>
          <p:cNvSpPr/>
          <p:nvPr/>
        </p:nvSpPr>
        <p:spPr>
          <a:xfrm>
            <a:off x="1985682" y="4310464"/>
            <a:ext cx="899886" cy="9602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1F497D"/>
              </a:solidFill>
            </a:endParaRPr>
          </a:p>
        </p:txBody>
      </p:sp>
      <p:sp>
        <p:nvSpPr>
          <p:cNvPr id="10" name="Oval 69"/>
          <p:cNvSpPr/>
          <p:nvPr/>
        </p:nvSpPr>
        <p:spPr>
          <a:xfrm>
            <a:off x="5585226" y="2710086"/>
            <a:ext cx="899886" cy="9602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1F497D"/>
              </a:solidFill>
            </a:endParaRPr>
          </a:p>
        </p:txBody>
      </p:sp>
      <p:sp>
        <p:nvSpPr>
          <p:cNvPr id="11" name="Oval 70"/>
          <p:cNvSpPr/>
          <p:nvPr/>
        </p:nvSpPr>
        <p:spPr>
          <a:xfrm>
            <a:off x="5101939" y="5241707"/>
            <a:ext cx="899886" cy="9602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1F497D"/>
              </a:solidFill>
            </a:endParaRPr>
          </a:p>
        </p:txBody>
      </p:sp>
      <p:cxnSp>
        <p:nvCxnSpPr>
          <p:cNvPr id="26" name="Straight Connector 85"/>
          <p:cNvCxnSpPr>
            <a:stCxn id="7" idx="6"/>
            <a:endCxn id="10" idx="2"/>
          </p:cNvCxnSpPr>
          <p:nvPr/>
        </p:nvCxnSpPr>
        <p:spPr>
          <a:xfrm>
            <a:off x="3506127" y="2661430"/>
            <a:ext cx="2079099" cy="528769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86"/>
          <p:cNvCxnSpPr>
            <a:stCxn id="8" idx="6"/>
            <a:endCxn id="10" idx="3"/>
          </p:cNvCxnSpPr>
          <p:nvPr/>
        </p:nvCxnSpPr>
        <p:spPr>
          <a:xfrm flipV="1">
            <a:off x="4910312" y="3529691"/>
            <a:ext cx="806700" cy="30066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87"/>
          <p:cNvCxnSpPr>
            <a:stCxn id="8" idx="1"/>
            <a:endCxn id="7" idx="5"/>
          </p:cNvCxnSpPr>
          <p:nvPr/>
        </p:nvCxnSpPr>
        <p:spPr>
          <a:xfrm flipH="1" flipV="1">
            <a:off x="3374342" y="3000921"/>
            <a:ext cx="767869" cy="489938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88"/>
          <p:cNvCxnSpPr>
            <a:stCxn id="7" idx="4"/>
            <a:endCxn id="9" idx="0"/>
          </p:cNvCxnSpPr>
          <p:nvPr/>
        </p:nvCxnSpPr>
        <p:spPr>
          <a:xfrm flipH="1">
            <a:off x="2435625" y="3141543"/>
            <a:ext cx="620559" cy="1168921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89"/>
          <p:cNvCxnSpPr>
            <a:stCxn id="9" idx="7"/>
            <a:endCxn id="8" idx="3"/>
          </p:cNvCxnSpPr>
          <p:nvPr/>
        </p:nvCxnSpPr>
        <p:spPr>
          <a:xfrm flipV="1">
            <a:off x="2753782" y="4169842"/>
            <a:ext cx="1388429" cy="281244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90"/>
          <p:cNvCxnSpPr>
            <a:stCxn id="9" idx="5"/>
            <a:endCxn id="11" idx="2"/>
          </p:cNvCxnSpPr>
          <p:nvPr/>
        </p:nvCxnSpPr>
        <p:spPr>
          <a:xfrm>
            <a:off x="2753782" y="5130068"/>
            <a:ext cx="2348157" cy="591752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91"/>
          <p:cNvCxnSpPr>
            <a:stCxn id="11" idx="0"/>
            <a:endCxn id="10" idx="4"/>
          </p:cNvCxnSpPr>
          <p:nvPr/>
        </p:nvCxnSpPr>
        <p:spPr>
          <a:xfrm flipV="1">
            <a:off x="5551882" y="3670313"/>
            <a:ext cx="483287" cy="1571395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92"/>
          <p:cNvCxnSpPr>
            <a:stCxn id="8" idx="4"/>
            <a:endCxn id="11" idx="1"/>
          </p:cNvCxnSpPr>
          <p:nvPr/>
        </p:nvCxnSpPr>
        <p:spPr>
          <a:xfrm>
            <a:off x="4460368" y="4310464"/>
            <a:ext cx="773356" cy="1071866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93"/>
          <p:cNvSpPr/>
          <p:nvPr/>
        </p:nvSpPr>
        <p:spPr>
          <a:xfrm>
            <a:off x="4817125" y="1118212"/>
            <a:ext cx="899886" cy="9602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1F497D"/>
              </a:solidFill>
            </a:endParaRPr>
          </a:p>
        </p:txBody>
      </p:sp>
      <p:sp>
        <p:nvSpPr>
          <p:cNvPr id="35" name="Oval 94"/>
          <p:cNvSpPr/>
          <p:nvPr/>
        </p:nvSpPr>
        <p:spPr>
          <a:xfrm>
            <a:off x="6797326" y="4451086"/>
            <a:ext cx="899886" cy="9602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1F497D"/>
              </a:solidFill>
            </a:endParaRPr>
          </a:p>
        </p:txBody>
      </p:sp>
      <p:cxnSp>
        <p:nvCxnSpPr>
          <p:cNvPr id="36" name="Straight Connector 95"/>
          <p:cNvCxnSpPr>
            <a:stCxn id="34" idx="2"/>
            <a:endCxn id="7" idx="7"/>
          </p:cNvCxnSpPr>
          <p:nvPr/>
        </p:nvCxnSpPr>
        <p:spPr>
          <a:xfrm flipH="1">
            <a:off x="3374342" y="1598325"/>
            <a:ext cx="1442784" cy="723613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96"/>
          <p:cNvCxnSpPr>
            <a:stCxn id="34" idx="4"/>
            <a:endCxn id="10" idx="0"/>
          </p:cNvCxnSpPr>
          <p:nvPr/>
        </p:nvCxnSpPr>
        <p:spPr>
          <a:xfrm>
            <a:off x="5267069" y="2078439"/>
            <a:ext cx="768101" cy="631647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97"/>
          <p:cNvCxnSpPr>
            <a:stCxn id="34" idx="3"/>
            <a:endCxn id="8" idx="7"/>
          </p:cNvCxnSpPr>
          <p:nvPr/>
        </p:nvCxnSpPr>
        <p:spPr>
          <a:xfrm flipH="1">
            <a:off x="4778526" y="1937817"/>
            <a:ext cx="170385" cy="1553043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98"/>
          <p:cNvCxnSpPr>
            <a:stCxn id="10" idx="5"/>
            <a:endCxn id="35" idx="1"/>
          </p:cNvCxnSpPr>
          <p:nvPr/>
        </p:nvCxnSpPr>
        <p:spPr>
          <a:xfrm>
            <a:off x="6353327" y="3529691"/>
            <a:ext cx="575784" cy="1062018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99"/>
          <p:cNvCxnSpPr>
            <a:stCxn id="35" idx="3"/>
            <a:endCxn id="11" idx="6"/>
          </p:cNvCxnSpPr>
          <p:nvPr/>
        </p:nvCxnSpPr>
        <p:spPr>
          <a:xfrm flipH="1">
            <a:off x="6001825" y="5270691"/>
            <a:ext cx="927286" cy="45113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100"/>
          <p:cNvCxnSpPr>
            <a:stCxn id="35" idx="2"/>
            <a:endCxn id="8" idx="5"/>
          </p:cNvCxnSpPr>
          <p:nvPr/>
        </p:nvCxnSpPr>
        <p:spPr>
          <a:xfrm flipH="1" flipV="1">
            <a:off x="4778526" y="4169842"/>
            <a:ext cx="2018800" cy="76135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Gruppieren 50"/>
          <p:cNvGrpSpPr/>
          <p:nvPr/>
        </p:nvGrpSpPr>
        <p:grpSpPr>
          <a:xfrm>
            <a:off x="4009724" y="5610771"/>
            <a:ext cx="2697889" cy="895997"/>
            <a:chOff x="4009724" y="5610771"/>
            <a:chExt cx="2697889" cy="895997"/>
          </a:xfrm>
        </p:grpSpPr>
        <p:sp>
          <p:nvSpPr>
            <p:cNvPr id="19" name="Oval 78"/>
            <p:cNvSpPr>
              <a:spLocks noChangeAspect="1"/>
            </p:cNvSpPr>
            <p:nvPr/>
          </p:nvSpPr>
          <p:spPr>
            <a:xfrm>
              <a:off x="6353327" y="6122700"/>
              <a:ext cx="354286" cy="37804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1F497D"/>
                </a:solidFill>
              </a:endParaRPr>
            </a:p>
          </p:txBody>
        </p:sp>
        <p:sp>
          <p:nvSpPr>
            <p:cNvPr id="20" name="Oval 79"/>
            <p:cNvSpPr>
              <a:spLocks noChangeAspect="1"/>
            </p:cNvSpPr>
            <p:nvPr/>
          </p:nvSpPr>
          <p:spPr>
            <a:xfrm>
              <a:off x="4771768" y="6128726"/>
              <a:ext cx="354286" cy="37804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1F497D"/>
                </a:solidFill>
              </a:endParaRPr>
            </a:p>
          </p:txBody>
        </p:sp>
        <p:sp>
          <p:nvSpPr>
            <p:cNvPr id="21" name="Oval 80"/>
            <p:cNvSpPr>
              <a:spLocks noChangeAspect="1"/>
            </p:cNvSpPr>
            <p:nvPr/>
          </p:nvSpPr>
          <p:spPr>
            <a:xfrm>
              <a:off x="4009724" y="5610771"/>
              <a:ext cx="354286" cy="37804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1F497D"/>
                </a:solidFill>
              </a:endParaRPr>
            </a:p>
          </p:txBody>
        </p:sp>
        <p:cxnSp>
          <p:nvCxnSpPr>
            <p:cNvPr id="52" name="Straight Connector 111"/>
            <p:cNvCxnSpPr>
              <a:stCxn id="21" idx="6"/>
            </p:cNvCxnSpPr>
            <p:nvPr/>
          </p:nvCxnSpPr>
          <p:spPr>
            <a:xfrm>
              <a:off x="4364010" y="5799792"/>
              <a:ext cx="762044" cy="72499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112"/>
            <p:cNvCxnSpPr>
              <a:stCxn id="20" idx="7"/>
              <a:endCxn id="11" idx="3"/>
            </p:cNvCxnSpPr>
            <p:nvPr/>
          </p:nvCxnSpPr>
          <p:spPr>
            <a:xfrm flipV="1">
              <a:off x="5074170" y="6061312"/>
              <a:ext cx="159554" cy="12277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113"/>
            <p:cNvCxnSpPr>
              <a:stCxn id="19" idx="1"/>
              <a:endCxn id="11" idx="5"/>
            </p:cNvCxnSpPr>
            <p:nvPr/>
          </p:nvCxnSpPr>
          <p:spPr>
            <a:xfrm flipH="1" flipV="1">
              <a:off x="5870040" y="6061312"/>
              <a:ext cx="535171" cy="116751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uppieren 1"/>
          <p:cNvGrpSpPr/>
          <p:nvPr/>
        </p:nvGrpSpPr>
        <p:grpSpPr>
          <a:xfrm>
            <a:off x="1543823" y="1579031"/>
            <a:ext cx="1194203" cy="1437857"/>
            <a:chOff x="1543823" y="1579031"/>
            <a:chExt cx="1194203" cy="1437857"/>
          </a:xfrm>
        </p:grpSpPr>
        <p:sp>
          <p:nvSpPr>
            <p:cNvPr id="17" name="Oval 76"/>
            <p:cNvSpPr>
              <a:spLocks noChangeAspect="1"/>
            </p:cNvSpPr>
            <p:nvPr/>
          </p:nvSpPr>
          <p:spPr>
            <a:xfrm>
              <a:off x="1782256" y="1579031"/>
              <a:ext cx="512392" cy="546749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1F497D"/>
                </a:solidFill>
              </a:endParaRPr>
            </a:p>
          </p:txBody>
        </p:sp>
        <p:sp>
          <p:nvSpPr>
            <p:cNvPr id="18" name="Oval 77"/>
            <p:cNvSpPr>
              <a:spLocks noChangeAspect="1"/>
            </p:cNvSpPr>
            <p:nvPr/>
          </p:nvSpPr>
          <p:spPr>
            <a:xfrm>
              <a:off x="1543823" y="2638846"/>
              <a:ext cx="354286" cy="378042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1F497D"/>
                </a:solidFill>
              </a:endParaRPr>
            </a:p>
          </p:txBody>
        </p:sp>
        <p:cxnSp>
          <p:nvCxnSpPr>
            <p:cNvPr id="55" name="Straight Connector 114"/>
            <p:cNvCxnSpPr>
              <a:stCxn id="17" idx="6"/>
              <a:endCxn id="7" idx="1"/>
            </p:cNvCxnSpPr>
            <p:nvPr/>
          </p:nvCxnSpPr>
          <p:spPr>
            <a:xfrm>
              <a:off x="2294648" y="1852405"/>
              <a:ext cx="443378" cy="469533"/>
            </a:xfrm>
            <a:prstGeom prst="line">
              <a:avLst/>
            </a:prstGeom>
            <a:ln w="25400">
              <a:solidFill>
                <a:srgbClr val="CC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115"/>
            <p:cNvCxnSpPr>
              <a:stCxn id="18" idx="6"/>
              <a:endCxn id="7" idx="2"/>
            </p:cNvCxnSpPr>
            <p:nvPr/>
          </p:nvCxnSpPr>
          <p:spPr>
            <a:xfrm flipV="1">
              <a:off x="1898109" y="2661430"/>
              <a:ext cx="708132" cy="166437"/>
            </a:xfrm>
            <a:prstGeom prst="line">
              <a:avLst/>
            </a:prstGeom>
            <a:ln w="25400">
              <a:solidFill>
                <a:srgbClr val="CC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119"/>
            <p:cNvCxnSpPr>
              <a:stCxn id="18" idx="0"/>
              <a:endCxn id="17" idx="3"/>
            </p:cNvCxnSpPr>
            <p:nvPr/>
          </p:nvCxnSpPr>
          <p:spPr>
            <a:xfrm flipV="1">
              <a:off x="1720966" y="2045709"/>
              <a:ext cx="136328" cy="593137"/>
            </a:xfrm>
            <a:prstGeom prst="line">
              <a:avLst/>
            </a:prstGeom>
            <a:ln w="38100">
              <a:solidFill>
                <a:srgbClr val="CC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uppieren 74"/>
          <p:cNvGrpSpPr/>
          <p:nvPr/>
        </p:nvGrpSpPr>
        <p:grpSpPr>
          <a:xfrm>
            <a:off x="2753782" y="3561311"/>
            <a:ext cx="2963230" cy="1770508"/>
            <a:chOff x="2753782" y="3561311"/>
            <a:chExt cx="2963230" cy="1770508"/>
          </a:xfrm>
        </p:grpSpPr>
        <p:sp>
          <p:nvSpPr>
            <p:cNvPr id="23" name="Oval 82"/>
            <p:cNvSpPr>
              <a:spLocks noChangeAspect="1"/>
            </p:cNvSpPr>
            <p:nvPr/>
          </p:nvSpPr>
          <p:spPr>
            <a:xfrm>
              <a:off x="5362726" y="3904638"/>
              <a:ext cx="354286" cy="378042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1F497D"/>
                </a:solidFill>
              </a:endParaRPr>
            </a:p>
          </p:txBody>
        </p:sp>
        <p:sp>
          <p:nvSpPr>
            <p:cNvPr id="24" name="Oval 83"/>
            <p:cNvSpPr>
              <a:spLocks noChangeAspect="1"/>
            </p:cNvSpPr>
            <p:nvPr/>
          </p:nvSpPr>
          <p:spPr>
            <a:xfrm>
              <a:off x="3203725" y="3561311"/>
              <a:ext cx="354286" cy="378042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1F497D"/>
                </a:solidFill>
              </a:endParaRPr>
            </a:p>
          </p:txBody>
        </p:sp>
        <p:sp>
          <p:nvSpPr>
            <p:cNvPr id="25" name="Oval 84"/>
            <p:cNvSpPr>
              <a:spLocks noChangeAspect="1"/>
            </p:cNvSpPr>
            <p:nvPr/>
          </p:nvSpPr>
          <p:spPr>
            <a:xfrm>
              <a:off x="3659865" y="4817129"/>
              <a:ext cx="482346" cy="51469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1F497D"/>
                </a:solidFill>
              </a:endParaRPr>
            </a:p>
          </p:txBody>
        </p:sp>
        <p:cxnSp>
          <p:nvCxnSpPr>
            <p:cNvPr id="46" name="Straight Connector 105"/>
            <p:cNvCxnSpPr>
              <a:stCxn id="23" idx="2"/>
              <a:endCxn id="8" idx="6"/>
            </p:cNvCxnSpPr>
            <p:nvPr/>
          </p:nvCxnSpPr>
          <p:spPr>
            <a:xfrm flipH="1" flipV="1">
              <a:off x="4910312" y="3830351"/>
              <a:ext cx="452414" cy="263308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106"/>
            <p:cNvCxnSpPr>
              <a:stCxn id="24" idx="6"/>
              <a:endCxn id="8" idx="2"/>
            </p:cNvCxnSpPr>
            <p:nvPr/>
          </p:nvCxnSpPr>
          <p:spPr>
            <a:xfrm>
              <a:off x="3558011" y="3750332"/>
              <a:ext cx="452414" cy="80019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107"/>
            <p:cNvCxnSpPr>
              <a:stCxn id="25" idx="0"/>
              <a:endCxn id="24" idx="5"/>
            </p:cNvCxnSpPr>
            <p:nvPr/>
          </p:nvCxnSpPr>
          <p:spPr>
            <a:xfrm flipH="1" flipV="1">
              <a:off x="3506127" y="3883990"/>
              <a:ext cx="394911" cy="933139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108"/>
            <p:cNvCxnSpPr>
              <a:stCxn id="23" idx="2"/>
              <a:endCxn id="25" idx="7"/>
            </p:cNvCxnSpPr>
            <p:nvPr/>
          </p:nvCxnSpPr>
          <p:spPr>
            <a:xfrm flipH="1">
              <a:off x="4071573" y="4093659"/>
              <a:ext cx="1291153" cy="798844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109"/>
            <p:cNvCxnSpPr>
              <a:stCxn id="25" idx="7"/>
              <a:endCxn id="8" idx="3"/>
            </p:cNvCxnSpPr>
            <p:nvPr/>
          </p:nvCxnSpPr>
          <p:spPr>
            <a:xfrm flipV="1">
              <a:off x="4071573" y="4169842"/>
              <a:ext cx="70637" cy="722661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120"/>
            <p:cNvCxnSpPr>
              <a:stCxn id="24" idx="3"/>
              <a:endCxn id="9" idx="7"/>
            </p:cNvCxnSpPr>
            <p:nvPr/>
          </p:nvCxnSpPr>
          <p:spPr>
            <a:xfrm flipH="1">
              <a:off x="2753782" y="3883989"/>
              <a:ext cx="501827" cy="567097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Gruppieren 78"/>
          <p:cNvGrpSpPr/>
          <p:nvPr/>
        </p:nvGrpSpPr>
        <p:grpSpPr>
          <a:xfrm>
            <a:off x="4948911" y="1937817"/>
            <a:ext cx="2563491" cy="2513269"/>
            <a:chOff x="4948911" y="1937817"/>
            <a:chExt cx="2563491" cy="2513269"/>
          </a:xfrm>
        </p:grpSpPr>
        <p:sp>
          <p:nvSpPr>
            <p:cNvPr id="14" name="Oval 73"/>
            <p:cNvSpPr>
              <a:spLocks noChangeAspect="1"/>
            </p:cNvSpPr>
            <p:nvPr/>
          </p:nvSpPr>
          <p:spPr>
            <a:xfrm>
              <a:off x="5952246" y="2153256"/>
              <a:ext cx="354286" cy="378042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1F497D"/>
                </a:solidFill>
              </a:endParaRPr>
            </a:p>
          </p:txBody>
        </p:sp>
        <p:grpSp>
          <p:nvGrpSpPr>
            <p:cNvPr id="74" name="Gruppieren 73"/>
            <p:cNvGrpSpPr/>
            <p:nvPr/>
          </p:nvGrpSpPr>
          <p:grpSpPr>
            <a:xfrm>
              <a:off x="4948911" y="1937817"/>
              <a:ext cx="2563491" cy="2513269"/>
              <a:chOff x="4948911" y="1937817"/>
              <a:chExt cx="2563491" cy="2513269"/>
            </a:xfrm>
          </p:grpSpPr>
          <p:sp>
            <p:nvSpPr>
              <p:cNvPr id="12" name="Oval 71"/>
              <p:cNvSpPr>
                <a:spLocks noChangeAspect="1"/>
              </p:cNvSpPr>
              <p:nvPr/>
            </p:nvSpPr>
            <p:spPr>
              <a:xfrm>
                <a:off x="5008440" y="2567421"/>
                <a:ext cx="354286" cy="378042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1F497D"/>
                  </a:solidFill>
                </a:endParaRPr>
              </a:p>
            </p:txBody>
          </p:sp>
          <p:sp>
            <p:nvSpPr>
              <p:cNvPr id="13" name="Oval 72"/>
              <p:cNvSpPr>
                <a:spLocks noChangeAspect="1"/>
              </p:cNvSpPr>
              <p:nvPr/>
            </p:nvSpPr>
            <p:spPr>
              <a:xfrm>
                <a:off x="7158116" y="3562582"/>
                <a:ext cx="354286" cy="378042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1F497D"/>
                  </a:solidFill>
                </a:endParaRPr>
              </a:p>
            </p:txBody>
          </p:sp>
          <p:cxnSp>
            <p:nvCxnSpPr>
              <p:cNvPr id="42" name="Straight Connector 101"/>
              <p:cNvCxnSpPr>
                <a:stCxn id="12" idx="0"/>
                <a:endCxn id="34" idx="3"/>
              </p:cNvCxnSpPr>
              <p:nvPr/>
            </p:nvCxnSpPr>
            <p:spPr>
              <a:xfrm flipH="1" flipV="1">
                <a:off x="4948911" y="1937818"/>
                <a:ext cx="236673" cy="629604"/>
              </a:xfrm>
              <a:prstGeom prst="line">
                <a:avLst/>
              </a:prstGeom>
              <a:ln w="25400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102"/>
              <p:cNvCxnSpPr>
                <a:stCxn id="14" idx="1"/>
                <a:endCxn id="34" idx="5"/>
              </p:cNvCxnSpPr>
              <p:nvPr/>
            </p:nvCxnSpPr>
            <p:spPr>
              <a:xfrm flipH="1" flipV="1">
                <a:off x="5585226" y="1937817"/>
                <a:ext cx="418904" cy="270802"/>
              </a:xfrm>
              <a:prstGeom prst="line">
                <a:avLst/>
              </a:prstGeom>
              <a:ln w="25400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103"/>
              <p:cNvCxnSpPr>
                <a:stCxn id="13" idx="4"/>
                <a:endCxn id="35" idx="0"/>
              </p:cNvCxnSpPr>
              <p:nvPr/>
            </p:nvCxnSpPr>
            <p:spPr>
              <a:xfrm flipH="1">
                <a:off x="7247269" y="3940624"/>
                <a:ext cx="87990" cy="510462"/>
              </a:xfrm>
              <a:prstGeom prst="line">
                <a:avLst/>
              </a:prstGeom>
              <a:ln w="25400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104"/>
              <p:cNvCxnSpPr>
                <a:stCxn id="14" idx="5"/>
                <a:endCxn id="13" idx="0"/>
              </p:cNvCxnSpPr>
              <p:nvPr/>
            </p:nvCxnSpPr>
            <p:spPr>
              <a:xfrm>
                <a:off x="6254648" y="2475935"/>
                <a:ext cx="1080611" cy="1086647"/>
              </a:xfrm>
              <a:prstGeom prst="line">
                <a:avLst/>
              </a:prstGeom>
              <a:ln w="25400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122"/>
              <p:cNvCxnSpPr>
                <a:stCxn id="12" idx="0"/>
                <a:endCxn id="14" idx="1"/>
              </p:cNvCxnSpPr>
              <p:nvPr/>
            </p:nvCxnSpPr>
            <p:spPr>
              <a:xfrm flipV="1">
                <a:off x="5185583" y="2208619"/>
                <a:ext cx="818547" cy="358802"/>
              </a:xfrm>
              <a:prstGeom prst="line">
                <a:avLst/>
              </a:prstGeom>
              <a:ln w="25400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1" name="Gruppieren 70"/>
          <p:cNvGrpSpPr/>
          <p:nvPr/>
        </p:nvGrpSpPr>
        <p:grpSpPr>
          <a:xfrm>
            <a:off x="107503" y="2961525"/>
            <a:ext cx="3096222" cy="2370292"/>
            <a:chOff x="107503" y="2961525"/>
            <a:chExt cx="3096222" cy="2370292"/>
          </a:xfrm>
        </p:grpSpPr>
        <p:sp>
          <p:nvSpPr>
            <p:cNvPr id="65" name="TextBox 124"/>
            <p:cNvSpPr txBox="1"/>
            <p:nvPr/>
          </p:nvSpPr>
          <p:spPr>
            <a:xfrm>
              <a:off x="107503" y="3276377"/>
              <a:ext cx="3096222" cy="6463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2400" dirty="0">
                  <a:solidFill>
                    <a:srgbClr val="1F497D"/>
                  </a:solidFill>
                </a:rPr>
                <a:t>Community Repositories</a:t>
              </a:r>
            </a:p>
            <a:p>
              <a:r>
                <a:rPr lang="en-GB" dirty="0">
                  <a:solidFill>
                    <a:srgbClr val="1F497D"/>
                  </a:solidFill>
                </a:rPr>
                <a:t>(thematic data centres)</a:t>
              </a:r>
            </a:p>
          </p:txBody>
        </p:sp>
        <p:cxnSp>
          <p:nvCxnSpPr>
            <p:cNvPr id="68" name="Straight Arrow Connector 127"/>
            <p:cNvCxnSpPr>
              <a:endCxn id="18" idx="3"/>
            </p:cNvCxnSpPr>
            <p:nvPr/>
          </p:nvCxnSpPr>
          <p:spPr>
            <a:xfrm flipV="1">
              <a:off x="1247936" y="2961525"/>
              <a:ext cx="347771" cy="314852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128"/>
            <p:cNvCxnSpPr>
              <a:endCxn id="16" idx="0"/>
            </p:cNvCxnSpPr>
            <p:nvPr/>
          </p:nvCxnSpPr>
          <p:spPr>
            <a:xfrm>
              <a:off x="1247936" y="3939353"/>
              <a:ext cx="292699" cy="1392464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uppieren 57"/>
          <p:cNvGrpSpPr/>
          <p:nvPr/>
        </p:nvGrpSpPr>
        <p:grpSpPr>
          <a:xfrm>
            <a:off x="269171" y="5130069"/>
            <a:ext cx="2508598" cy="1463734"/>
            <a:chOff x="269171" y="5130069"/>
            <a:chExt cx="2508598" cy="1463734"/>
          </a:xfrm>
        </p:grpSpPr>
        <p:sp>
          <p:nvSpPr>
            <p:cNvPr id="15" name="Oval 74"/>
            <p:cNvSpPr>
              <a:spLocks noChangeAspect="1"/>
            </p:cNvSpPr>
            <p:nvPr/>
          </p:nvSpPr>
          <p:spPr>
            <a:xfrm>
              <a:off x="2423483" y="5762735"/>
              <a:ext cx="354286" cy="378042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1F497D"/>
                </a:solidFill>
              </a:endParaRPr>
            </a:p>
          </p:txBody>
        </p:sp>
        <p:sp>
          <p:nvSpPr>
            <p:cNvPr id="16" name="Oval 75"/>
            <p:cNvSpPr>
              <a:spLocks noChangeAspect="1"/>
            </p:cNvSpPr>
            <p:nvPr/>
          </p:nvSpPr>
          <p:spPr>
            <a:xfrm>
              <a:off x="1232780" y="5331817"/>
              <a:ext cx="615710" cy="656995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1F497D"/>
                </a:solidFill>
              </a:endParaRPr>
            </a:p>
          </p:txBody>
        </p:sp>
        <p:cxnSp>
          <p:nvCxnSpPr>
            <p:cNvPr id="57" name="Straight Connector 116"/>
            <p:cNvCxnSpPr>
              <a:stCxn id="16" idx="7"/>
              <a:endCxn id="9" idx="3"/>
            </p:cNvCxnSpPr>
            <p:nvPr/>
          </p:nvCxnSpPr>
          <p:spPr>
            <a:xfrm flipV="1">
              <a:off x="1758321" y="5130069"/>
              <a:ext cx="359146" cy="297963"/>
            </a:xfrm>
            <a:prstGeom prst="line">
              <a:avLst/>
            </a:prstGeom>
            <a:ln w="254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118"/>
            <p:cNvCxnSpPr>
              <a:stCxn id="15" idx="2"/>
              <a:endCxn id="16" idx="5"/>
            </p:cNvCxnSpPr>
            <p:nvPr/>
          </p:nvCxnSpPr>
          <p:spPr>
            <a:xfrm flipH="1" flipV="1">
              <a:off x="1758321" y="5892597"/>
              <a:ext cx="665162" cy="59159"/>
            </a:xfrm>
            <a:prstGeom prst="line">
              <a:avLst/>
            </a:prstGeom>
            <a:ln w="254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3" name="Oval 74"/>
            <p:cNvSpPr>
              <a:spLocks noChangeAspect="1"/>
            </p:cNvSpPr>
            <p:nvPr/>
          </p:nvSpPr>
          <p:spPr>
            <a:xfrm>
              <a:off x="1343647" y="6215761"/>
              <a:ext cx="354286" cy="378042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1F497D"/>
                </a:solidFill>
              </a:endParaRPr>
            </a:p>
          </p:txBody>
        </p:sp>
        <p:cxnSp>
          <p:nvCxnSpPr>
            <p:cNvPr id="174" name="Straight Connector 118"/>
            <p:cNvCxnSpPr>
              <a:stCxn id="173" idx="0"/>
              <a:endCxn id="16" idx="4"/>
            </p:cNvCxnSpPr>
            <p:nvPr/>
          </p:nvCxnSpPr>
          <p:spPr>
            <a:xfrm flipV="1">
              <a:off x="1520790" y="5988812"/>
              <a:ext cx="19845" cy="226949"/>
            </a:xfrm>
            <a:prstGeom prst="line">
              <a:avLst/>
            </a:prstGeom>
            <a:ln w="254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1" name="Oval 74"/>
            <p:cNvSpPr>
              <a:spLocks noChangeAspect="1"/>
            </p:cNvSpPr>
            <p:nvPr/>
          </p:nvSpPr>
          <p:spPr>
            <a:xfrm>
              <a:off x="269171" y="5683270"/>
              <a:ext cx="354286" cy="378042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1F497D"/>
                </a:solidFill>
              </a:endParaRPr>
            </a:p>
          </p:txBody>
        </p:sp>
        <p:cxnSp>
          <p:nvCxnSpPr>
            <p:cNvPr id="182" name="Straight Connector 118"/>
            <p:cNvCxnSpPr>
              <a:stCxn id="16" idx="2"/>
              <a:endCxn id="181" idx="7"/>
            </p:cNvCxnSpPr>
            <p:nvPr/>
          </p:nvCxnSpPr>
          <p:spPr>
            <a:xfrm flipH="1">
              <a:off x="571573" y="5660315"/>
              <a:ext cx="661207" cy="78318"/>
            </a:xfrm>
            <a:prstGeom prst="line">
              <a:avLst/>
            </a:prstGeom>
            <a:ln w="254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uppieren 72"/>
          <p:cNvGrpSpPr/>
          <p:nvPr/>
        </p:nvGrpSpPr>
        <p:grpSpPr>
          <a:xfrm>
            <a:off x="5717011" y="1174575"/>
            <a:ext cx="3369522" cy="3417133"/>
            <a:chOff x="5717011" y="1174575"/>
            <a:chExt cx="3369522" cy="3417133"/>
          </a:xfrm>
        </p:grpSpPr>
        <p:cxnSp>
          <p:nvCxnSpPr>
            <p:cNvPr id="66" name="Straight Arrow Connector 125"/>
            <p:cNvCxnSpPr>
              <a:stCxn id="64" idx="0"/>
              <a:endCxn id="34" idx="6"/>
            </p:cNvCxnSpPr>
            <p:nvPr/>
          </p:nvCxnSpPr>
          <p:spPr>
            <a:xfrm flipH="1">
              <a:off x="5717011" y="1174575"/>
              <a:ext cx="2042152" cy="423751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126"/>
            <p:cNvCxnSpPr>
              <a:stCxn id="64" idx="2"/>
              <a:endCxn id="35" idx="7"/>
            </p:cNvCxnSpPr>
            <p:nvPr/>
          </p:nvCxnSpPr>
          <p:spPr>
            <a:xfrm flipH="1">
              <a:off x="7565427" y="2564904"/>
              <a:ext cx="193736" cy="2026804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123"/>
            <p:cNvSpPr txBox="1"/>
            <p:nvPr/>
          </p:nvSpPr>
          <p:spPr>
            <a:xfrm>
              <a:off x="6431792" y="1174575"/>
              <a:ext cx="2654741" cy="139032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2400" dirty="0">
                  <a:solidFill>
                    <a:srgbClr val="1F497D"/>
                  </a:solidFill>
                </a:rPr>
                <a:t>EUDAT generic data service provider </a:t>
              </a:r>
              <a:r>
                <a:rPr lang="en-GB" sz="2000" dirty="0">
                  <a:solidFill>
                    <a:srgbClr val="1F497D"/>
                  </a:solidFill>
                </a:rPr>
                <a:t>storage, workflows, processing, archive</a:t>
              </a:r>
            </a:p>
          </p:txBody>
        </p:sp>
      </p:grpSp>
      <p:grpSp>
        <p:nvGrpSpPr>
          <p:cNvPr id="80" name="Group 20"/>
          <p:cNvGrpSpPr/>
          <p:nvPr/>
        </p:nvGrpSpPr>
        <p:grpSpPr>
          <a:xfrm>
            <a:off x="282708" y="1812203"/>
            <a:ext cx="345725" cy="446229"/>
            <a:chOff x="256823" y="-80264"/>
            <a:chExt cx="360039" cy="1062848"/>
          </a:xfrm>
        </p:grpSpPr>
        <p:sp>
          <p:nvSpPr>
            <p:cNvPr id="81" name="Oval 27"/>
            <p:cNvSpPr/>
            <p:nvPr/>
          </p:nvSpPr>
          <p:spPr>
            <a:xfrm>
              <a:off x="332277" y="-80264"/>
              <a:ext cx="216024" cy="29628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just">
                <a:lnSpc>
                  <a:spcPct val="115000"/>
                </a:lnSpc>
                <a:spcAft>
                  <a:spcPts val="600"/>
                </a:spcAft>
              </a:pPr>
              <a:r>
                <a:rPr lang="en-GB" sz="1100" dirty="0">
                  <a:solidFill>
                    <a:prstClr val="white"/>
                  </a:solidFill>
                  <a:ea typeface="Times New Roman"/>
                  <a:cs typeface="Times New Roman"/>
                </a:rPr>
                <a:t> </a:t>
              </a:r>
              <a:endParaRPr lang="en-GB" sz="1100" dirty="0">
                <a:solidFill>
                  <a:prstClr val="white"/>
                </a:solidFill>
                <a:ea typeface="Calibri"/>
                <a:cs typeface="Times New Roman"/>
              </a:endParaRPr>
            </a:p>
          </p:txBody>
        </p:sp>
        <p:cxnSp>
          <p:nvCxnSpPr>
            <p:cNvPr id="82" name="Straight Connector 28"/>
            <p:cNvCxnSpPr/>
            <p:nvPr/>
          </p:nvCxnSpPr>
          <p:spPr>
            <a:xfrm>
              <a:off x="440289" y="216023"/>
              <a:ext cx="0" cy="36004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29"/>
            <p:cNvCxnSpPr/>
            <p:nvPr/>
          </p:nvCxnSpPr>
          <p:spPr>
            <a:xfrm rot="1800000">
              <a:off x="390813" y="543027"/>
              <a:ext cx="0" cy="4320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30"/>
            <p:cNvCxnSpPr/>
            <p:nvPr/>
          </p:nvCxnSpPr>
          <p:spPr>
            <a:xfrm rot="19800000">
              <a:off x="494063" y="550584"/>
              <a:ext cx="0" cy="4320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31"/>
            <p:cNvCxnSpPr/>
            <p:nvPr/>
          </p:nvCxnSpPr>
          <p:spPr>
            <a:xfrm>
              <a:off x="256823" y="322256"/>
              <a:ext cx="360039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8" name="Gerade Verbindung mit Pfeil 167"/>
          <p:cNvCxnSpPr/>
          <p:nvPr/>
        </p:nvCxnSpPr>
        <p:spPr>
          <a:xfrm flipV="1">
            <a:off x="628433" y="1936599"/>
            <a:ext cx="1069500" cy="141840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3457" y="1689692"/>
            <a:ext cx="325426" cy="325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7294" y="1707026"/>
            <a:ext cx="325426" cy="325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8299" y="2504275"/>
            <a:ext cx="325426" cy="325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0" name="Textfeld 179"/>
          <p:cNvSpPr txBox="1"/>
          <p:nvPr/>
        </p:nvSpPr>
        <p:spPr>
          <a:xfrm rot="21195631">
            <a:off x="739757" y="2060332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deposit</a:t>
            </a:r>
            <a:endParaRPr lang="de-DE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83" name="Gruppieren 182"/>
          <p:cNvGrpSpPr/>
          <p:nvPr/>
        </p:nvGrpSpPr>
        <p:grpSpPr>
          <a:xfrm>
            <a:off x="337653" y="4232895"/>
            <a:ext cx="1517649" cy="853442"/>
            <a:chOff x="337653" y="4232895"/>
            <a:chExt cx="1517649" cy="853442"/>
          </a:xfrm>
        </p:grpSpPr>
        <p:grpSp>
          <p:nvGrpSpPr>
            <p:cNvPr id="116" name="Group 20"/>
            <p:cNvGrpSpPr/>
            <p:nvPr/>
          </p:nvGrpSpPr>
          <p:grpSpPr>
            <a:xfrm>
              <a:off x="337653" y="4232895"/>
              <a:ext cx="345725" cy="446229"/>
              <a:chOff x="256823" y="-80264"/>
              <a:chExt cx="360039" cy="1062848"/>
            </a:xfrm>
          </p:grpSpPr>
          <p:sp>
            <p:nvSpPr>
              <p:cNvPr id="117" name="Oval 27"/>
              <p:cNvSpPr/>
              <p:nvPr/>
            </p:nvSpPr>
            <p:spPr>
              <a:xfrm>
                <a:off x="332277" y="-80264"/>
                <a:ext cx="216024" cy="296287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 anchorCtr="0"/>
              <a:lstStyle/>
              <a:p>
                <a:pPr algn="just">
                  <a:lnSpc>
                    <a:spcPct val="115000"/>
                  </a:lnSpc>
                  <a:spcAft>
                    <a:spcPts val="600"/>
                  </a:spcAft>
                </a:pPr>
                <a:r>
                  <a:rPr lang="en-GB" sz="1100" dirty="0">
                    <a:solidFill>
                      <a:prstClr val="white"/>
                    </a:solidFill>
                    <a:ea typeface="Times New Roman"/>
                    <a:cs typeface="Times New Roman"/>
                  </a:rPr>
                  <a:t> </a:t>
                </a:r>
                <a:endParaRPr lang="en-GB" sz="1100" dirty="0">
                  <a:solidFill>
                    <a:prstClr val="white"/>
                  </a:solidFill>
                  <a:ea typeface="Calibri"/>
                  <a:cs typeface="Times New Roman"/>
                </a:endParaRPr>
              </a:p>
            </p:txBody>
          </p:sp>
          <p:cxnSp>
            <p:nvCxnSpPr>
              <p:cNvPr id="118" name="Straight Connector 28"/>
              <p:cNvCxnSpPr/>
              <p:nvPr/>
            </p:nvCxnSpPr>
            <p:spPr>
              <a:xfrm>
                <a:off x="440289" y="216023"/>
                <a:ext cx="0" cy="36004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29"/>
              <p:cNvCxnSpPr/>
              <p:nvPr/>
            </p:nvCxnSpPr>
            <p:spPr>
              <a:xfrm rot="1800000">
                <a:off x="390813" y="543027"/>
                <a:ext cx="0" cy="4320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30"/>
              <p:cNvCxnSpPr/>
              <p:nvPr/>
            </p:nvCxnSpPr>
            <p:spPr>
              <a:xfrm rot="19800000">
                <a:off x="494063" y="550584"/>
                <a:ext cx="0" cy="4320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31"/>
              <p:cNvCxnSpPr/>
              <p:nvPr/>
            </p:nvCxnSpPr>
            <p:spPr>
              <a:xfrm>
                <a:off x="256823" y="322256"/>
                <a:ext cx="360039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78" name="Gerade Verbindung mit Pfeil 177"/>
            <p:cNvCxnSpPr/>
            <p:nvPr/>
          </p:nvCxnSpPr>
          <p:spPr>
            <a:xfrm flipH="1" flipV="1">
              <a:off x="640571" y="4500278"/>
              <a:ext cx="1214731" cy="21096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Textfeld 128"/>
            <p:cNvSpPr txBox="1"/>
            <p:nvPr/>
          </p:nvSpPr>
          <p:spPr>
            <a:xfrm rot="585045">
              <a:off x="711777" y="4717005"/>
              <a:ext cx="9028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itchFamily="34" charset="0"/>
                  <a:cs typeface="Arial" pitchFamily="34" charset="0"/>
                </a:rPr>
                <a:t>access</a:t>
              </a:r>
              <a:endParaRPr lang="de-DE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3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58342" y="4543734"/>
            <a:ext cx="325426" cy="325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0" name="Titel 1"/>
          <p:cNvSpPr txBox="1">
            <a:spLocks/>
          </p:cNvSpPr>
          <p:nvPr/>
        </p:nvSpPr>
        <p:spPr>
          <a:xfrm>
            <a:off x="1371600" y="274638"/>
            <a:ext cx="7315200" cy="792162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r>
              <a:rPr lang="en-GB" sz="3200" dirty="0">
                <a:solidFill>
                  <a:prstClr val="black"/>
                </a:solidFill>
              </a:rPr>
              <a:t>EUDAT Collaborative Data Infrastructure</a:t>
            </a:r>
          </a:p>
        </p:txBody>
      </p:sp>
      <p:grpSp>
        <p:nvGrpSpPr>
          <p:cNvPr id="96" name="Group 20"/>
          <p:cNvGrpSpPr/>
          <p:nvPr/>
        </p:nvGrpSpPr>
        <p:grpSpPr>
          <a:xfrm>
            <a:off x="8028384" y="5733256"/>
            <a:ext cx="345725" cy="446229"/>
            <a:chOff x="256823" y="-80264"/>
            <a:chExt cx="360039" cy="1062848"/>
          </a:xfrm>
        </p:grpSpPr>
        <p:sp>
          <p:nvSpPr>
            <p:cNvPr id="97" name="Oval 27"/>
            <p:cNvSpPr/>
            <p:nvPr/>
          </p:nvSpPr>
          <p:spPr>
            <a:xfrm>
              <a:off x="332277" y="-80264"/>
              <a:ext cx="216024" cy="29628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just">
                <a:lnSpc>
                  <a:spcPct val="115000"/>
                </a:lnSpc>
                <a:spcAft>
                  <a:spcPts val="600"/>
                </a:spcAft>
              </a:pPr>
              <a:r>
                <a:rPr lang="en-GB" sz="1100" dirty="0">
                  <a:solidFill>
                    <a:prstClr val="white"/>
                  </a:solidFill>
                  <a:ea typeface="Times New Roman"/>
                  <a:cs typeface="Times New Roman"/>
                </a:rPr>
                <a:t> </a:t>
              </a:r>
              <a:endParaRPr lang="en-GB" sz="1100" dirty="0">
                <a:solidFill>
                  <a:prstClr val="white"/>
                </a:solidFill>
                <a:ea typeface="Calibri"/>
                <a:cs typeface="Times New Roman"/>
              </a:endParaRPr>
            </a:p>
          </p:txBody>
        </p:sp>
        <p:cxnSp>
          <p:nvCxnSpPr>
            <p:cNvPr id="98" name="Straight Connector 28"/>
            <p:cNvCxnSpPr/>
            <p:nvPr/>
          </p:nvCxnSpPr>
          <p:spPr>
            <a:xfrm>
              <a:off x="440289" y="216023"/>
              <a:ext cx="0" cy="36004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29"/>
            <p:cNvCxnSpPr/>
            <p:nvPr/>
          </p:nvCxnSpPr>
          <p:spPr>
            <a:xfrm rot="1800000">
              <a:off x="390813" y="543027"/>
              <a:ext cx="0" cy="4320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30"/>
            <p:cNvCxnSpPr/>
            <p:nvPr/>
          </p:nvCxnSpPr>
          <p:spPr>
            <a:xfrm rot="19800000">
              <a:off x="494063" y="550584"/>
              <a:ext cx="0" cy="4320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31"/>
            <p:cNvCxnSpPr/>
            <p:nvPr/>
          </p:nvCxnSpPr>
          <p:spPr>
            <a:xfrm>
              <a:off x="256823" y="322256"/>
              <a:ext cx="360039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69133" y="5610745"/>
            <a:ext cx="325426" cy="325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4" name="Gerade Verbindung mit Pfeil 167"/>
          <p:cNvCxnSpPr/>
          <p:nvPr/>
        </p:nvCxnSpPr>
        <p:spPr>
          <a:xfrm>
            <a:off x="7812360" y="5013176"/>
            <a:ext cx="432048" cy="504056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feld 179"/>
          <p:cNvSpPr txBox="1"/>
          <p:nvPr/>
        </p:nvSpPr>
        <p:spPr>
          <a:xfrm rot="3330734">
            <a:off x="7691194" y="4739649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deposit</a:t>
            </a:r>
            <a:endParaRPr lang="de-DE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2280" y="4797152"/>
            <a:ext cx="325426" cy="325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5661248"/>
            <a:ext cx="325426" cy="325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8109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Who can use EUDAT service</a:t>
            </a:r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64348-DC2E-4C46-A357-1ED243B754D0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" name="Immagine 6" descr="population-h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4248" y="1340768"/>
            <a:ext cx="1512168" cy="1512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magine 7" descr="standing-man-h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1772816"/>
            <a:ext cx="361749" cy="936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magine 8" descr="standing-man-hi.png"/>
          <p:cNvPicPr>
            <a:picLocks noChangeAspect="1"/>
          </p:cNvPicPr>
          <p:nvPr/>
        </p:nvPicPr>
        <p:blipFill>
          <a:blip r:embed="rId3" cstate="print">
            <a:grayscl/>
          </a:blip>
          <a:stretch>
            <a:fillRect/>
          </a:stretch>
        </p:blipFill>
        <p:spPr>
          <a:xfrm>
            <a:off x="4283968" y="1772816"/>
            <a:ext cx="361749" cy="936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Immagine 9" descr="standing-man-hi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788024" y="1772816"/>
            <a:ext cx="361749" cy="936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Immagine 10" descr="standing-man-hi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403648" y="1772816"/>
            <a:ext cx="360040" cy="9316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Freccia in giù 11"/>
          <p:cNvSpPr/>
          <p:nvPr/>
        </p:nvSpPr>
        <p:spPr>
          <a:xfrm>
            <a:off x="1331640" y="3284984"/>
            <a:ext cx="504056" cy="1152128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asellaDiTesto 12"/>
          <p:cNvSpPr txBox="1"/>
          <p:nvPr/>
        </p:nvSpPr>
        <p:spPr>
          <a:xfrm>
            <a:off x="971600" y="4582869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Upload and download</a:t>
            </a:r>
          </a:p>
        </p:txBody>
      </p:sp>
      <p:sp>
        <p:nvSpPr>
          <p:cNvPr id="14" name="Freccia in giù 13"/>
          <p:cNvSpPr/>
          <p:nvPr/>
        </p:nvSpPr>
        <p:spPr>
          <a:xfrm>
            <a:off x="4139952" y="3284984"/>
            <a:ext cx="504056" cy="1152128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asellaDiTesto 14"/>
          <p:cNvSpPr txBox="1"/>
          <p:nvPr/>
        </p:nvSpPr>
        <p:spPr>
          <a:xfrm>
            <a:off x="3563888" y="4582869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Upload, add metadata, share </a:t>
            </a:r>
          </a:p>
        </p:txBody>
      </p:sp>
      <p:sp>
        <p:nvSpPr>
          <p:cNvPr id="16" name="Freccia in giù 15"/>
          <p:cNvSpPr/>
          <p:nvPr/>
        </p:nvSpPr>
        <p:spPr>
          <a:xfrm>
            <a:off x="7380312" y="3284984"/>
            <a:ext cx="504056" cy="1152128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asellaDiTesto 16"/>
          <p:cNvSpPr txBox="1"/>
          <p:nvPr/>
        </p:nvSpPr>
        <p:spPr>
          <a:xfrm>
            <a:off x="6732240" y="4571836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Periodic transfers, quality checks …</a:t>
            </a:r>
          </a:p>
        </p:txBody>
      </p:sp>
      <p:sp>
        <p:nvSpPr>
          <p:cNvPr id="18" name="CasellaDiTesto 17"/>
          <p:cNvSpPr txBox="1"/>
          <p:nvPr/>
        </p:nvSpPr>
        <p:spPr>
          <a:xfrm>
            <a:off x="539552" y="2708920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Single researcher</a:t>
            </a:r>
          </a:p>
        </p:txBody>
      </p:sp>
      <p:sp>
        <p:nvSpPr>
          <p:cNvPr id="19" name="CasellaDiTesto 18"/>
          <p:cNvSpPr txBox="1"/>
          <p:nvPr/>
        </p:nvSpPr>
        <p:spPr>
          <a:xfrm>
            <a:off x="3275856" y="2780928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Team</a:t>
            </a:r>
          </a:p>
        </p:txBody>
      </p:sp>
      <p:sp>
        <p:nvSpPr>
          <p:cNvPr id="20" name="CasellaDiTesto 19"/>
          <p:cNvSpPr txBox="1"/>
          <p:nvPr/>
        </p:nvSpPr>
        <p:spPr>
          <a:xfrm>
            <a:off x="6516216" y="2852936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Community</a:t>
            </a:r>
          </a:p>
        </p:txBody>
      </p:sp>
      <p:sp>
        <p:nvSpPr>
          <p:cNvPr id="21" name="Titolo 1"/>
          <p:cNvSpPr txBox="1">
            <a:spLocks/>
          </p:cNvSpPr>
          <p:nvPr/>
        </p:nvSpPr>
        <p:spPr>
          <a:xfrm>
            <a:off x="467544" y="5517232"/>
            <a:ext cx="8136904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smtClean="0">
                <a:solidFill>
                  <a:srgbClr val="C13424"/>
                </a:solidFill>
                <a:latin typeface="Arial" pitchFamily="34" charset="0"/>
                <a:ea typeface="+mj-ea"/>
                <a:cs typeface="Arial" pitchFamily="34" charset="0"/>
              </a:rPr>
              <a:t>Different strategies for different usage scenarios</a:t>
            </a:r>
            <a:endParaRPr kumimoji="0" lang="en-US" sz="3600" b="0" i="0" u="none" strike="noStrike" kern="1200" cap="none" spc="0" normalizeH="0" baseline="0">
              <a:ln>
                <a:noFill/>
              </a:ln>
              <a:solidFill>
                <a:srgbClr val="C13424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628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5000"/>
    </mc:Choice>
    <mc:Fallback xmlns="">
      <p:transition xmlns:p14="http://schemas.microsoft.com/office/powerpoint/2010/main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B2 Service Suite</a:t>
            </a:r>
            <a:endParaRPr lang="en-US" dirty="0"/>
          </a:p>
        </p:txBody>
      </p:sp>
      <p:pic>
        <p:nvPicPr>
          <p:cNvPr id="5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055883"/>
            <a:ext cx="3398296" cy="527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96" y="1631713"/>
            <a:ext cx="3397055" cy="526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97" y="2204864"/>
            <a:ext cx="3397055" cy="527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C:\Users\lbermude\Documents\Laura\eudat\conference\3rd-conference\poster-services\b2stage\presentacion\B2STAGE_payoff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098" y="2805117"/>
            <a:ext cx="3397055" cy="527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405370"/>
            <a:ext cx="3398297" cy="527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 descr="C:\Users\jkr\projects\eudat\logos\B2ACCESS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317770"/>
            <a:ext cx="3398297" cy="5277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8841" y="4547737"/>
            <a:ext cx="3397055" cy="8226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715" y="1114545"/>
            <a:ext cx="4913765" cy="4546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4082740" y="1268760"/>
            <a:ext cx="921308" cy="307777"/>
          </a:xfrm>
          <a:prstGeom prst="rect">
            <a:avLst/>
          </a:prstGeom>
          <a:solidFill>
            <a:srgbClr val="BCC3DB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595959"/>
                </a:solidFill>
              </a:rPr>
              <a:t>B2ACCESS</a:t>
            </a:r>
            <a:endParaRPr lang="en-US" sz="1400" dirty="0">
              <a:solidFill>
                <a:srgbClr val="595959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082740" y="1871246"/>
            <a:ext cx="739142" cy="261610"/>
          </a:xfrm>
          <a:prstGeom prst="rect">
            <a:avLst/>
          </a:prstGeom>
          <a:solidFill>
            <a:srgbClr val="BCC3DB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/>
            </a:lvl1pPr>
          </a:lstStyle>
          <a:p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B2Handle</a:t>
            </a:r>
          </a:p>
        </p:txBody>
      </p:sp>
    </p:spTree>
    <p:extLst>
      <p:ext uri="{BB962C8B-B14F-4D97-AF65-F5344CB8AC3E}">
        <p14:creationId xmlns:p14="http://schemas.microsoft.com/office/powerpoint/2010/main" val="263754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UDAT_PptTemplate_Gener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esentation1">
  <a:themeElements>
    <a:clrScheme name="Eudat-Color">
      <a:dk1>
        <a:srgbClr val="515151"/>
      </a:dk1>
      <a:lt1>
        <a:sysClr val="window" lastClr="FFFFFF"/>
      </a:lt1>
      <a:dk2>
        <a:srgbClr val="1F497D"/>
      </a:dk2>
      <a:lt2>
        <a:srgbClr val="EEECE1"/>
      </a:lt2>
      <a:accent1>
        <a:srgbClr val="1B216E"/>
      </a:accent1>
      <a:accent2>
        <a:srgbClr val="B01813"/>
      </a:accent2>
      <a:accent3>
        <a:srgbClr val="DF3A10"/>
      </a:accent3>
      <a:accent4>
        <a:srgbClr val="F39605"/>
      </a:accent4>
      <a:accent5>
        <a:srgbClr val="FBBE09"/>
      </a:accent5>
      <a:accent6>
        <a:srgbClr val="FFF3E6"/>
      </a:accent6>
      <a:hlink>
        <a:srgbClr val="B11913"/>
      </a:hlink>
      <a:folHlink>
        <a:srgbClr val="DF3B13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EUDAT_PPTTemplate_General_rev0.1</Template>
  <TotalTime>5097</TotalTime>
  <Words>1471</Words>
  <Application>Microsoft Office PowerPoint</Application>
  <PresentationFormat>On-screen Show (4:3)</PresentationFormat>
  <Paragraphs>292</Paragraphs>
  <Slides>30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40" baseType="lpstr">
      <vt:lpstr>ＭＳ Ｐゴシック</vt:lpstr>
      <vt:lpstr>Arial</vt:lpstr>
      <vt:lpstr>Arial Black</vt:lpstr>
      <vt:lpstr>Calibri</vt:lpstr>
      <vt:lpstr>Century Gothic</vt:lpstr>
      <vt:lpstr>Helvetica</vt:lpstr>
      <vt:lpstr>Helvetica LT Std</vt:lpstr>
      <vt:lpstr>Times New Roman</vt:lpstr>
      <vt:lpstr>EUDAT_PptTemplate_General</vt:lpstr>
      <vt:lpstr>Presentation1</vt:lpstr>
      <vt:lpstr>EUDAT  Services</vt:lpstr>
      <vt:lpstr>History of the EUDAT CDI</vt:lpstr>
      <vt:lpstr>If there are hundreds of Research Infrastructures, how many different data management systems can be sustained?</vt:lpstr>
      <vt:lpstr>Where Does EUDAT Fit In?</vt:lpstr>
      <vt:lpstr>Where Does EUDAT Fit In?</vt:lpstr>
      <vt:lpstr>EUDAT Data Domain</vt:lpstr>
      <vt:lpstr>PowerPoint Presentation</vt:lpstr>
      <vt:lpstr>Who can use EUDAT service</vt:lpstr>
      <vt:lpstr>B2 Service Suite</vt:lpstr>
      <vt:lpstr>PowerPoint Presentation</vt:lpstr>
      <vt:lpstr>PowerPoint Presentation</vt:lpstr>
      <vt:lpstr>PowerPoint Presentation</vt:lpstr>
      <vt:lpstr>PowerPoint Presentation</vt:lpstr>
      <vt:lpstr>Service Integration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Questions…</vt:lpstr>
    </vt:vector>
  </TitlesOfParts>
  <Company>STFC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EUDAT CDI Its Origins and Evolution</dc:title>
  <dc:creator>De Witt, Shaun (STFC,RAL,SC)</dc:creator>
  <cp:lastModifiedBy>Hilary Hanahoe</cp:lastModifiedBy>
  <cp:revision>119</cp:revision>
  <dcterms:created xsi:type="dcterms:W3CDTF">2015-10-19T09:00:57Z</dcterms:created>
  <dcterms:modified xsi:type="dcterms:W3CDTF">2016-06-22T10:22:49Z</dcterms:modified>
</cp:coreProperties>
</file>