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DBBC-4D0D-4BBF-80E5-35AB5FE9699F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AA038-EA3F-4F2A-B315-7577262918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4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0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2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64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8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5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5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4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79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66B0-8C55-40C2-8E78-E094AD66041B}" type="datetimeFigureOut">
              <a:rPr lang="en-GB" smtClean="0"/>
              <a:t>30/05/2016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B4A2-BA37-4622-B319-D80DBC85A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2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udat.eu/communities/support-to-scientific-research-on-seasonal-to-decadal-climate-and-air-quality-modellin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cos-ri.eu/" TargetMode="External"/><Relationship Id="rId5" Type="http://schemas.openxmlformats.org/officeDocument/2006/relationships/hyperlink" Target="mailto:francesco.benincasa@bsc.es" TargetMode="External"/><Relationship Id="rId4" Type="http://schemas.openxmlformats.org/officeDocument/2006/relationships/hyperlink" Target="mailto:pierre-antoine.bretonniere@ic3.c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Support to scientific research on seasonal-to-decadal climate and air quality modelling</a:t>
            </a:r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6" y="4290829"/>
            <a:ext cx="2689167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796970"/>
            <a:ext cx="11893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100" b="1" dirty="0"/>
              <a:t>The</a:t>
            </a:r>
            <a:r>
              <a:rPr lang="en-GB" sz="3200" b="1" dirty="0" smtClean="0"/>
              <a:t> 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100" b="1" dirty="0"/>
              <a:t>The</a:t>
            </a:r>
            <a:r>
              <a:rPr lang="en-GB" sz="3200" b="1" dirty="0" smtClean="0"/>
              <a:t> 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" y="1255626"/>
            <a:ext cx="5427547" cy="499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31840" y="6254890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27523" y="1362960"/>
            <a:ext cx="3672408" cy="4891930"/>
          </a:xfrm>
        </p:spPr>
        <p:txBody>
          <a:bodyPr>
            <a:noAutofit/>
          </a:bodyPr>
          <a:lstStyle/>
          <a:p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pic>
        <p:nvPicPr>
          <p:cNvPr id="6" name="Picture 5" descr="C:\Users\jkr\projects\eudat\logos\B2SHA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5" y="3708660"/>
            <a:ext cx="648072" cy="1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kr\projects\eudat\logos\B2FIN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35" y="4514878"/>
            <a:ext cx="1014500" cy="15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jkr\projects\eudat\logos\B2DROP-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08660"/>
            <a:ext cx="649932" cy="1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jkr\projects\eudat\logos\B2SAF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17" y="2722835"/>
            <a:ext cx="649932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jkr\projects\eudat\logos\B2ST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22835"/>
            <a:ext cx="648072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3" y="1554721"/>
            <a:ext cx="974905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kr\projects\eudat\logos\B2HANDLE ORIGINAL NO PAYOF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76686"/>
            <a:ext cx="792088" cy="29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/>
          <a:lstStyle/>
          <a:p>
            <a:r>
              <a:rPr lang="en-GB" sz="2000" dirty="0"/>
              <a:t>Common Language Resources and Technology </a:t>
            </a:r>
            <a:r>
              <a:rPr lang="en-GB" sz="2000" dirty="0" smtClean="0"/>
              <a:t>Infrastructure (CLARIN)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04856" cy="792162"/>
          </a:xfrm>
        </p:spPr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43121"/>
            <a:ext cx="2689167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1893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2005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There is a need to cope with an </a:t>
            </a:r>
            <a:r>
              <a:rPr lang="en-GB" b="1" dirty="0" smtClean="0"/>
              <a:t>exponential growth in the volume of data </a:t>
            </a:r>
            <a:r>
              <a:rPr lang="en-GB" dirty="0" smtClean="0"/>
              <a:t>for </a:t>
            </a:r>
            <a:r>
              <a:rPr lang="en-GB" dirty="0"/>
              <a:t>example, </a:t>
            </a:r>
            <a:r>
              <a:rPr lang="en-GB" b="1" dirty="0"/>
              <a:t>one year of a typical experiment can occupy 1TB</a:t>
            </a:r>
            <a:r>
              <a:rPr lang="en-GB" dirty="0"/>
              <a:t>, knowing that in a climate experiment, </a:t>
            </a:r>
            <a:r>
              <a:rPr lang="en-GB" b="1" dirty="0"/>
              <a:t>hundreds of years are simulated </a:t>
            </a:r>
            <a:r>
              <a:rPr lang="en-GB" dirty="0"/>
              <a:t>for each experiment.</a:t>
            </a:r>
            <a:endParaRPr lang="en-GB" b="1" dirty="0" smtClean="0"/>
          </a:p>
          <a:p>
            <a:r>
              <a:rPr lang="en-GB" dirty="0" smtClean="0"/>
              <a:t>The data then needs to </a:t>
            </a:r>
            <a:r>
              <a:rPr lang="en-GB" b="1" dirty="0" smtClean="0"/>
              <a:t>be shared across 30+ research institutes</a:t>
            </a:r>
            <a:r>
              <a:rPr lang="en-GB" dirty="0" smtClean="0"/>
              <a:t> across the world. </a:t>
            </a:r>
            <a:r>
              <a:rPr lang="en-GB" b="1" dirty="0" smtClean="0"/>
              <a:t>Sharing and multiple transfer of the data </a:t>
            </a:r>
            <a:r>
              <a:rPr lang="en-GB" dirty="0" smtClean="0"/>
              <a:t>is a huge technical challenge</a:t>
            </a:r>
          </a:p>
          <a:p>
            <a:r>
              <a:rPr lang="en-GB" dirty="0" smtClean="0"/>
              <a:t>The challenge of </a:t>
            </a:r>
            <a:r>
              <a:rPr lang="en-GB" b="1" dirty="0" smtClean="0"/>
              <a:t>indexing the data and making it discoverable</a:t>
            </a:r>
            <a:r>
              <a:rPr lang="en-GB" dirty="0" smtClean="0"/>
              <a:t> is also a difficulty for scientists due to the sheer amount of data produced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56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aim is to “</a:t>
            </a:r>
            <a:r>
              <a:rPr lang="en-GB" b="1" dirty="0"/>
              <a:t>better simulate</a:t>
            </a:r>
            <a:r>
              <a:rPr lang="en-GB" dirty="0"/>
              <a:t>” </a:t>
            </a:r>
            <a:r>
              <a:rPr lang="en-GB" b="1" dirty="0"/>
              <a:t>climate </a:t>
            </a:r>
            <a:r>
              <a:rPr lang="en-GB" b="1" dirty="0" smtClean="0"/>
              <a:t>change </a:t>
            </a:r>
            <a:r>
              <a:rPr lang="en-GB" dirty="0"/>
              <a:t>at seasonal to decadal time scale and forecast air quality </a:t>
            </a:r>
            <a:r>
              <a:rPr lang="en-GB" b="1" dirty="0"/>
              <a:t>using both existing and locally developed models EC-Earth (global circulation model, GCM) and NMMB-BSC (air quality model)</a:t>
            </a:r>
            <a:r>
              <a:rPr lang="en-GB" b="1" dirty="0" smtClean="0"/>
              <a:t>. </a:t>
            </a:r>
          </a:p>
          <a:p>
            <a:endParaRPr lang="en-GB" dirty="0"/>
          </a:p>
          <a:p>
            <a:r>
              <a:rPr lang="en-GB" dirty="0"/>
              <a:t>By “better simulate” it means to </a:t>
            </a:r>
            <a:r>
              <a:rPr lang="en-GB" b="1" dirty="0"/>
              <a:t>make better use of the huge amount of data generated</a:t>
            </a:r>
            <a:r>
              <a:rPr lang="en-GB" dirty="0"/>
              <a:t> by the models.</a:t>
            </a:r>
          </a:p>
          <a:p>
            <a:endParaRPr lang="en-GB" dirty="0"/>
          </a:p>
          <a:p>
            <a:r>
              <a:rPr lang="en-GB" dirty="0"/>
              <a:t>That includes </a:t>
            </a:r>
            <a:r>
              <a:rPr lang="en-GB" b="1" dirty="0"/>
              <a:t>data transfer between the different research institutes </a:t>
            </a:r>
            <a:r>
              <a:rPr lang="en-GB" dirty="0"/>
              <a:t>using the data that are disseminated all over the world, but also </a:t>
            </a:r>
            <a:r>
              <a:rPr lang="en-GB" b="1" dirty="0"/>
              <a:t>curation, and data discovery on portals </a:t>
            </a:r>
            <a:r>
              <a:rPr lang="en-GB" dirty="0"/>
              <a:t>where different projects store their data. 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Overview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43121"/>
            <a:ext cx="2689167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11893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723059"/>
            <a:ext cx="2689167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5309138"/>
            <a:ext cx="11893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EUDAT Service Uptake</a:t>
            </a:r>
            <a:endParaRPr lang="en-GB" dirty="0"/>
          </a:p>
        </p:txBody>
      </p:sp>
      <p:pic>
        <p:nvPicPr>
          <p:cNvPr id="4" name="Picture 1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4" y="1340768"/>
            <a:ext cx="32426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19888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entury Gothic" panose="020B0502020202020204" pitchFamily="34" charset="0"/>
              </a:rPr>
              <a:t>Secure and trusted cloud storage </a:t>
            </a:r>
            <a:r>
              <a:rPr lang="en-GB" dirty="0" smtClean="0">
                <a:latin typeface="Century Gothic" panose="020B0502020202020204" pitchFamily="34" charset="0"/>
              </a:rPr>
              <a:t>– Will allow the data to be centralised increasing the velocity of data transfer 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6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5" y="2924944"/>
            <a:ext cx="3247102" cy="50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8" y="4328930"/>
            <a:ext cx="3248289" cy="50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4283" y="35730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entury Gothic" panose="020B0502020202020204" pitchFamily="34" charset="0"/>
              </a:rPr>
              <a:t>Data staging service – </a:t>
            </a:r>
            <a:r>
              <a:rPr lang="en-GB" dirty="0" smtClean="0">
                <a:latin typeface="Century Gothic" panose="020B0502020202020204" pitchFamily="34" charset="0"/>
              </a:rPr>
              <a:t>enabling offline diagnostics to be carried out where intensive computations are required.</a:t>
            </a:r>
            <a:r>
              <a:rPr lang="en-GB" b="1" dirty="0" smtClean="0">
                <a:latin typeface="Century Gothic" panose="020B0502020202020204" pitchFamily="34" charset="0"/>
              </a:rPr>
              <a:t>  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283" y="491272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entury Gothic" panose="020B0502020202020204" pitchFamily="34" charset="0"/>
              </a:rPr>
              <a:t>Multi-disciplinary joint metadata catalogue – </a:t>
            </a:r>
            <a:r>
              <a:rPr lang="en-GB" dirty="0" smtClean="0">
                <a:latin typeface="Century Gothic" panose="020B0502020202020204" pitchFamily="34" charset="0"/>
              </a:rPr>
              <a:t>enabling our scientists to locate the specific data they require through this service.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7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Information 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77" y="4797152"/>
            <a:ext cx="2689167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90182"/>
            <a:ext cx="118939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3898776" cy="4525963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lnSpc>
                <a:spcPct val="80000"/>
              </a:lnSpc>
              <a:spcAft>
                <a:spcPct val="0"/>
              </a:spcAft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GB" altLang="en-US" sz="2000" b="1" dirty="0" smtClean="0"/>
              <a:t>Pierre-Antoine </a:t>
            </a:r>
            <a:r>
              <a:rPr lang="en-GB" altLang="en-US" sz="2000" b="1" dirty="0" err="1" smtClean="0"/>
              <a:t>Bretonnière</a:t>
            </a:r>
            <a:r>
              <a:rPr lang="en-GB" altLang="en-US" sz="2000" b="1" dirty="0" smtClean="0"/>
              <a:t>- 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GB" altLang="en-US" sz="2000" u="sng" dirty="0" smtClean="0">
                <a:solidFill>
                  <a:srgbClr val="0000FF"/>
                </a:solidFill>
                <a:hlinkClick r:id="rId4"/>
              </a:rPr>
              <a:t>pierre-antoine.bretonniere@</a:t>
            </a:r>
            <a:r>
              <a:rPr lang="en-GB" altLang="en-US" sz="2000" u="sng" dirty="0" smtClean="0">
                <a:solidFill>
                  <a:srgbClr val="0000FF"/>
                </a:solidFill>
              </a:rPr>
              <a:t>bsc.es</a:t>
            </a:r>
            <a:endParaRPr lang="en-GB" altLang="en-US" sz="2000" dirty="0" smtClean="0"/>
          </a:p>
          <a:p>
            <a:pPr marL="0" indent="0" eaLnBrk="1">
              <a:lnSpc>
                <a:spcPct val="80000"/>
              </a:lnSpc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endParaRPr lang="en-GB" altLang="en-US" sz="2000" dirty="0" smtClean="0"/>
          </a:p>
          <a:p>
            <a:pPr marL="0" indent="0" eaLnBrk="1">
              <a:lnSpc>
                <a:spcPct val="80000"/>
              </a:lnSpc>
              <a:spcAft>
                <a:spcPct val="0"/>
              </a:spcAft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GB" altLang="en-US" sz="2000" b="1" dirty="0" smtClean="0"/>
              <a:t>Francesco </a:t>
            </a:r>
            <a:r>
              <a:rPr lang="en-GB" altLang="en-US" sz="2000" b="1" dirty="0" err="1" smtClean="0"/>
              <a:t>Benincasa</a:t>
            </a:r>
            <a:r>
              <a:rPr lang="en-GB" altLang="en-US" sz="2000" b="1" dirty="0"/>
              <a:t> </a:t>
            </a:r>
            <a:r>
              <a:rPr lang="en-GB" altLang="en-US" sz="2000" b="1" dirty="0" smtClean="0"/>
              <a:t>IC3-BSC - Spain </a:t>
            </a:r>
          </a:p>
          <a:p>
            <a:pPr marL="0" indent="0" eaLnBrk="1">
              <a:lnSpc>
                <a:spcPct val="80000"/>
              </a:lnSpc>
              <a:spcAft>
                <a:spcPct val="0"/>
              </a:spcAft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en-GB" altLang="en-US" sz="2000" u="sng" dirty="0" smtClean="0">
                <a:solidFill>
                  <a:srgbClr val="0000FF"/>
                </a:solidFill>
                <a:hlinkClick r:id="rId5"/>
              </a:rPr>
              <a:t>francesco.benincasa@bsc.es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997305" y="1412776"/>
            <a:ext cx="382991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dirty="0" smtClean="0">
                <a:hlinkClick r:id="rId6"/>
              </a:rPr>
              <a:t>http://www.eudat.eu/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altLang="it-IT" sz="2000" dirty="0" smtClean="0"/>
          </a:p>
        </p:txBody>
      </p:sp>
      <p:pic>
        <p:nvPicPr>
          <p:cNvPr id="8" name="Picture 2" descr="http://eudat.eu/sites/default/files/EUDAT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41220"/>
            <a:ext cx="2232248" cy="13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3573016"/>
            <a:ext cx="8071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8"/>
              </a:rPr>
              <a:t>www.eudat.eu/communities/support-to-scientific-research-on-seasonal-to-decadal-climate-and-air-quality-modelling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52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588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Support to scientific research on seasonal-to-decadal climate and air quality modelling</vt:lpstr>
      <vt:lpstr>EUDAT: A truly pan-European Infrastructure</vt:lpstr>
      <vt:lpstr>PowerPoint Presentation</vt:lpstr>
      <vt:lpstr>B2 Service Suite</vt:lpstr>
      <vt:lpstr>Building solutions with the communities</vt:lpstr>
      <vt:lpstr>The Challenge</vt:lpstr>
      <vt:lpstr>Pilot Overview</vt:lpstr>
      <vt:lpstr>EUDAT Service Uptake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8</cp:revision>
  <dcterms:created xsi:type="dcterms:W3CDTF">2016-03-15T15:24:12Z</dcterms:created>
  <dcterms:modified xsi:type="dcterms:W3CDTF">2016-05-30T12:40:28Z</dcterms:modified>
</cp:coreProperties>
</file>