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CE935-1FC6-4682-9A6E-349230E0AE57}" type="datetimeFigureOut">
              <a:rPr lang="en-GB" smtClean="0"/>
              <a:pPr/>
              <a:t>03/05/2016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8A4F6-2D58-4189-AE97-0190DA459863}" type="slidenum">
              <a:rPr lang="en-GB" smtClean="0"/>
              <a:pPr/>
              <a:t>‹#›</a:t>
            </a:fld>
            <a:endParaRPr lang="en-GB"/>
          </a:p>
        </p:txBody>
      </p:sp>
    </p:spTree>
    <p:extLst>
      <p:ext uri="{BB962C8B-B14F-4D97-AF65-F5344CB8AC3E}">
        <p14:creationId xmlns:p14="http://schemas.microsoft.com/office/powerpoint/2010/main" val="219679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7CC489-93D1-45DA-9A80-F5E60139FF60}" type="slidenum">
              <a:rPr lang="en-GB" smtClean="0"/>
              <a:pPr/>
              <a:t>1</a:t>
            </a:fld>
            <a:endParaRPr lang="en-GB"/>
          </a:p>
        </p:txBody>
      </p:sp>
    </p:spTree>
    <p:extLst>
      <p:ext uri="{BB962C8B-B14F-4D97-AF65-F5344CB8AC3E}">
        <p14:creationId xmlns:p14="http://schemas.microsoft.com/office/powerpoint/2010/main" val="397012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None/>
              <a:defRPr/>
            </a:pPr>
            <a:r>
              <a:rPr lang="en-US" dirty="0" smtClean="0">
                <a:solidFill>
                  <a:schemeClr val="tx2"/>
                </a:solidFill>
                <a:ea typeface="+mn-ea"/>
              </a:rPr>
              <a:t>B2FIND </a:t>
            </a:r>
          </a:p>
          <a:p>
            <a:pPr eaLnBrk="1" hangingPunct="1">
              <a:buFont typeface="Arial" panose="020B0604020202020204" pitchFamily="34" charset="0"/>
              <a:buChar char="•"/>
              <a:defRPr/>
            </a:pPr>
            <a:r>
              <a:rPr lang="en-US" dirty="0" smtClean="0">
                <a:solidFill>
                  <a:schemeClr val="tx2"/>
                </a:solidFill>
              </a:rPr>
              <a:t>s</a:t>
            </a:r>
            <a:r>
              <a:rPr lang="en-US" dirty="0" smtClean="0">
                <a:solidFill>
                  <a:schemeClr val="tx2"/>
                </a:solidFill>
                <a:ea typeface="+mn-ea"/>
              </a:rPr>
              <a:t>tores metadata as well through other EUDAT services such as B2SHARE to provide access to data </a:t>
            </a:r>
            <a:r>
              <a:rPr lang="en-US" dirty="0" smtClean="0">
                <a:solidFill>
                  <a:schemeClr val="tx2"/>
                </a:solidFill>
              </a:rPr>
              <a:t>object within the EUDAT CDI</a:t>
            </a:r>
            <a:endParaRPr lang="en-US" dirty="0" smtClean="0">
              <a:solidFill>
                <a:schemeClr val="tx2"/>
              </a:solidFill>
              <a:ea typeface="+mn-ea"/>
            </a:endParaRPr>
          </a:p>
          <a:p>
            <a:pPr eaLnBrk="1" hangingPunct="1">
              <a:buFont typeface="Arial" panose="020B0604020202020204" pitchFamily="34" charset="0"/>
              <a:buChar char="•"/>
              <a:defRPr/>
            </a:pPr>
            <a:r>
              <a:rPr lang="en-US" dirty="0" smtClean="0">
                <a:solidFill>
                  <a:schemeClr val="tx2"/>
                </a:solidFill>
              </a:rPr>
              <a:t>is used in inter-service use cases, e.g. to select links to data to be transferred to HPC platforms through B2STAGE</a:t>
            </a:r>
            <a:endParaRPr lang="en-GB" dirty="0" smtClean="0">
              <a:solidFill>
                <a:schemeClr val="tx2"/>
              </a:solidFill>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D17F8AD-33BB-4EDC-B921-541CE899FC3B}" type="slidenum">
              <a:rPr lang="en-US" smtClean="0"/>
              <a:pPr/>
              <a:t>4</a:t>
            </a:fld>
            <a:endParaRPr lang="en-US"/>
          </a:p>
        </p:txBody>
      </p:sp>
    </p:spTree>
    <p:extLst>
      <p:ext uri="{BB962C8B-B14F-4D97-AF65-F5344CB8AC3E}">
        <p14:creationId xmlns:p14="http://schemas.microsoft.com/office/powerpoint/2010/main" val="190067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eudat.eu/"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38CDE2-4305-4762-9DAA-DB7575EDE028}" type="datetimeFigureOut">
              <a:rPr lang="en-GB" smtClean="0"/>
              <a:pPr/>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E07C57-3CCC-48E3-8875-E838D092FB4C}" type="slidenum">
              <a:rPr lang="en-GB" smtClean="0"/>
              <a:pPr/>
              <a:t>‹#›</a:t>
            </a:fld>
            <a:endParaRPr lang="en-GB"/>
          </a:p>
        </p:txBody>
      </p:sp>
    </p:spTree>
    <p:extLst>
      <p:ext uri="{BB962C8B-B14F-4D97-AF65-F5344CB8AC3E}">
        <p14:creationId xmlns:p14="http://schemas.microsoft.com/office/powerpoint/2010/main" val="227872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38CDE2-4305-4762-9DAA-DB7575EDE028}" type="datetimeFigureOut">
              <a:rPr lang="en-GB" smtClean="0"/>
              <a:pPr/>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E07C57-3CCC-48E3-8875-E838D092FB4C}" type="slidenum">
              <a:rPr lang="en-GB" smtClean="0"/>
              <a:pPr/>
              <a:t>‹#›</a:t>
            </a:fld>
            <a:endParaRPr lang="en-GB"/>
          </a:p>
        </p:txBody>
      </p:sp>
    </p:spTree>
    <p:extLst>
      <p:ext uri="{BB962C8B-B14F-4D97-AF65-F5344CB8AC3E}">
        <p14:creationId xmlns:p14="http://schemas.microsoft.com/office/powerpoint/2010/main" val="51372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38CDE2-4305-4762-9DAA-DB7575EDE028}" type="datetimeFigureOut">
              <a:rPr lang="en-GB" smtClean="0"/>
              <a:pPr/>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E07C57-3CCC-48E3-8875-E838D092FB4C}" type="slidenum">
              <a:rPr lang="en-GB" smtClean="0"/>
              <a:pPr/>
              <a:t>‹#›</a:t>
            </a:fld>
            <a:endParaRPr lang="en-GB"/>
          </a:p>
        </p:txBody>
      </p:sp>
    </p:spTree>
    <p:extLst>
      <p:ext uri="{BB962C8B-B14F-4D97-AF65-F5344CB8AC3E}">
        <p14:creationId xmlns:p14="http://schemas.microsoft.com/office/powerpoint/2010/main" val="90434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ttangolo 8"/>
          <p:cNvSpPr/>
          <p:nvPr userDrawn="1"/>
        </p:nvSpPr>
        <p:spPr>
          <a:xfrm>
            <a:off x="7358189" y="6389792"/>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3"/>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8" name="CasellaDiTesto 10"/>
          <p:cNvSpPr txBox="1"/>
          <p:nvPr userDrawn="1"/>
        </p:nvSpPr>
        <p:spPr>
          <a:xfrm>
            <a:off x="-65318" y="6510536"/>
            <a:ext cx="7517638" cy="230832"/>
          </a:xfrm>
          <a:prstGeom prst="rect">
            <a:avLst/>
          </a:prstGeom>
          <a:noFill/>
          <a:ln>
            <a:noFill/>
          </a:ln>
        </p:spPr>
        <p:txBody>
          <a:bodyPr wrap="square" rtlCol="0">
            <a:spAutoFit/>
          </a:bodyPr>
          <a:lstStyle/>
          <a:p>
            <a:pPr algn="ctr"/>
            <a:r>
              <a:rPr lang="en-GB" sz="900" noProof="0" dirty="0" smtClean="0">
                <a:latin typeface="Century Gothic"/>
                <a:cs typeface="Century Gothic"/>
              </a:rPr>
              <a:t>EUDAT receives funding from the European Union's Horizon 2020 programme - DG CONNECT e-Infrastructures. Contract No. 654065</a:t>
            </a:r>
            <a:endParaRPr lang="en-GB" sz="900" noProof="0" dirty="0">
              <a:latin typeface="Century Gothic"/>
              <a:cs typeface="Century Gothic"/>
            </a:endParaRPr>
          </a:p>
        </p:txBody>
      </p:sp>
      <p:pic>
        <p:nvPicPr>
          <p:cNvPr id="14" name="Immagine 7" descr="eudat-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Text Placeholder 9"/>
          <p:cNvSpPr>
            <a:spLocks noGrp="1"/>
          </p:cNvSpPr>
          <p:nvPr>
            <p:ph type="body" sz="quarter" idx="11" hasCustomPrompt="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extLst>
      <p:ext uri="{BB962C8B-B14F-4D97-AF65-F5344CB8AC3E}">
        <p14:creationId xmlns:p14="http://schemas.microsoft.com/office/powerpoint/2010/main" val="28768805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Slide">
    <p:bg>
      <p:bgPr>
        <a:solidFill>
          <a:schemeClr val="bg1"/>
        </a:solidFill>
        <a:effectLst/>
      </p:bgPr>
    </p:bg>
    <p:spTree>
      <p:nvGrpSpPr>
        <p:cNvPr id="1" name=""/>
        <p:cNvGrpSpPr/>
        <p:nvPr/>
      </p:nvGrpSpPr>
      <p:grpSpPr>
        <a:xfrm>
          <a:off x="0" y="0"/>
          <a:ext cx="0" cy="0"/>
          <a:chOff x="0" y="0"/>
          <a:chExt cx="0" cy="0"/>
        </a:xfrm>
      </p:grpSpPr>
      <p:pic>
        <p:nvPicPr>
          <p:cNvPr id="4" name="Immagine 14"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Title 1"/>
          <p:cNvSpPr>
            <a:spLocks noGrp="1"/>
          </p:cNvSpPr>
          <p:nvPr>
            <p:ph type="title"/>
          </p:nvPr>
        </p:nvSpPr>
        <p:spPr>
          <a:xfrm>
            <a:off x="1371600" y="274638"/>
            <a:ext cx="7304856" cy="792162"/>
          </a:xfrm>
        </p:spPr>
        <p:txBody>
          <a:bodyPr/>
          <a:lstStyle/>
          <a:p>
            <a:r>
              <a:rPr lang="en-GB" smtClean="0"/>
              <a:t>Click to edit Master title style</a:t>
            </a:r>
            <a:endParaRPr lang="en-US" dirty="0"/>
          </a:p>
        </p:txBody>
      </p:sp>
      <p:pic>
        <p:nvPicPr>
          <p:cNvPr id="5" name="Immagine 1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0693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38CDE2-4305-4762-9DAA-DB7575EDE028}" type="datetimeFigureOut">
              <a:rPr lang="en-GB" smtClean="0"/>
              <a:pPr/>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E07C57-3CCC-48E3-8875-E838D092FB4C}" type="slidenum">
              <a:rPr lang="en-GB" smtClean="0"/>
              <a:pPr/>
              <a:t>‹#›</a:t>
            </a:fld>
            <a:endParaRPr lang="en-GB"/>
          </a:p>
        </p:txBody>
      </p:sp>
    </p:spTree>
    <p:extLst>
      <p:ext uri="{BB962C8B-B14F-4D97-AF65-F5344CB8AC3E}">
        <p14:creationId xmlns:p14="http://schemas.microsoft.com/office/powerpoint/2010/main" val="242952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38CDE2-4305-4762-9DAA-DB7575EDE028}" type="datetimeFigureOut">
              <a:rPr lang="en-GB" smtClean="0"/>
              <a:pPr/>
              <a:t>03/05/2016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E07C57-3CCC-48E3-8875-E838D092FB4C}" type="slidenum">
              <a:rPr lang="en-GB" smtClean="0"/>
              <a:pPr/>
              <a:t>‹#›</a:t>
            </a:fld>
            <a:endParaRPr lang="en-GB"/>
          </a:p>
        </p:txBody>
      </p:sp>
    </p:spTree>
    <p:extLst>
      <p:ext uri="{BB962C8B-B14F-4D97-AF65-F5344CB8AC3E}">
        <p14:creationId xmlns:p14="http://schemas.microsoft.com/office/powerpoint/2010/main" val="139054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38CDE2-4305-4762-9DAA-DB7575EDE028}" type="datetimeFigureOut">
              <a:rPr lang="en-GB" smtClean="0"/>
              <a:pPr/>
              <a:t>03/05/2016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E07C57-3CCC-48E3-8875-E838D092FB4C}" type="slidenum">
              <a:rPr lang="en-GB" smtClean="0"/>
              <a:pPr/>
              <a:t>‹#›</a:t>
            </a:fld>
            <a:endParaRPr lang="en-GB"/>
          </a:p>
        </p:txBody>
      </p:sp>
    </p:spTree>
    <p:extLst>
      <p:ext uri="{BB962C8B-B14F-4D97-AF65-F5344CB8AC3E}">
        <p14:creationId xmlns:p14="http://schemas.microsoft.com/office/powerpoint/2010/main" val="230860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38CDE2-4305-4762-9DAA-DB7575EDE028}" type="datetimeFigureOut">
              <a:rPr lang="en-GB" smtClean="0"/>
              <a:pPr/>
              <a:t>03/05/2016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E07C57-3CCC-48E3-8875-E838D092FB4C}" type="slidenum">
              <a:rPr lang="en-GB" smtClean="0"/>
              <a:pPr/>
              <a:t>‹#›</a:t>
            </a:fld>
            <a:endParaRPr lang="en-GB"/>
          </a:p>
        </p:txBody>
      </p:sp>
    </p:spTree>
    <p:extLst>
      <p:ext uri="{BB962C8B-B14F-4D97-AF65-F5344CB8AC3E}">
        <p14:creationId xmlns:p14="http://schemas.microsoft.com/office/powerpoint/2010/main" val="160558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38CDE2-4305-4762-9DAA-DB7575EDE028}" type="datetimeFigureOut">
              <a:rPr lang="en-GB" smtClean="0"/>
              <a:pPr/>
              <a:t>03/05/2016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E07C57-3CCC-48E3-8875-E838D092FB4C}" type="slidenum">
              <a:rPr lang="en-GB" smtClean="0"/>
              <a:pPr/>
              <a:t>‹#›</a:t>
            </a:fld>
            <a:endParaRPr lang="en-GB"/>
          </a:p>
        </p:txBody>
      </p:sp>
    </p:spTree>
    <p:extLst>
      <p:ext uri="{BB962C8B-B14F-4D97-AF65-F5344CB8AC3E}">
        <p14:creationId xmlns:p14="http://schemas.microsoft.com/office/powerpoint/2010/main" val="297265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8CDE2-4305-4762-9DAA-DB7575EDE028}" type="datetimeFigureOut">
              <a:rPr lang="en-GB" smtClean="0"/>
              <a:pPr/>
              <a:t>03/05/2016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E07C57-3CCC-48E3-8875-E838D092FB4C}" type="slidenum">
              <a:rPr lang="en-GB" smtClean="0"/>
              <a:pPr/>
              <a:t>‹#›</a:t>
            </a:fld>
            <a:endParaRPr lang="en-GB"/>
          </a:p>
        </p:txBody>
      </p:sp>
    </p:spTree>
    <p:extLst>
      <p:ext uri="{BB962C8B-B14F-4D97-AF65-F5344CB8AC3E}">
        <p14:creationId xmlns:p14="http://schemas.microsoft.com/office/powerpoint/2010/main" val="115512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8CDE2-4305-4762-9DAA-DB7575EDE028}" type="datetimeFigureOut">
              <a:rPr lang="en-GB" smtClean="0"/>
              <a:pPr/>
              <a:t>03/05/2016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E07C57-3CCC-48E3-8875-E838D092FB4C}" type="slidenum">
              <a:rPr lang="en-GB" smtClean="0"/>
              <a:pPr/>
              <a:t>‹#›</a:t>
            </a:fld>
            <a:endParaRPr lang="en-GB"/>
          </a:p>
        </p:txBody>
      </p:sp>
    </p:spTree>
    <p:extLst>
      <p:ext uri="{BB962C8B-B14F-4D97-AF65-F5344CB8AC3E}">
        <p14:creationId xmlns:p14="http://schemas.microsoft.com/office/powerpoint/2010/main" val="367741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8CDE2-4305-4762-9DAA-DB7575EDE028}" type="datetimeFigureOut">
              <a:rPr lang="en-GB" smtClean="0"/>
              <a:pPr/>
              <a:t>03/05/2016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E07C57-3CCC-48E3-8875-E838D092FB4C}" type="slidenum">
              <a:rPr lang="en-GB" smtClean="0"/>
              <a:pPr/>
              <a:t>‹#›</a:t>
            </a:fld>
            <a:endParaRPr lang="en-GB"/>
          </a:p>
        </p:txBody>
      </p:sp>
    </p:spTree>
    <p:extLst>
      <p:ext uri="{BB962C8B-B14F-4D97-AF65-F5344CB8AC3E}">
        <p14:creationId xmlns:p14="http://schemas.microsoft.com/office/powerpoint/2010/main" val="216018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8CDE2-4305-4762-9DAA-DB7575EDE028}" type="datetimeFigureOut">
              <a:rPr lang="en-GB" smtClean="0"/>
              <a:pPr/>
              <a:t>03/05/2016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07C57-3CCC-48E3-8875-E838D092FB4C}" type="slidenum">
              <a:rPr lang="en-GB" smtClean="0"/>
              <a:pPr/>
              <a:t>‹#›</a:t>
            </a:fld>
            <a:endParaRPr lang="en-GB"/>
          </a:p>
        </p:txBody>
      </p:sp>
    </p:spTree>
    <p:extLst>
      <p:ext uri="{BB962C8B-B14F-4D97-AF65-F5344CB8AC3E}">
        <p14:creationId xmlns:p14="http://schemas.microsoft.com/office/powerpoint/2010/main" val="1847739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mailto:luca.biferale@roma2.infn.it" TargetMode="External"/><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hyperlink" Target="mailto:fabio.bonaccorso@roma2.infn.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08920"/>
            <a:ext cx="7772400" cy="1470025"/>
          </a:xfrm>
        </p:spPr>
        <p:txBody>
          <a:bodyPr>
            <a:normAutofit fontScale="90000"/>
          </a:bodyPr>
          <a:lstStyle/>
          <a:p>
            <a:r>
              <a:rPr lang="en-GB" dirty="0"/>
              <a:t>TURBASE-DNS: A DATA BASE OF DIRECT NUMERICAL SIMULATIONS OF TURBULENT FLOWS</a:t>
            </a:r>
            <a:endParaRPr lang="it-IT" dirty="0"/>
          </a:p>
        </p:txBody>
      </p:sp>
      <p:pic>
        <p:nvPicPr>
          <p:cNvPr id="1026" name="Picture 2" descr="https://www.eudat.eu/sites/default/files/styles/medium/public/logo/TURBASE.png?itok=B2xhOHZ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503859"/>
            <a:ext cx="1907645"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130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latin typeface="Century Gothic" charset="0"/>
              </a:rPr>
              <a:t>EUDAT: A truly pan-European Infrastructure</a:t>
            </a:r>
            <a:endParaRPr lang="en-GB" dirty="0"/>
          </a:p>
        </p:txBody>
      </p:sp>
      <p:sp>
        <p:nvSpPr>
          <p:cNvPr id="4" name="Rettangolo 59"/>
          <p:cNvSpPr>
            <a:spLocks noChangeArrowheads="1"/>
          </p:cNvSpPr>
          <p:nvPr/>
        </p:nvSpPr>
        <p:spPr bwMode="auto">
          <a:xfrm>
            <a:off x="78726" y="1574273"/>
            <a:ext cx="430710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a:latin typeface="Century Gothic" charset="0"/>
              </a:rPr>
              <a:t>EUDAT offers </a:t>
            </a:r>
            <a:r>
              <a:rPr lang="en-GB" sz="2000" b="1" dirty="0">
                <a:latin typeface="Century Gothic" charset="0"/>
              </a:rPr>
              <a:t>common data </a:t>
            </a:r>
            <a:r>
              <a:rPr lang="en-GB" sz="2000" b="1" dirty="0" smtClean="0">
                <a:latin typeface="Century Gothic" charset="0"/>
              </a:rPr>
              <a:t>services </a:t>
            </a:r>
            <a:r>
              <a:rPr lang="en-GB" sz="2000" dirty="0" smtClean="0">
                <a:latin typeface="Century Gothic" charset="0"/>
              </a:rPr>
              <a:t>to both </a:t>
            </a:r>
            <a:r>
              <a:rPr lang="en-GB" sz="2000" b="1" dirty="0" smtClean="0">
                <a:latin typeface="Century Gothic" charset="0"/>
              </a:rPr>
              <a:t>research </a:t>
            </a:r>
            <a:r>
              <a:rPr lang="en-GB" sz="2000" b="1" dirty="0">
                <a:latin typeface="Century Gothic" charset="0"/>
              </a:rPr>
              <a:t>communities </a:t>
            </a:r>
            <a:r>
              <a:rPr lang="en-GB" sz="2000" b="1" dirty="0" smtClean="0">
                <a:latin typeface="Century Gothic" charset="0"/>
              </a:rPr>
              <a:t>and individuals </a:t>
            </a:r>
            <a:r>
              <a:rPr lang="en-GB" sz="2000" dirty="0" smtClean="0">
                <a:latin typeface="Century Gothic" charset="0"/>
              </a:rPr>
              <a:t>through a network </a:t>
            </a:r>
            <a:r>
              <a:rPr lang="en-GB" sz="2000" dirty="0">
                <a:latin typeface="Century Gothic" charset="0"/>
              </a:rPr>
              <a:t>of </a:t>
            </a:r>
            <a:r>
              <a:rPr lang="en-GB" sz="2000" b="1" dirty="0" smtClean="0">
                <a:latin typeface="Century Gothic" charset="0"/>
              </a:rPr>
              <a:t>35 </a:t>
            </a:r>
            <a:r>
              <a:rPr lang="en-GB" sz="2000" b="1" dirty="0">
                <a:latin typeface="Century Gothic" charset="0"/>
              </a:rPr>
              <a:t>European </a:t>
            </a:r>
            <a:r>
              <a:rPr lang="en-GB" sz="2000" b="1" dirty="0" smtClean="0">
                <a:latin typeface="Century Gothic" charset="0"/>
              </a:rPr>
              <a:t>organisations.</a:t>
            </a:r>
            <a:endParaRPr lang="en-GB" sz="2000" b="1" dirty="0">
              <a:latin typeface="Century Gothic" charset="0"/>
            </a:endParaRPr>
          </a:p>
        </p:txBody>
      </p:sp>
      <p:sp>
        <p:nvSpPr>
          <p:cNvPr id="5" name="Rettangolo 60"/>
          <p:cNvSpPr>
            <a:spLocks noChangeArrowheads="1"/>
          </p:cNvSpPr>
          <p:nvPr/>
        </p:nvSpPr>
        <p:spPr bwMode="auto">
          <a:xfrm>
            <a:off x="78726" y="3635714"/>
            <a:ext cx="389021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000" dirty="0" smtClean="0">
                <a:latin typeface="Century Gothic" charset="0"/>
              </a:rPr>
              <a:t>EUDAT wants to enable </a:t>
            </a:r>
            <a:r>
              <a:rPr lang="en-GB" sz="2000" b="1" dirty="0">
                <a:latin typeface="Century Gothic" charset="0"/>
              </a:rPr>
              <a:t>European </a:t>
            </a:r>
            <a:r>
              <a:rPr lang="en-GB" sz="2000" b="1" dirty="0" smtClean="0">
                <a:latin typeface="Century Gothic" charset="0"/>
              </a:rPr>
              <a:t>researchers from </a:t>
            </a:r>
            <a:r>
              <a:rPr lang="en-GB" sz="2000" b="1" dirty="0">
                <a:latin typeface="Century Gothic" charset="0"/>
              </a:rPr>
              <a:t>any </a:t>
            </a:r>
            <a:r>
              <a:rPr lang="en-GB" sz="2000" b="1" dirty="0" smtClean="0">
                <a:latin typeface="Century Gothic" charset="0"/>
              </a:rPr>
              <a:t>discipline </a:t>
            </a:r>
            <a:r>
              <a:rPr lang="en-GB" sz="2000" dirty="0">
                <a:latin typeface="Century Gothic" charset="0"/>
              </a:rPr>
              <a:t>to </a:t>
            </a:r>
            <a:r>
              <a:rPr lang="en-GB" sz="2000" b="1" dirty="0">
                <a:latin typeface="Century Gothic" charset="0"/>
              </a:rPr>
              <a:t>preserve, find, access, and process data</a:t>
            </a:r>
            <a:r>
              <a:rPr lang="en-GB" sz="2000" dirty="0">
                <a:latin typeface="Century Gothic" charset="0"/>
              </a:rPr>
              <a:t> in a trusted environment, as part of a </a:t>
            </a:r>
            <a:r>
              <a:rPr lang="en-GB" sz="2000" b="1" dirty="0">
                <a:latin typeface="Century Gothic" charset="0"/>
              </a:rPr>
              <a:t>Collaborative Data </a:t>
            </a:r>
            <a:r>
              <a:rPr lang="en-GB" sz="2000" b="1" dirty="0" smtClean="0">
                <a:latin typeface="Century Gothic" charset="0"/>
              </a:rPr>
              <a:t>Infrastructure</a:t>
            </a:r>
            <a:r>
              <a:rPr lang="en-GB" sz="2000" dirty="0" smtClean="0">
                <a:latin typeface="Century Gothic" charset="0"/>
              </a:rPr>
              <a:t>.</a:t>
            </a:r>
            <a:endParaRPr lang="en-GB" sz="2000" dirty="0">
              <a:latin typeface="Century Gothic" charset="0"/>
            </a:endParaRP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629" y="1728434"/>
            <a:ext cx="5177371" cy="447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557" y="5983294"/>
            <a:ext cx="134933" cy="156495"/>
          </a:xfrm>
          <a:prstGeom prst="rect">
            <a:avLst/>
          </a:prstGeom>
        </p:spPr>
      </p:pic>
      <p:sp>
        <p:nvSpPr>
          <p:cNvPr id="8" name="Rettangolo 60"/>
          <p:cNvSpPr>
            <a:spLocks noChangeArrowheads="1"/>
          </p:cNvSpPr>
          <p:nvPr/>
        </p:nvSpPr>
        <p:spPr bwMode="auto">
          <a:xfrm>
            <a:off x="5635490" y="5891705"/>
            <a:ext cx="2844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European infrastructures</a:t>
            </a:r>
            <a:endParaRPr lang="en-GB" sz="1400" dirty="0">
              <a:latin typeface="Century Gothic"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557" y="6252418"/>
            <a:ext cx="134933" cy="156495"/>
          </a:xfrm>
          <a:prstGeom prst="rect">
            <a:avLst/>
          </a:prstGeom>
        </p:spPr>
      </p:pic>
      <p:sp>
        <p:nvSpPr>
          <p:cNvPr id="10" name="Rettangolo 60"/>
          <p:cNvSpPr>
            <a:spLocks noChangeArrowheads="1"/>
          </p:cNvSpPr>
          <p:nvPr/>
        </p:nvSpPr>
        <p:spPr bwMode="auto">
          <a:xfrm>
            <a:off x="5635490" y="6149535"/>
            <a:ext cx="28446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Technology Providers</a:t>
            </a:r>
            <a:endParaRPr lang="en-GB" sz="1400" dirty="0">
              <a:latin typeface="Century Gothic"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8712" y="6519351"/>
            <a:ext cx="134933" cy="156495"/>
          </a:xfrm>
          <a:prstGeom prst="rect">
            <a:avLst/>
          </a:prstGeom>
        </p:spPr>
      </p:pic>
      <p:sp>
        <p:nvSpPr>
          <p:cNvPr id="12" name="Rettangolo 60"/>
          <p:cNvSpPr>
            <a:spLocks noChangeArrowheads="1"/>
          </p:cNvSpPr>
          <p:nvPr/>
        </p:nvSpPr>
        <p:spPr bwMode="auto">
          <a:xfrm>
            <a:off x="5619312" y="6432260"/>
            <a:ext cx="286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400" dirty="0" smtClean="0">
                <a:latin typeface="Century Gothic" charset="0"/>
              </a:rPr>
              <a:t>Research Communities</a:t>
            </a:r>
            <a:endParaRPr lang="en-GB" sz="1400" dirty="0">
              <a:latin typeface="Century Gothic" charset="0"/>
            </a:endParaRPr>
          </a:p>
        </p:txBody>
      </p:sp>
    </p:spTree>
    <p:extLst>
      <p:ext uri="{BB962C8B-B14F-4D97-AF65-F5344CB8AC3E}">
        <p14:creationId xmlns:p14="http://schemas.microsoft.com/office/powerpoint/2010/main" val="3761631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6300" y="260648"/>
            <a:ext cx="73914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EUDAT Vision &amp; Mission </a:t>
            </a:r>
            <a:endParaRPr lang="en-US" dirty="0"/>
          </a:p>
        </p:txBody>
      </p:sp>
      <p:sp>
        <p:nvSpPr>
          <p:cNvPr id="5" name="Content Placeholder 2"/>
          <p:cNvSpPr txBox="1">
            <a:spLocks/>
          </p:cNvSpPr>
          <p:nvPr/>
        </p:nvSpPr>
        <p:spPr>
          <a:xfrm>
            <a:off x="457200" y="1371600"/>
            <a:ext cx="5194920" cy="515374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GB" sz="3200" b="1" dirty="0" smtClean="0"/>
              <a:t>Vision</a:t>
            </a:r>
            <a:r>
              <a:rPr lang="en-GB" sz="3200" dirty="0" smtClean="0"/>
              <a:t>: </a:t>
            </a:r>
            <a:r>
              <a:rPr lang="en-GB" sz="3200" i="1" dirty="0" smtClean="0"/>
              <a:t>Data is shared and preserved across borders and disciplines thereby enhancing the value and quality of research at large.</a:t>
            </a:r>
          </a:p>
          <a:p>
            <a:pPr>
              <a:lnSpc>
                <a:spcPct val="110000"/>
              </a:lnSpc>
            </a:pPr>
            <a:endParaRPr lang="en-GB" sz="3200" dirty="0" smtClean="0"/>
          </a:p>
          <a:p>
            <a:pPr>
              <a:lnSpc>
                <a:spcPct val="110000"/>
              </a:lnSpc>
            </a:pPr>
            <a:r>
              <a:rPr lang="en-GB" sz="3200" b="1" dirty="0" smtClean="0"/>
              <a:t>Mission</a:t>
            </a:r>
            <a:r>
              <a:rPr lang="en-GB" sz="3200" dirty="0" smtClean="0"/>
              <a:t>: </a:t>
            </a:r>
            <a:r>
              <a:rPr lang="en-GB" sz="3200" i="1" dirty="0" smtClean="0"/>
              <a:t>To enable data stewardship within and between European Research Communities through a Collaborative Data Infrastructure, a common model and service infrastructure for managing data spanning all European research data centres and community data repositories. </a:t>
            </a:r>
          </a:p>
          <a:p>
            <a:pPr marL="0" indent="0">
              <a:lnSpc>
                <a:spcPct val="110000"/>
              </a:lnSpc>
              <a:buFont typeface="Arial" panose="020B0604020202020204" pitchFamily="34" charset="0"/>
              <a:buNone/>
            </a:pPr>
            <a:endParaRPr lang="en-GB" sz="3200" i="1" dirty="0" smtClean="0"/>
          </a:p>
          <a:p>
            <a:pPr>
              <a:lnSpc>
                <a:spcPct val="110000"/>
              </a:lnSpc>
            </a:pPr>
            <a:endParaRPr lang="en-US" sz="3100" dirty="0" smtClean="0"/>
          </a:p>
          <a:p>
            <a:pPr>
              <a:lnSpc>
                <a:spcPct val="110000"/>
              </a:lnSpc>
            </a:pPr>
            <a:endParaRPr lang="en-US" dirty="0"/>
          </a:p>
        </p:txBody>
      </p:sp>
      <p:pic>
        <p:nvPicPr>
          <p:cNvPr id="6" name="Picture 5"/>
          <p:cNvPicPr>
            <a:picLocks noChangeAspect="1"/>
          </p:cNvPicPr>
          <p:nvPr/>
        </p:nvPicPr>
        <p:blipFill>
          <a:blip r:embed="rId2"/>
          <a:stretch>
            <a:fillRect/>
          </a:stretch>
        </p:blipFill>
        <p:spPr>
          <a:xfrm>
            <a:off x="5796136" y="3573016"/>
            <a:ext cx="3019480" cy="2603334"/>
          </a:xfrm>
          <a:prstGeom prst="rect">
            <a:avLst/>
          </a:prstGeom>
        </p:spPr>
      </p:pic>
      <p:pic>
        <p:nvPicPr>
          <p:cNvPr id="7" name="Picture 7"/>
          <p:cNvPicPr>
            <a:picLocks noChangeAspect="1"/>
          </p:cNvPicPr>
          <p:nvPr/>
        </p:nvPicPr>
        <p:blipFill>
          <a:blip r:embed="rId3" cstate="print"/>
          <a:stretch>
            <a:fillRect/>
          </a:stretch>
        </p:blipFill>
        <p:spPr>
          <a:xfrm>
            <a:off x="5968692" y="1196752"/>
            <a:ext cx="2674367" cy="2005775"/>
          </a:xfrm>
          <a:prstGeom prst="rect">
            <a:avLst/>
          </a:prstGeom>
        </p:spPr>
      </p:pic>
    </p:spTree>
    <p:extLst>
      <p:ext uri="{BB962C8B-B14F-4D97-AF65-F5344CB8AC3E}">
        <p14:creationId xmlns:p14="http://schemas.microsoft.com/office/powerpoint/2010/main" val="2205305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44624"/>
            <a:ext cx="7304856" cy="792162"/>
          </a:xfrm>
        </p:spPr>
        <p:txBody>
          <a:bodyPr/>
          <a:lstStyle/>
          <a:p>
            <a:r>
              <a:rPr lang="de-DE" dirty="0" smtClean="0"/>
              <a:t>B2 Service Suite</a:t>
            </a:r>
            <a:endParaRPr lang="en-US" dirty="0"/>
          </a:p>
        </p:txBody>
      </p:sp>
      <p:sp>
        <p:nvSpPr>
          <p:cNvPr id="11" name="Rectangle 10"/>
          <p:cNvSpPr/>
          <p:nvPr/>
        </p:nvSpPr>
        <p:spPr>
          <a:xfrm>
            <a:off x="350199" y="6321305"/>
            <a:ext cx="3120150" cy="369332"/>
          </a:xfrm>
          <a:prstGeom prst="rect">
            <a:avLst/>
          </a:prstGeom>
        </p:spPr>
        <p:txBody>
          <a:bodyPr wrap="none">
            <a:spAutoFit/>
          </a:bodyPr>
          <a:lstStyle/>
          <a:p>
            <a:r>
              <a:rPr lang="fr-FR" dirty="0"/>
              <a:t>https://</a:t>
            </a:r>
            <a:r>
              <a:rPr lang="fr-FR" dirty="0" err="1"/>
              <a:t>www.eudat.eu</a:t>
            </a:r>
            <a:r>
              <a:rPr lang="fr-FR" dirty="0"/>
              <a:t>/services</a:t>
            </a:r>
          </a:p>
        </p:txBody>
      </p:sp>
      <p:sp>
        <p:nvSpPr>
          <p:cNvPr id="12" name="Content Placeholder 2"/>
          <p:cNvSpPr>
            <a:spLocks noGrp="1"/>
          </p:cNvSpPr>
          <p:nvPr>
            <p:ph idx="1"/>
          </p:nvPr>
        </p:nvSpPr>
        <p:spPr>
          <a:xfrm>
            <a:off x="5430318" y="980728"/>
            <a:ext cx="3672408" cy="3972681"/>
          </a:xfrm>
        </p:spPr>
        <p:txBody>
          <a:bodyPr>
            <a:noAutofit/>
          </a:bodyPr>
          <a:lstStyle/>
          <a:p>
            <a:pPr marL="0" indent="0">
              <a:buNone/>
            </a:pPr>
            <a:r>
              <a:rPr lang="en-US" sz="2200" dirty="0"/>
              <a:t>Covering both </a:t>
            </a:r>
            <a:r>
              <a:rPr lang="en-US" sz="2200" b="1" dirty="0"/>
              <a:t>access</a:t>
            </a:r>
            <a:r>
              <a:rPr lang="en-US" sz="2200" dirty="0"/>
              <a:t> and </a:t>
            </a:r>
            <a:r>
              <a:rPr lang="en-US" sz="2200" b="1" dirty="0"/>
              <a:t>deposit</a:t>
            </a:r>
            <a:r>
              <a:rPr lang="en-US" sz="2200" dirty="0"/>
              <a:t>, from </a:t>
            </a:r>
            <a:r>
              <a:rPr lang="en-US" sz="2200" b="1" dirty="0"/>
              <a:t>informal data sharing to long-term archiving</a:t>
            </a:r>
            <a:r>
              <a:rPr lang="en-US" sz="2200" dirty="0"/>
              <a:t>, and addressing </a:t>
            </a:r>
            <a:r>
              <a:rPr lang="en-US" sz="2200" b="1" dirty="0"/>
              <a:t>identification</a:t>
            </a:r>
            <a:r>
              <a:rPr lang="en-US" sz="2200" dirty="0"/>
              <a:t>, </a:t>
            </a:r>
            <a:r>
              <a:rPr lang="en-US" sz="2200" b="1" dirty="0"/>
              <a:t>discoverability</a:t>
            </a:r>
            <a:r>
              <a:rPr lang="en-US" sz="2200" dirty="0"/>
              <a:t> and </a:t>
            </a:r>
            <a:r>
              <a:rPr lang="en-US" sz="2200" b="1" dirty="0"/>
              <a:t>computability</a:t>
            </a:r>
            <a:r>
              <a:rPr lang="en-US" sz="2200" dirty="0"/>
              <a:t> of both </a:t>
            </a:r>
            <a:r>
              <a:rPr lang="en-US" sz="2200" b="1" dirty="0"/>
              <a:t>long-tail and big data</a:t>
            </a:r>
            <a:r>
              <a:rPr lang="en-US" sz="2200" dirty="0"/>
              <a:t>, EUDAT services </a:t>
            </a:r>
            <a:r>
              <a:rPr lang="en-US" sz="2200" dirty="0" smtClean="0"/>
              <a:t>seek to </a:t>
            </a:r>
            <a:r>
              <a:rPr lang="en-US" sz="2200" b="1" u="sng" dirty="0" smtClean="0"/>
              <a:t>address </a:t>
            </a:r>
            <a:r>
              <a:rPr lang="en-US" sz="2200" b="1" u="sng" dirty="0"/>
              <a:t>the full lifecycle of research data</a:t>
            </a:r>
          </a:p>
        </p:txBody>
      </p:sp>
      <p:grpSp>
        <p:nvGrpSpPr>
          <p:cNvPr id="3" name="Group 2"/>
          <p:cNvGrpSpPr/>
          <p:nvPr/>
        </p:nvGrpSpPr>
        <p:grpSpPr>
          <a:xfrm>
            <a:off x="19861" y="980728"/>
            <a:ext cx="5427547" cy="4999264"/>
            <a:chOff x="19861" y="1255626"/>
            <a:chExt cx="5427547" cy="4999264"/>
          </a:xfrm>
        </p:grpSpPr>
        <p:pic>
          <p:nvPicPr>
            <p:cNvPr id="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61" y="1255626"/>
              <a:ext cx="5427547" cy="499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jkr\projects\eudat\logos\B2SH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335" y="3708660"/>
              <a:ext cx="648072" cy="137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kr\projects\eudat\logos\B2FIND.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55835" y="4514878"/>
              <a:ext cx="1014500" cy="155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jkr\projects\eudat\logos\B2DROP-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4" y="3708660"/>
              <a:ext cx="649932" cy="1448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jkr\projects\eudat\logos\B2SAF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0417" y="2722835"/>
              <a:ext cx="649932" cy="1440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jkr\projects\eudat\logos\B2STA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1920" y="2722835"/>
              <a:ext cx="648072" cy="1440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71143" y="1554721"/>
              <a:ext cx="974905" cy="2160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jkr\projects\eudat\logos\B2HANDLE ORIGINAL NO PAYOFF.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05" y="2176686"/>
              <a:ext cx="792088" cy="291147"/>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54292" y="5358331"/>
            <a:ext cx="2093971" cy="317245"/>
          </a:xfrm>
          <a:prstGeom prst="rect">
            <a:avLst/>
          </a:prstGeom>
          <a:noFill/>
          <a:ln w="9525">
            <a:noFill/>
            <a:miter lim="800000"/>
            <a:headEnd/>
            <a:tailEnd/>
          </a:ln>
        </p:spPr>
      </p:pic>
      <p:pic>
        <p:nvPicPr>
          <p:cNvPr id="18" name="Picture 2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54290" y="5729324"/>
            <a:ext cx="2093207" cy="316498"/>
          </a:xfrm>
          <a:prstGeom prst="rect">
            <a:avLst/>
          </a:prstGeom>
          <a:noFill/>
          <a:ln w="9525">
            <a:noFill/>
            <a:miter lim="800000"/>
            <a:headEnd/>
            <a:tailEnd/>
          </a:ln>
        </p:spPr>
      </p:pic>
      <p:pic>
        <p:nvPicPr>
          <p:cNvPr id="19"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54289" y="6116381"/>
            <a:ext cx="2093207" cy="317244"/>
          </a:xfrm>
          <a:prstGeom prst="rect">
            <a:avLst/>
          </a:prstGeom>
          <a:noFill/>
          <a:ln w="9525">
            <a:noFill/>
            <a:miter lim="800000"/>
            <a:headEnd/>
            <a:tailEnd/>
          </a:ln>
        </p:spPr>
      </p:pic>
      <p:pic>
        <p:nvPicPr>
          <p:cNvPr id="20" name="Picture 6" descr="C:\Users\lbermude\Documents\Laura\eudat\conference\3rd-conference\poster-services\b2stage\presentacion\B2STAGE_payoff.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54288" y="6496131"/>
            <a:ext cx="2093207" cy="317245"/>
          </a:xfrm>
          <a:prstGeom prst="rect">
            <a:avLst/>
          </a:prstGeom>
          <a:noFill/>
          <a:ln w="9525">
            <a:noFill/>
            <a:miter lim="800000"/>
            <a:headEnd/>
            <a:tailEnd/>
          </a:ln>
        </p:spPr>
      </p:pic>
      <p:pic>
        <p:nvPicPr>
          <p:cNvPr id="21" name="Picture 1"/>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14532" y="5570701"/>
            <a:ext cx="2093972" cy="317245"/>
          </a:xfrm>
          <a:prstGeom prst="rect">
            <a:avLst/>
          </a:prstGeom>
          <a:noFill/>
          <a:ln w="9525">
            <a:noFill/>
            <a:miter lim="800000"/>
            <a:headEnd/>
            <a:tailEnd/>
          </a:ln>
        </p:spPr>
      </p:pic>
      <p:pic>
        <p:nvPicPr>
          <p:cNvPr id="22" name="Picture 3" descr="C:\Users\jkr\projects\eudat\logos\B2ACCESS.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4532" y="6341946"/>
            <a:ext cx="2093972" cy="3172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15297" y="5885327"/>
            <a:ext cx="2093207" cy="497960"/>
          </a:xfrm>
          <a:prstGeom prst="rect">
            <a:avLst/>
          </a:prstGeom>
        </p:spPr>
      </p:pic>
    </p:spTree>
    <p:extLst>
      <p:ext uri="{BB962C8B-B14F-4D97-AF65-F5344CB8AC3E}">
        <p14:creationId xmlns:p14="http://schemas.microsoft.com/office/powerpoint/2010/main" val="3230591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0165" y="1757579"/>
            <a:ext cx="7088494" cy="816754"/>
          </a:xfrm>
        </p:spPr>
        <p:txBody>
          <a:bodyPr>
            <a:normAutofit/>
          </a:bodyPr>
          <a:lstStyle/>
          <a:p>
            <a:pPr>
              <a:buSzPct val="100000"/>
              <a:buBlip>
                <a:blip r:embed="rId2"/>
              </a:buBlip>
            </a:pPr>
            <a:r>
              <a:rPr lang="en-GB" sz="2000" dirty="0"/>
              <a:t>Common Language Resources and Technology Infrastructure (CLARIN)</a:t>
            </a:r>
          </a:p>
          <a:p>
            <a:pPr marL="0" indent="0">
              <a:buNone/>
            </a:pPr>
            <a:endParaRPr lang="en-GB" sz="2000" dirty="0"/>
          </a:p>
        </p:txBody>
      </p:sp>
      <p:sp>
        <p:nvSpPr>
          <p:cNvPr id="3" name="Title 2"/>
          <p:cNvSpPr>
            <a:spLocks noGrp="1"/>
          </p:cNvSpPr>
          <p:nvPr>
            <p:ph type="title"/>
          </p:nvPr>
        </p:nvSpPr>
        <p:spPr>
          <a:xfrm>
            <a:off x="1486065" y="116632"/>
            <a:ext cx="7444885" cy="648072"/>
          </a:xfrm>
        </p:spPr>
        <p:txBody>
          <a:bodyPr>
            <a:noAutofit/>
          </a:bodyPr>
          <a:lstStyle/>
          <a:p>
            <a:r>
              <a:rPr lang="en-GB" sz="3600" dirty="0" smtClean="0"/>
              <a:t>Building solutions with the communities</a:t>
            </a:r>
            <a:endParaRPr lang="en-GB" sz="3600" dirty="0"/>
          </a:p>
        </p:txBody>
      </p:sp>
      <p:pic>
        <p:nvPicPr>
          <p:cNvPr id="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31" y="1584087"/>
            <a:ext cx="825628" cy="92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552" y="2659019"/>
            <a:ext cx="1493985" cy="55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p:cNvSpPr txBox="1">
            <a:spLocks/>
          </p:cNvSpPr>
          <p:nvPr/>
        </p:nvSpPr>
        <p:spPr>
          <a:xfrm>
            <a:off x="1832518" y="2665333"/>
            <a:ext cx="7088494" cy="5424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European Network for Earth System Modelling (ENES)</a:t>
            </a:r>
          </a:p>
          <a:p>
            <a:pPr marL="0" indent="0">
              <a:buNone/>
            </a:pPr>
            <a:endParaRPr lang="en-GB" sz="2000" dirty="0"/>
          </a:p>
        </p:txBody>
      </p:sp>
      <p:pic>
        <p:nvPicPr>
          <p:cNvPr id="7" name="Picture 4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591" y="3497613"/>
            <a:ext cx="954709" cy="71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1816561" y="3450762"/>
            <a:ext cx="708849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Distributed </a:t>
            </a:r>
            <a:r>
              <a:rPr lang="en-GB" sz="2000" dirty="0"/>
              <a:t>infrastructure for life-science information </a:t>
            </a:r>
            <a:r>
              <a:rPr lang="en-GB" sz="2000" dirty="0" smtClean="0"/>
              <a:t>(ELIXIR)</a:t>
            </a:r>
            <a:endParaRPr lang="en-GB" sz="2000" dirty="0"/>
          </a:p>
        </p:txBody>
      </p:sp>
      <p:pic>
        <p:nvPicPr>
          <p:cNvPr id="9"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274" y="4549791"/>
            <a:ext cx="1208194" cy="5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
          <p:cNvSpPr txBox="1">
            <a:spLocks/>
          </p:cNvSpPr>
          <p:nvPr/>
        </p:nvSpPr>
        <p:spPr>
          <a:xfrm>
            <a:off x="1842457" y="4386866"/>
            <a:ext cx="708849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European Plate Observing System (EPOS) </a:t>
            </a:r>
            <a:r>
              <a:rPr lang="en-GB" sz="2000" dirty="0" smtClean="0"/>
              <a:t>- Solid </a:t>
            </a:r>
            <a:r>
              <a:rPr lang="en-GB" sz="2000" dirty="0"/>
              <a:t>Earth </a:t>
            </a:r>
            <a:r>
              <a:rPr lang="en-GB" sz="2000" dirty="0" smtClean="0"/>
              <a:t>sciences Research Infrastructure</a:t>
            </a:r>
            <a:endParaRPr lang="en-GB" sz="2000" dirty="0"/>
          </a:p>
        </p:txBody>
      </p:sp>
      <p:pic>
        <p:nvPicPr>
          <p:cNvPr id="12"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366943"/>
            <a:ext cx="2489079" cy="697602"/>
          </a:xfrm>
          <a:prstGeom prst="rect">
            <a:avLst/>
          </a:prstGeom>
        </p:spPr>
      </p:pic>
      <p:pic>
        <p:nvPicPr>
          <p:cNvPr id="14"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3621" y="6064545"/>
            <a:ext cx="1544474" cy="71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
          <p:cNvSpPr txBox="1">
            <a:spLocks/>
          </p:cNvSpPr>
          <p:nvPr/>
        </p:nvSpPr>
        <p:spPr>
          <a:xfrm>
            <a:off x="1816561" y="5271660"/>
            <a:ext cx="7088494" cy="8301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Integrated Carbon Observation System (ICOS) to quantify &amp; understand greenhouse </a:t>
            </a:r>
            <a:r>
              <a:rPr lang="en-GB" sz="2000" dirty="0"/>
              <a:t>gas </a:t>
            </a:r>
            <a:r>
              <a:rPr lang="en-GB" sz="2000" dirty="0" smtClean="0"/>
              <a:t>balance</a:t>
            </a:r>
            <a:endParaRPr lang="en-GB" sz="2000" dirty="0"/>
          </a:p>
        </p:txBody>
      </p:sp>
      <p:sp>
        <p:nvSpPr>
          <p:cNvPr id="16" name="Content Placeholder 1"/>
          <p:cNvSpPr txBox="1">
            <a:spLocks/>
          </p:cNvSpPr>
          <p:nvPr/>
        </p:nvSpPr>
        <p:spPr>
          <a:xfrm>
            <a:off x="1835696" y="6139055"/>
            <a:ext cx="7088494" cy="5625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Long-Term Ecosystem Research (LTER</a:t>
            </a:r>
            <a:r>
              <a:rPr lang="en-GB" sz="2000" dirty="0" smtClean="0"/>
              <a:t>) in Europe</a:t>
            </a:r>
            <a:endParaRPr lang="en-GB" sz="2000" dirty="0"/>
          </a:p>
        </p:txBody>
      </p:sp>
      <p:sp>
        <p:nvSpPr>
          <p:cNvPr id="17" name="Rettangolo 60"/>
          <p:cNvSpPr>
            <a:spLocks noChangeArrowheads="1"/>
          </p:cNvSpPr>
          <p:nvPr/>
        </p:nvSpPr>
        <p:spPr bwMode="auto">
          <a:xfrm>
            <a:off x="251520" y="929336"/>
            <a:ext cx="8539402" cy="707886"/>
          </a:xfrm>
          <a:prstGeom prst="rect">
            <a:avLst/>
          </a:prstGeom>
          <a:solidFill>
            <a:schemeClr val="accent1">
              <a:lumMod val="40000"/>
              <a:lumOff val="60000"/>
            </a:schemeClr>
          </a:solidFill>
          <a:ln>
            <a:noFill/>
          </a:ln>
          <a:extLst/>
        </p:spPr>
        <p:txBody>
          <a:bodyPr wrap="square">
            <a:spAutoFit/>
          </a:bodyPr>
          <a:lstStyle/>
          <a:p>
            <a:r>
              <a:rPr lang="en-GB" sz="2000" dirty="0">
                <a:latin typeface="Century Gothic" charset="0"/>
              </a:rPr>
              <a:t>EUDAT services </a:t>
            </a:r>
            <a:r>
              <a:rPr lang="en-GB" sz="2000" dirty="0" smtClean="0">
                <a:latin typeface="Century Gothic" charset="0"/>
              </a:rPr>
              <a:t>(</a:t>
            </a:r>
            <a:r>
              <a:rPr lang="en-GB" sz="2000" b="1" i="1" dirty="0" smtClean="0">
                <a:latin typeface="Century Gothic" charset="0"/>
              </a:rPr>
              <a:t>B2 </a:t>
            </a:r>
            <a:r>
              <a:rPr lang="de-DE" sz="2000" b="1" i="1" dirty="0">
                <a:latin typeface="Century Gothic" charset="0"/>
              </a:rPr>
              <a:t>Service Suite</a:t>
            </a:r>
            <a:r>
              <a:rPr lang="en-GB" sz="2000" dirty="0" smtClean="0">
                <a:latin typeface="Century Gothic" charset="0"/>
              </a:rPr>
              <a:t>) are </a:t>
            </a:r>
            <a:r>
              <a:rPr lang="en-GB" sz="2000" b="1" dirty="0">
                <a:latin typeface="Century Gothic" charset="0"/>
              </a:rPr>
              <a:t>designed, built and implemented</a:t>
            </a:r>
            <a:r>
              <a:rPr lang="en-GB" sz="2000" dirty="0">
                <a:latin typeface="Century Gothic" charset="0"/>
              </a:rPr>
              <a:t> </a:t>
            </a:r>
            <a:r>
              <a:rPr lang="en-GB" sz="2000" b="1" dirty="0" smtClean="0">
                <a:latin typeface="Century Gothic" charset="0"/>
              </a:rPr>
              <a:t>together with </a:t>
            </a:r>
            <a:r>
              <a:rPr lang="en-GB" sz="2000" b="1" dirty="0">
                <a:latin typeface="Century Gothic" charset="0"/>
              </a:rPr>
              <a:t>user </a:t>
            </a:r>
            <a:r>
              <a:rPr lang="en-GB" sz="2000" b="1" dirty="0" err="1" smtClean="0">
                <a:latin typeface="Century Gothic" charset="0"/>
              </a:rPr>
              <a:t>communites</a:t>
            </a:r>
            <a:r>
              <a:rPr lang="en-GB" sz="2000" b="1" dirty="0" smtClean="0">
                <a:latin typeface="Century Gothic" charset="0"/>
              </a:rPr>
              <a:t>.</a:t>
            </a:r>
            <a:endParaRPr lang="en-GB" sz="2000" b="1" dirty="0">
              <a:latin typeface="Century Gothic" charset="0"/>
            </a:endParaRPr>
          </a:p>
        </p:txBody>
      </p:sp>
    </p:spTree>
    <p:extLst>
      <p:ext uri="{BB962C8B-B14F-4D97-AF65-F5344CB8AC3E}">
        <p14:creationId xmlns:p14="http://schemas.microsoft.com/office/powerpoint/2010/main" val="1032992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t>The Computational Fluid Dynamics (CFD) community is facing more and more the problem of data preservation, data standardization and data </a:t>
            </a:r>
            <a:r>
              <a:rPr lang="en-GB" dirty="0" smtClean="0"/>
              <a:t>analysis.</a:t>
            </a:r>
          </a:p>
          <a:p>
            <a:endParaRPr lang="en-GB" dirty="0" smtClean="0"/>
          </a:p>
          <a:p>
            <a:r>
              <a:rPr lang="en-GB" dirty="0"/>
              <a:t>It is therefore mandatory to develop user friendly supports and optimal interfaces to make the data available and useful for a long period of time. </a:t>
            </a:r>
            <a:endParaRPr lang="en-GB" dirty="0" smtClean="0"/>
          </a:p>
          <a:p>
            <a:endParaRPr lang="en-GB" dirty="0" smtClean="0"/>
          </a:p>
          <a:p>
            <a:r>
              <a:rPr lang="en-GB" dirty="0"/>
              <a:t>T</a:t>
            </a:r>
            <a:r>
              <a:rPr lang="en-GB" dirty="0" smtClean="0"/>
              <a:t>he </a:t>
            </a:r>
            <a:r>
              <a:rPr lang="en-GB" dirty="0"/>
              <a:t>availability of these large data sets is potentially crucial for a much wider audience of theoretical and applied scientists working in different cross-disciplinary domains, who do not intend --or cannot do—numerical simulations on their own.</a:t>
            </a:r>
          </a:p>
        </p:txBody>
      </p:sp>
      <p:sp>
        <p:nvSpPr>
          <p:cNvPr id="3" name="Title 2"/>
          <p:cNvSpPr>
            <a:spLocks noGrp="1"/>
          </p:cNvSpPr>
          <p:nvPr>
            <p:ph type="title"/>
          </p:nvPr>
        </p:nvSpPr>
        <p:spPr/>
        <p:txBody>
          <a:bodyPr/>
          <a:lstStyle/>
          <a:p>
            <a:r>
              <a:rPr lang="en-GB" dirty="0" smtClean="0"/>
              <a:t>The Challenge</a:t>
            </a:r>
            <a:endParaRPr lang="en-GB" dirty="0"/>
          </a:p>
        </p:txBody>
      </p:sp>
      <p:pic>
        <p:nvPicPr>
          <p:cNvPr id="4" name="Picture 2" descr="https://www.eudat.eu/sites/default/files/styles/medium/public/logo/TURBASE.png?itok=B2xhOHZ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1" y="5263240"/>
            <a:ext cx="1619613" cy="140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66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Pilot Overview</a:t>
            </a:r>
            <a:endParaRPr lang="en-GB" dirty="0"/>
          </a:p>
        </p:txBody>
      </p:sp>
      <p:pic>
        <p:nvPicPr>
          <p:cNvPr id="4" name="Picture 2" descr="https://www.eudat.eu/sites/default/files/styles/medium/public/logo/TURBASE.png?itok=B2xhOHZ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1" y="5263240"/>
            <a:ext cx="1619613" cy="140612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p:cNvSpPr txBox="1">
            <a:spLocks/>
          </p:cNvSpPr>
          <p:nvPr/>
        </p:nvSpPr>
        <p:spPr>
          <a:xfrm>
            <a:off x="609600" y="1524000"/>
            <a:ext cx="8229600"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Our project is meant to preserve and standardize a first set of state-of-the-art numerical datasets in computational fluid dynamics.</a:t>
            </a:r>
          </a:p>
          <a:p>
            <a:endParaRPr lang="en-GB" dirty="0" smtClean="0"/>
          </a:p>
          <a:p>
            <a:r>
              <a:rPr lang="en-GB" dirty="0" smtClean="0"/>
              <a:t>Data-sets include both Eulerian and </a:t>
            </a:r>
            <a:r>
              <a:rPr lang="en-GB" dirty="0" err="1" smtClean="0"/>
              <a:t>Lagrangian</a:t>
            </a:r>
            <a:r>
              <a:rPr lang="en-GB" dirty="0" smtClean="0"/>
              <a:t> data, i.e. snapshot of the velocity field and trajectories of particles affected by the flow.</a:t>
            </a:r>
          </a:p>
          <a:p>
            <a:endParaRPr lang="en-GB" dirty="0" smtClean="0"/>
          </a:p>
          <a:p>
            <a:r>
              <a:rPr lang="en-GB" dirty="0" smtClean="0"/>
              <a:t>All data are of potential interest for a vast community of researchers, mostly in Europe and in the USA, in the fields of theoretical physics, geophysics, meteorology, chemical and bio-engineering.</a:t>
            </a:r>
            <a:endParaRPr lang="en-GB" dirty="0"/>
          </a:p>
        </p:txBody>
      </p:sp>
    </p:spTree>
    <p:extLst>
      <p:ext uri="{BB962C8B-B14F-4D97-AF65-F5344CB8AC3E}">
        <p14:creationId xmlns:p14="http://schemas.microsoft.com/office/powerpoint/2010/main" val="32161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EUDAT Service Uptake</a:t>
            </a:r>
            <a:endParaRPr lang="en-GB" dirty="0"/>
          </a:p>
        </p:txBody>
      </p:sp>
      <p:pic>
        <p:nvPicPr>
          <p:cNvPr id="4" name="Picture 6" descr="C:\Users\lbermude\Documents\Laura\eudat\conference\3rd-conference\poster-services\b2stage\presentacion\B2STAGE_payof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414" y="1095648"/>
            <a:ext cx="2854934" cy="432691"/>
          </a:xfrm>
          <a:prstGeom prst="rect">
            <a:avLst/>
          </a:prstGeom>
          <a:noFill/>
          <a:ln w="9525">
            <a:noFill/>
            <a:miter lim="800000"/>
            <a:headEnd/>
            <a:tailEnd/>
          </a:ln>
        </p:spPr>
      </p:pic>
      <p:sp>
        <p:nvSpPr>
          <p:cNvPr id="5" name="Rectangle 4"/>
          <p:cNvSpPr/>
          <p:nvPr/>
        </p:nvSpPr>
        <p:spPr>
          <a:xfrm>
            <a:off x="592413" y="1544185"/>
            <a:ext cx="7868017" cy="1477328"/>
          </a:xfrm>
          <a:prstGeom prst="rect">
            <a:avLst/>
          </a:prstGeom>
        </p:spPr>
        <p:txBody>
          <a:bodyPr wrap="square">
            <a:spAutoFit/>
          </a:bodyPr>
          <a:lstStyle/>
          <a:p>
            <a:r>
              <a:rPr lang="en-GB" b="1" dirty="0">
                <a:latin typeface="Century Gothic" panose="020B0502020202020204" pitchFamily="34" charset="0"/>
              </a:rPr>
              <a:t>Data staging </a:t>
            </a:r>
            <a:r>
              <a:rPr lang="en-GB" b="1" dirty="0" smtClean="0">
                <a:latin typeface="Century Gothic" panose="020B0502020202020204" pitchFamily="34" charset="0"/>
              </a:rPr>
              <a:t>service - </a:t>
            </a:r>
            <a:r>
              <a:rPr lang="en-GB" dirty="0">
                <a:latin typeface="Century Gothic" panose="020B0502020202020204" pitchFamily="34" charset="0"/>
              </a:rPr>
              <a:t>to maintain, analyse and standardize the data produced by several PRACE projects about Rotating Turbulence, Turbulence under Shear, Turbulence at changing the dimension of the embedding Fourier dynamics and micro-control of droplet formation in T- and </a:t>
            </a:r>
            <a:r>
              <a:rPr lang="en-GB" dirty="0" smtClean="0">
                <a:latin typeface="Century Gothic" panose="020B0502020202020204" pitchFamily="34" charset="0"/>
              </a:rPr>
              <a:t>Y-junctions.</a:t>
            </a:r>
            <a:endParaRPr lang="en-GB" dirty="0">
              <a:latin typeface="Century Gothic" panose="020B0502020202020204" pitchFamily="34" charset="0"/>
            </a:endParaRPr>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13" y="3021513"/>
            <a:ext cx="2851728" cy="432048"/>
          </a:xfrm>
          <a:prstGeom prst="rect">
            <a:avLst/>
          </a:prstGeom>
          <a:noFill/>
          <a:ln w="9525">
            <a:noFill/>
            <a:miter lim="800000"/>
            <a:headEnd/>
            <a:tailEnd/>
          </a:ln>
        </p:spPr>
      </p:pic>
      <p:sp>
        <p:nvSpPr>
          <p:cNvPr id="7" name="Rectangle 6"/>
          <p:cNvSpPr/>
          <p:nvPr/>
        </p:nvSpPr>
        <p:spPr>
          <a:xfrm>
            <a:off x="603943" y="3453561"/>
            <a:ext cx="8054079" cy="1200329"/>
          </a:xfrm>
          <a:prstGeom prst="rect">
            <a:avLst/>
          </a:prstGeom>
        </p:spPr>
        <p:txBody>
          <a:bodyPr wrap="square">
            <a:spAutoFit/>
          </a:bodyPr>
          <a:lstStyle/>
          <a:p>
            <a:r>
              <a:rPr lang="en-GB" b="1" dirty="0">
                <a:latin typeface="Century Gothic" panose="020B0502020202020204" pitchFamily="34" charset="0"/>
              </a:rPr>
              <a:t>Multi-disciplinary joint metadata catalogue </a:t>
            </a:r>
            <a:r>
              <a:rPr lang="en-GB" b="1" dirty="0" smtClean="0">
                <a:latin typeface="Century Gothic" panose="020B0502020202020204" pitchFamily="34" charset="0"/>
              </a:rPr>
              <a:t>- </a:t>
            </a:r>
            <a:r>
              <a:rPr lang="en-GB" dirty="0">
                <a:latin typeface="Century Gothic" panose="020B0502020202020204" pitchFamily="34" charset="0"/>
              </a:rPr>
              <a:t>standardization and classification of the data-sets will produce useful metadata that can be used by B2FIND for correctly/easily browse the data, which will promote the dataset usage among a wider community.</a:t>
            </a:r>
          </a:p>
        </p:txBody>
      </p:sp>
      <p:pic>
        <p:nvPicPr>
          <p:cNvPr id="8" name="Picture 2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27" y="4653890"/>
            <a:ext cx="2857414" cy="432048"/>
          </a:xfrm>
          <a:prstGeom prst="rect">
            <a:avLst/>
          </a:prstGeom>
          <a:noFill/>
          <a:ln w="9525">
            <a:noFill/>
            <a:miter lim="800000"/>
            <a:headEnd/>
            <a:tailEnd/>
          </a:ln>
        </p:spPr>
      </p:pic>
      <p:sp>
        <p:nvSpPr>
          <p:cNvPr id="9" name="Rectangle 8"/>
          <p:cNvSpPr/>
          <p:nvPr/>
        </p:nvSpPr>
        <p:spPr>
          <a:xfrm>
            <a:off x="536315" y="5229200"/>
            <a:ext cx="8284157" cy="1477328"/>
          </a:xfrm>
          <a:prstGeom prst="rect">
            <a:avLst/>
          </a:prstGeom>
        </p:spPr>
        <p:txBody>
          <a:bodyPr wrap="square">
            <a:spAutoFit/>
          </a:bodyPr>
          <a:lstStyle/>
          <a:p>
            <a:r>
              <a:rPr lang="en-GB" b="1" dirty="0">
                <a:latin typeface="Century Gothic" panose="020B0502020202020204" pitchFamily="34" charset="0"/>
              </a:rPr>
              <a:t>Repository for shareable digital objects </a:t>
            </a:r>
            <a:r>
              <a:rPr lang="en-GB" dirty="0">
                <a:latin typeface="Century Gothic" panose="020B0502020202020204" pitchFamily="34" charset="0"/>
              </a:rPr>
              <a:t>- the comparison and standardization will allow us to reach new scientific targets concerning the common physical problems shared by all our numerical applications. to create strongly coherent datasets to be preserved and refined with valuable metadata information</a:t>
            </a:r>
          </a:p>
        </p:txBody>
      </p:sp>
    </p:spTree>
    <p:extLst>
      <p:ext uri="{BB962C8B-B14F-4D97-AF65-F5344CB8AC3E}">
        <p14:creationId xmlns:p14="http://schemas.microsoft.com/office/powerpoint/2010/main" val="217516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Contact</a:t>
            </a:r>
            <a:endParaRPr lang="en-GB" dirty="0"/>
          </a:p>
        </p:txBody>
      </p:sp>
      <p:sp>
        <p:nvSpPr>
          <p:cNvPr id="4" name="Content Placeholder 2"/>
          <p:cNvSpPr txBox="1">
            <a:spLocks/>
          </p:cNvSpPr>
          <p:nvPr/>
        </p:nvSpPr>
        <p:spPr bwMode="auto">
          <a:xfrm>
            <a:off x="4788024" y="1496008"/>
            <a:ext cx="4032448" cy="444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54013" indent="-354013" algn="l" defTabSz="952500" rtl="0" eaLnBrk="1" fontAlgn="base" hangingPunct="1">
              <a:spcBef>
                <a:spcPct val="20000"/>
              </a:spcBef>
              <a:spcAft>
                <a:spcPts val="575"/>
              </a:spcAft>
              <a:buClr>
                <a:schemeClr val="accent1"/>
              </a:buClr>
              <a:buSzPct val="120000"/>
              <a:buFont typeface="Arial" charset="0"/>
              <a:buChar char="•"/>
              <a:defRPr sz="2400">
                <a:solidFill>
                  <a:schemeClr val="tx1"/>
                </a:solidFill>
                <a:latin typeface="HelveticaNeueLT Pro 45 Lt"/>
                <a:ea typeface="ＭＳ Ｐゴシック" charset="0"/>
                <a:cs typeface="HelveticaNeueLT Pro 45 Lt"/>
              </a:defRPr>
            </a:lvl1pPr>
            <a:lvl2pPr marL="631825" indent="-276225" algn="l" defTabSz="952500" rtl="0" eaLnBrk="1" fontAlgn="base" hangingPunct="1">
              <a:spcBef>
                <a:spcPct val="20000"/>
              </a:spcBef>
              <a:spcAft>
                <a:spcPts val="575"/>
              </a:spcAft>
              <a:buClr>
                <a:schemeClr val="accent1"/>
              </a:buClr>
              <a:buSzPct val="100000"/>
              <a:buFont typeface="Arial" charset="0"/>
              <a:buChar char="•"/>
              <a:defRPr sz="2200">
                <a:solidFill>
                  <a:schemeClr val="tx1"/>
                </a:solidFill>
                <a:latin typeface="HelveticaNeueLT Pro 45 Lt"/>
                <a:ea typeface="ＭＳ Ｐゴシック" charset="0"/>
                <a:cs typeface="HelveticaNeueLT Pro 45 Lt"/>
              </a:defRPr>
            </a:lvl2pPr>
            <a:lvl3pPr marL="895350"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3pPr>
            <a:lvl4pPr marL="1147763"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4pPr>
            <a:lvl5pPr marL="1400175"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5pPr>
            <a:lvl6pPr marL="2371346"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6pPr>
            <a:lvl7pPr marL="2591945"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7pPr>
            <a:lvl8pPr marL="2812522"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8pPr>
            <a:lvl9pPr marL="3033117"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9pPr>
          </a:lstStyle>
          <a:p>
            <a:pPr marL="0" indent="0" algn="ctr" defTabSz="914400">
              <a:buNone/>
            </a:pPr>
            <a:r>
              <a:rPr lang="en-GB" sz="2800" b="1" dirty="0">
                <a:solidFill>
                  <a:prstClr val="black"/>
                </a:solidFill>
                <a:latin typeface="Century Gothic" panose="020B0502020202020204" pitchFamily="34" charset="0"/>
                <a:ea typeface="+mn-ea"/>
                <a:cs typeface="Arial" pitchFamily="34" charset="0"/>
              </a:rPr>
              <a:t>EUDAT</a:t>
            </a:r>
          </a:p>
          <a:p>
            <a:pPr marL="0" indent="0" defTabSz="914400">
              <a:buNone/>
            </a:pPr>
            <a:r>
              <a:rPr lang="en-GB" sz="2800" dirty="0">
                <a:solidFill>
                  <a:prstClr val="black"/>
                </a:solidFill>
                <a:latin typeface="Century Gothic" panose="020B0502020202020204" pitchFamily="34" charset="0"/>
                <a:ea typeface="+mn-ea"/>
                <a:cs typeface="Arial" pitchFamily="34" charset="0"/>
              </a:rPr>
              <a:t>Web – </a:t>
            </a:r>
            <a:r>
              <a:rPr lang="en-GB" sz="2800" dirty="0">
                <a:solidFill>
                  <a:srgbClr val="0070C0"/>
                </a:solidFill>
                <a:latin typeface="Century Gothic" panose="020B0502020202020204" pitchFamily="34" charset="0"/>
                <a:ea typeface="+mn-ea"/>
                <a:cs typeface="Arial" pitchFamily="34" charset="0"/>
              </a:rPr>
              <a:t>eudat.eu</a:t>
            </a:r>
          </a:p>
          <a:p>
            <a:pPr marL="0" indent="0" defTabSz="914400">
              <a:buNone/>
            </a:pPr>
            <a:r>
              <a:rPr lang="en-GB" sz="2800" dirty="0">
                <a:solidFill>
                  <a:prstClr val="black"/>
                </a:solidFill>
                <a:latin typeface="Century Gothic" panose="020B0502020202020204" pitchFamily="34" charset="0"/>
                <a:ea typeface="+mn-ea"/>
                <a:cs typeface="Arial" pitchFamily="34" charset="0"/>
              </a:rPr>
              <a:t>Twitter - </a:t>
            </a:r>
            <a:r>
              <a:rPr lang="en-GB" sz="2800" dirty="0">
                <a:solidFill>
                  <a:srgbClr val="0070C0"/>
                </a:solidFill>
                <a:latin typeface="Century Gothic" panose="020B0502020202020204" pitchFamily="34" charset="0"/>
                <a:ea typeface="+mn-ea"/>
                <a:cs typeface="Arial" pitchFamily="34" charset="0"/>
              </a:rPr>
              <a:t>@</a:t>
            </a:r>
            <a:r>
              <a:rPr lang="en-GB" sz="2800" dirty="0" smtClean="0">
                <a:solidFill>
                  <a:srgbClr val="0070C0"/>
                </a:solidFill>
                <a:latin typeface="Century Gothic" panose="020B0502020202020204" pitchFamily="34" charset="0"/>
                <a:ea typeface="+mn-ea"/>
                <a:cs typeface="Arial" pitchFamily="34" charset="0"/>
              </a:rPr>
              <a:t>EUDAT_EU</a:t>
            </a:r>
            <a:endParaRPr lang="en-GB" sz="2800" dirty="0">
              <a:solidFill>
                <a:srgbClr val="0070C0"/>
              </a:solidFill>
              <a:latin typeface="Century Gothic" panose="020B0502020202020204" pitchFamily="34" charset="0"/>
              <a:ea typeface="+mn-ea"/>
              <a:cs typeface="Arial" pitchFamily="34" charset="0"/>
            </a:endParaRPr>
          </a:p>
          <a:p>
            <a:endParaRPr lang="en-GB" sz="2800" kern="0" dirty="0">
              <a:solidFill>
                <a:srgbClr val="0070C0"/>
              </a:solidFill>
              <a:latin typeface="Century Gothic" panose="020B0502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076" y="3667050"/>
            <a:ext cx="3096344" cy="2032570"/>
          </a:xfrm>
          <a:prstGeom prst="rect">
            <a:avLst/>
          </a:prstGeom>
        </p:spPr>
      </p:pic>
      <p:sp>
        <p:nvSpPr>
          <p:cNvPr id="6" name="Text Placeholder 3"/>
          <p:cNvSpPr txBox="1">
            <a:spLocks/>
          </p:cNvSpPr>
          <p:nvPr/>
        </p:nvSpPr>
        <p:spPr>
          <a:xfrm>
            <a:off x="428596" y="1531967"/>
            <a:ext cx="4817696" cy="211134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it-IT" altLang="en-US" sz="1600" dirty="0" smtClean="0"/>
              <a:t>Luca </a:t>
            </a:r>
            <a:r>
              <a:rPr lang="it-IT" altLang="en-US" sz="1600" dirty="0" err="1" smtClean="0"/>
              <a:t>Biferale</a:t>
            </a:r>
            <a:r>
              <a:rPr lang="en-US" sz="1600" baseline="30000" dirty="0" smtClean="0">
                <a:solidFill>
                  <a:srgbClr val="000000"/>
                </a:solidFill>
              </a:rPr>
              <a:t>1</a:t>
            </a:r>
            <a:endParaRPr lang="it-IT" sz="1600" baseline="30000" dirty="0" smtClean="0">
              <a:solidFill>
                <a:srgbClr val="000000"/>
              </a:solidFill>
            </a:endParaRPr>
          </a:p>
          <a:p>
            <a:pPr>
              <a:buNone/>
            </a:pPr>
            <a:r>
              <a:rPr lang="it-IT" altLang="en-US" sz="1600" dirty="0" smtClean="0">
                <a:hlinkClick r:id="rId3"/>
              </a:rPr>
              <a:t>luca.biferale@roma2.infn.it</a:t>
            </a:r>
            <a:endParaRPr lang="it-IT" altLang="en-US" sz="1600" dirty="0" smtClean="0"/>
          </a:p>
          <a:p>
            <a:pPr>
              <a:buNone/>
            </a:pPr>
            <a:endParaRPr lang="it-IT" altLang="en-US" sz="1600" dirty="0" smtClean="0"/>
          </a:p>
          <a:p>
            <a:pPr>
              <a:buNone/>
            </a:pPr>
            <a:r>
              <a:rPr lang="it-IT" altLang="en-US" sz="1600" dirty="0" smtClean="0"/>
              <a:t>Fabio </a:t>
            </a:r>
            <a:r>
              <a:rPr lang="it-IT" altLang="en-US" sz="1600" dirty="0" err="1" smtClean="0"/>
              <a:t>Bonaccorso</a:t>
            </a:r>
            <a:r>
              <a:rPr lang="en-US" sz="1600" baseline="30000" dirty="0" smtClean="0">
                <a:solidFill>
                  <a:srgbClr val="000000"/>
                </a:solidFill>
              </a:rPr>
              <a:t>1</a:t>
            </a:r>
          </a:p>
          <a:p>
            <a:pPr>
              <a:buNone/>
            </a:pPr>
            <a:r>
              <a:rPr lang="it-IT" altLang="en-US" sz="1600" dirty="0" smtClean="0">
                <a:hlinkClick r:id="rId4"/>
              </a:rPr>
              <a:t>fabio.bonaccorso@roma2.infn.it</a:t>
            </a:r>
            <a:endParaRPr lang="it-IT" altLang="en-US" sz="1600" dirty="0" smtClean="0"/>
          </a:p>
          <a:p>
            <a:pPr algn="just">
              <a:buFont typeface="Arial" charset="0"/>
              <a:buNone/>
            </a:pPr>
            <a:endParaRPr lang="it-IT" altLang="en-US" sz="1600" dirty="0" smtClean="0"/>
          </a:p>
          <a:p>
            <a:pPr algn="just">
              <a:buFont typeface="Arial" charset="0"/>
              <a:buNone/>
            </a:pPr>
            <a:r>
              <a:rPr lang="en-US" sz="1600" baseline="30000" dirty="0" smtClean="0">
                <a:solidFill>
                  <a:srgbClr val="000000"/>
                </a:solidFill>
              </a:rPr>
              <a:t>1 </a:t>
            </a:r>
            <a:r>
              <a:rPr lang="it-IT" altLang="en-US" sz="1600" dirty="0" err="1" smtClean="0"/>
              <a:t>University</a:t>
            </a:r>
            <a:r>
              <a:rPr lang="it-IT" altLang="en-US" sz="1600" dirty="0" smtClean="0"/>
              <a:t> </a:t>
            </a:r>
            <a:r>
              <a:rPr lang="it-IT" altLang="en-US" sz="1600" dirty="0" err="1" smtClean="0"/>
              <a:t>of</a:t>
            </a:r>
            <a:r>
              <a:rPr lang="it-IT" altLang="en-US" sz="1600" dirty="0" smtClean="0"/>
              <a:t> </a:t>
            </a:r>
            <a:r>
              <a:rPr lang="it-IT" altLang="en-US" sz="1600" dirty="0" err="1" smtClean="0"/>
              <a:t>Rome</a:t>
            </a:r>
            <a:r>
              <a:rPr lang="it-IT" altLang="en-US" sz="1600" dirty="0" smtClean="0"/>
              <a:t>,  </a:t>
            </a:r>
            <a:r>
              <a:rPr lang="it-IT" altLang="en-US" sz="1600" dirty="0" err="1" smtClean="0"/>
              <a:t>Tor</a:t>
            </a:r>
            <a:r>
              <a:rPr lang="it-IT" altLang="en-US" sz="1600" dirty="0" smtClean="0"/>
              <a:t> Vergata &amp; INFN,  </a:t>
            </a:r>
            <a:r>
              <a:rPr lang="it-IT" altLang="en-US" sz="1600" dirty="0" err="1" smtClean="0"/>
              <a:t>Rome</a:t>
            </a:r>
            <a:r>
              <a:rPr lang="it-IT" altLang="en-US" sz="1600" dirty="0" smtClean="0"/>
              <a:t>, Italy</a:t>
            </a:r>
          </a:p>
        </p:txBody>
      </p:sp>
      <p:pic>
        <p:nvPicPr>
          <p:cNvPr id="7" name="Picture 2" descr="https://www.eudat.eu/sites/default/files/styles/medium/public/logo/TURBASE.png?itok=B2xhOHZ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138" y="4076613"/>
            <a:ext cx="2627725" cy="228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44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lnSpcReduction="10000"/>
      </a:bodyPr>
      <a:lstStyle>
        <a:defPPr algn="just">
          <a:buFont typeface="Arial" charset="0"/>
          <a:buNone/>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609</Words>
  <Application>Microsoft Office PowerPoint</Application>
  <PresentationFormat>On-screen Show (4:3)</PresentationFormat>
  <Paragraphs>55</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TURBASE-DNS: A DATA BASE OF DIRECT NUMERICAL SIMULATIONS OF TURBULENT FLOWS</vt:lpstr>
      <vt:lpstr>EUDAT: A truly pan-European Infrastructure</vt:lpstr>
      <vt:lpstr>PowerPoint Presentation</vt:lpstr>
      <vt:lpstr>B2 Service Suite</vt:lpstr>
      <vt:lpstr>Building solutions with the communities</vt:lpstr>
      <vt:lpstr>The Challenge</vt:lpstr>
      <vt:lpstr>Pilot Overview</vt:lpstr>
      <vt:lpstr>EUDAT Service Uptake</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TURBASE-DNS: A DATA BASE OF DIRECT NUMERICAL SIMULATIONS OF TURBULENT FLOWS</dc:title>
  <dc:creator>Alex</dc:creator>
  <cp:lastModifiedBy>Alex</cp:lastModifiedBy>
  <cp:revision>7</cp:revision>
  <dcterms:created xsi:type="dcterms:W3CDTF">2016-03-21T14:31:12Z</dcterms:created>
  <dcterms:modified xsi:type="dcterms:W3CDTF">2016-05-03T14:47:50Z</dcterms:modified>
</cp:coreProperties>
</file>