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Lst>
  <p:notesMasterIdLst>
    <p:notesMasterId r:id="rId25"/>
  </p:notesMasterIdLst>
  <p:sldIdLst>
    <p:sldId id="256" r:id="rId3"/>
    <p:sldId id="257" r:id="rId4"/>
    <p:sldId id="258" r:id="rId5"/>
    <p:sldId id="260" r:id="rId6"/>
    <p:sldId id="279" r:id="rId7"/>
    <p:sldId id="280" r:id="rId8"/>
    <p:sldId id="259" r:id="rId9"/>
    <p:sldId id="278" r:id="rId10"/>
    <p:sldId id="261" r:id="rId11"/>
    <p:sldId id="263" r:id="rId12"/>
    <p:sldId id="262" r:id="rId13"/>
    <p:sldId id="266" r:id="rId14"/>
    <p:sldId id="267" r:id="rId15"/>
    <p:sldId id="274" r:id="rId16"/>
    <p:sldId id="275" r:id="rId17"/>
    <p:sldId id="276" r:id="rId18"/>
    <p:sldId id="271" r:id="rId19"/>
    <p:sldId id="272" r:id="rId20"/>
    <p:sldId id="273" r:id="rId21"/>
    <p:sldId id="268" r:id="rId22"/>
    <p:sldId id="277" r:id="rId23"/>
    <p:sldId id="27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C42D"/>
    <a:srgbClr val="E35226"/>
    <a:srgbClr val="AA211F"/>
    <a:srgbClr val="002B9D"/>
    <a:srgbClr val="F7B149"/>
    <a:srgbClr val="00009D"/>
    <a:srgbClr val="F95A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95886" autoAdjust="0"/>
  </p:normalViewPr>
  <p:slideViewPr>
    <p:cSldViewPr>
      <p:cViewPr varScale="1">
        <p:scale>
          <a:sx n="108" d="100"/>
          <a:sy n="108" d="100"/>
        </p:scale>
        <p:origin x="-1620"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BF78AB-D674-462B-A8EC-4FF0F5862BBA}" type="datetimeFigureOut">
              <a:rPr lang="en-US" smtClean="0"/>
              <a:t>2/4/2016</a:t>
            </a:fld>
            <a:endParaRPr lang="en-U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EE3468-661C-4A4D-ACF6-0D23B16EAC91}" type="slidenum">
              <a:rPr lang="en-US" smtClean="0"/>
              <a:t>‹#›</a:t>
            </a:fld>
            <a:endParaRPr lang="en-US"/>
          </a:p>
        </p:txBody>
      </p:sp>
    </p:spTree>
    <p:extLst>
      <p:ext uri="{BB962C8B-B14F-4D97-AF65-F5344CB8AC3E}">
        <p14:creationId xmlns:p14="http://schemas.microsoft.com/office/powerpoint/2010/main" val="2781543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noProof="0" dirty="0" smtClean="0"/>
              <a:t>Hello everyone.</a:t>
            </a:r>
          </a:p>
          <a:p>
            <a:endParaRPr lang="en-US" noProof="0" dirty="0" smtClean="0"/>
          </a:p>
          <a:p>
            <a:r>
              <a:rPr lang="en-US" noProof="0" dirty="0" smtClean="0"/>
              <a:t>My</a:t>
            </a:r>
            <a:r>
              <a:rPr lang="en-US" baseline="0" noProof="0" dirty="0" smtClean="0"/>
              <a:t> name is Alberto Miranda and I work as a post-doc in the Storage Systems Research Group for the Barcelona Supercomputing Center. </a:t>
            </a:r>
          </a:p>
          <a:p>
            <a:endParaRPr lang="en-US" baseline="0" noProof="0" dirty="0" smtClean="0"/>
          </a:p>
          <a:p>
            <a:r>
              <a:rPr lang="en-US" baseline="0" noProof="0" dirty="0" smtClean="0"/>
              <a:t>Today I want to talk a bit about a new Data Type Registry service that we are currently developing for EUDAT’s CDI, that aims to solve some of the interoperability problems that exist when attempting to share, access and process scientific datasets.</a:t>
            </a:r>
            <a:endParaRPr lang="en-US" noProof="0" dirty="0"/>
          </a:p>
        </p:txBody>
      </p:sp>
      <p:sp>
        <p:nvSpPr>
          <p:cNvPr id="4" name="Marcador de número de diapositiva 3"/>
          <p:cNvSpPr>
            <a:spLocks noGrp="1"/>
          </p:cNvSpPr>
          <p:nvPr>
            <p:ph type="sldNum" sz="quarter" idx="10"/>
          </p:nvPr>
        </p:nvSpPr>
        <p:spPr/>
        <p:txBody>
          <a:bodyPr/>
          <a:lstStyle/>
          <a:p>
            <a:fld id="{69EE3468-661C-4A4D-ACF6-0D23B16EAC91}" type="slidenum">
              <a:rPr lang="en-US" smtClean="0"/>
              <a:t>1</a:t>
            </a:fld>
            <a:endParaRPr lang="en-US"/>
          </a:p>
        </p:txBody>
      </p:sp>
    </p:spTree>
    <p:extLst>
      <p:ext uri="{BB962C8B-B14F-4D97-AF65-F5344CB8AC3E}">
        <p14:creationId xmlns:p14="http://schemas.microsoft.com/office/powerpoint/2010/main" val="1851702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noProof="0" dirty="0" smtClean="0"/>
              <a:t>One of the main problems that arises when trying to access the information contained within</a:t>
            </a:r>
            <a:r>
              <a:rPr lang="en-US" baseline="0" noProof="0" dirty="0" smtClean="0"/>
              <a:t> a dataset that we know nothing of, is that discovering the meaning behind each piece of information is hard:</a:t>
            </a:r>
          </a:p>
          <a:p>
            <a:endParaRPr lang="es-ES" baseline="0" noProof="0" dirty="0" smtClean="0"/>
          </a:p>
          <a:p>
            <a:r>
              <a:rPr lang="en-US" baseline="0" noProof="0" dirty="0" smtClean="0"/>
              <a:t>The creator of the dataset may have forgotten the details on how the dataset was created, what tools he used to do so, what it contains, and even how to read it.</a:t>
            </a:r>
          </a:p>
        </p:txBody>
      </p:sp>
      <p:sp>
        <p:nvSpPr>
          <p:cNvPr id="4" name="Marcador de número de diapositiva 3"/>
          <p:cNvSpPr>
            <a:spLocks noGrp="1"/>
          </p:cNvSpPr>
          <p:nvPr>
            <p:ph type="sldNum" sz="quarter" idx="10"/>
          </p:nvPr>
        </p:nvSpPr>
        <p:spPr/>
        <p:txBody>
          <a:bodyPr/>
          <a:lstStyle/>
          <a:p>
            <a:fld id="{69EE3468-661C-4A4D-ACF6-0D23B16EAC91}" type="slidenum">
              <a:rPr lang="en-US" smtClean="0"/>
              <a:t>2</a:t>
            </a:fld>
            <a:endParaRPr lang="en-US"/>
          </a:p>
        </p:txBody>
      </p:sp>
    </p:spTree>
    <p:extLst>
      <p:ext uri="{BB962C8B-B14F-4D97-AF65-F5344CB8AC3E}">
        <p14:creationId xmlns:p14="http://schemas.microsoft.com/office/powerpoint/2010/main" val="2274886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noProof="0" dirty="0" smtClean="0"/>
              <a:t>This problem becomes even harder for automatic processes</a:t>
            </a:r>
            <a:r>
              <a:rPr lang="en-US" baseline="0" noProof="0" dirty="0" smtClean="0"/>
              <a:t>. Even if as humans we can infer some assumptions about the data from the context of the dataset, an automated process simply has no idea if a certain binary sequence should be read as an integer, a real number or a text. Or how many bits are used for the representation, its precision or its encoding. But the real problem is that, even if it knew that, it wouldn’t know the meaning behind the information that the original scientist intended to record with that piece of information.</a:t>
            </a:r>
            <a:endParaRPr lang="en-US" noProof="0" dirty="0"/>
          </a:p>
        </p:txBody>
      </p:sp>
      <p:sp>
        <p:nvSpPr>
          <p:cNvPr id="4" name="Marcador de número de diapositiva 3"/>
          <p:cNvSpPr>
            <a:spLocks noGrp="1"/>
          </p:cNvSpPr>
          <p:nvPr>
            <p:ph type="sldNum" sz="quarter" idx="10"/>
          </p:nvPr>
        </p:nvSpPr>
        <p:spPr/>
        <p:txBody>
          <a:bodyPr/>
          <a:lstStyle/>
          <a:p>
            <a:fld id="{69EE3468-661C-4A4D-ACF6-0D23B16EAC91}" type="slidenum">
              <a:rPr lang="en-US" smtClean="0"/>
              <a:t>3</a:t>
            </a:fld>
            <a:endParaRPr lang="en-US"/>
          </a:p>
        </p:txBody>
      </p:sp>
    </p:spTree>
    <p:extLst>
      <p:ext uri="{BB962C8B-B14F-4D97-AF65-F5344CB8AC3E}">
        <p14:creationId xmlns:p14="http://schemas.microsoft.com/office/powerpoint/2010/main" val="2707871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noProof="0" dirty="0" smtClean="0"/>
              <a:t>Thus, the key problem lies in that</a:t>
            </a:r>
            <a:r>
              <a:rPr lang="en-US" baseline="0" noProof="0" dirty="0" smtClean="0"/>
              <a:t> the producers of the datasets don’t always specify the implicit assumptions behind the packaged data, like its measurement units, reference coordinate systems or the variable names, among others.</a:t>
            </a:r>
            <a:endParaRPr lang="en-US" noProof="0" dirty="0"/>
          </a:p>
        </p:txBody>
      </p:sp>
      <p:sp>
        <p:nvSpPr>
          <p:cNvPr id="4" name="Marcador de número de diapositiva 3"/>
          <p:cNvSpPr>
            <a:spLocks noGrp="1"/>
          </p:cNvSpPr>
          <p:nvPr>
            <p:ph type="sldNum" sz="quarter" idx="10"/>
          </p:nvPr>
        </p:nvSpPr>
        <p:spPr/>
        <p:txBody>
          <a:bodyPr/>
          <a:lstStyle/>
          <a:p>
            <a:fld id="{69EE3468-661C-4A4D-ACF6-0D23B16EAC91}" type="slidenum">
              <a:rPr lang="en-US" smtClean="0"/>
              <a:t>4</a:t>
            </a:fld>
            <a:endParaRPr lang="en-US"/>
          </a:p>
        </p:txBody>
      </p:sp>
    </p:spTree>
    <p:extLst>
      <p:ext uri="{BB962C8B-B14F-4D97-AF65-F5344CB8AC3E}">
        <p14:creationId xmlns:p14="http://schemas.microsoft.com/office/powerpoint/2010/main" val="969820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noProof="0" dirty="0" smtClean="0"/>
              <a:t>Thus, the key problem lies in that</a:t>
            </a:r>
            <a:r>
              <a:rPr lang="en-US" baseline="0" noProof="0" dirty="0" smtClean="0"/>
              <a:t> the producers of the datasets don’t always specify the implicit assumptions behind the packaged data, like its measurement units, reference coordinate systems or the variable names, among others.</a:t>
            </a:r>
            <a:endParaRPr lang="en-US" noProof="0" dirty="0"/>
          </a:p>
        </p:txBody>
      </p:sp>
      <p:sp>
        <p:nvSpPr>
          <p:cNvPr id="4" name="Marcador de número de diapositiva 3"/>
          <p:cNvSpPr>
            <a:spLocks noGrp="1"/>
          </p:cNvSpPr>
          <p:nvPr>
            <p:ph type="sldNum" sz="quarter" idx="10"/>
          </p:nvPr>
        </p:nvSpPr>
        <p:spPr/>
        <p:txBody>
          <a:bodyPr/>
          <a:lstStyle/>
          <a:p>
            <a:fld id="{69EE3468-661C-4A4D-ACF6-0D23B16EAC91}" type="slidenum">
              <a:rPr lang="en-US" smtClean="0"/>
              <a:t>5</a:t>
            </a:fld>
            <a:endParaRPr lang="en-US"/>
          </a:p>
        </p:txBody>
      </p:sp>
    </p:spTree>
    <p:extLst>
      <p:ext uri="{BB962C8B-B14F-4D97-AF65-F5344CB8AC3E}">
        <p14:creationId xmlns:p14="http://schemas.microsoft.com/office/powerpoint/2010/main" val="969820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noProof="0" dirty="0" smtClean="0"/>
              <a:t>Thus, the key problem lies in that</a:t>
            </a:r>
            <a:r>
              <a:rPr lang="en-US" baseline="0" noProof="0" dirty="0" smtClean="0"/>
              <a:t> the producers of the datasets don’t always specify the implicit assumptions behind the packaged data, like its measurement units, reference coordinate systems or the variable names, among others.</a:t>
            </a:r>
            <a:endParaRPr lang="en-US" noProof="0" dirty="0"/>
          </a:p>
        </p:txBody>
      </p:sp>
      <p:sp>
        <p:nvSpPr>
          <p:cNvPr id="4" name="Marcador de número de diapositiva 3"/>
          <p:cNvSpPr>
            <a:spLocks noGrp="1"/>
          </p:cNvSpPr>
          <p:nvPr>
            <p:ph type="sldNum" sz="quarter" idx="10"/>
          </p:nvPr>
        </p:nvSpPr>
        <p:spPr/>
        <p:txBody>
          <a:bodyPr/>
          <a:lstStyle/>
          <a:p>
            <a:fld id="{69EE3468-661C-4A4D-ACF6-0D23B16EAC91}" type="slidenum">
              <a:rPr lang="en-US" smtClean="0"/>
              <a:t>6</a:t>
            </a:fld>
            <a:endParaRPr lang="en-US"/>
          </a:p>
        </p:txBody>
      </p:sp>
    </p:spTree>
    <p:extLst>
      <p:ext uri="{BB962C8B-B14F-4D97-AF65-F5344CB8AC3E}">
        <p14:creationId xmlns:p14="http://schemas.microsoft.com/office/powerpoint/2010/main" val="9698209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www.eudat.eu" TargetMode="External"/><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gif"/><Relationship Id="rId18" Type="http://schemas.openxmlformats.org/officeDocument/2006/relationships/image" Target="../media/image27.jpeg"/><Relationship Id="rId26" Type="http://schemas.openxmlformats.org/officeDocument/2006/relationships/image" Target="../media/image35.gif"/><Relationship Id="rId3" Type="http://schemas.openxmlformats.org/officeDocument/2006/relationships/image" Target="../media/image12.jpg"/><Relationship Id="rId21" Type="http://schemas.openxmlformats.org/officeDocument/2006/relationships/image" Target="../media/image30.png"/><Relationship Id="rId34" Type="http://schemas.openxmlformats.org/officeDocument/2006/relationships/image" Target="../media/image43.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5" Type="http://schemas.openxmlformats.org/officeDocument/2006/relationships/image" Target="../media/image34.jpeg"/><Relationship Id="rId33" Type="http://schemas.openxmlformats.org/officeDocument/2006/relationships/image" Target="../media/image42.jpeg"/><Relationship Id="rId38" Type="http://schemas.openxmlformats.org/officeDocument/2006/relationships/image" Target="../media/image47.gif"/><Relationship Id="rId2" Type="http://schemas.openxmlformats.org/officeDocument/2006/relationships/image" Target="../media/image1.png"/><Relationship Id="rId16" Type="http://schemas.openxmlformats.org/officeDocument/2006/relationships/image" Target="../media/image25.png"/><Relationship Id="rId20" Type="http://schemas.openxmlformats.org/officeDocument/2006/relationships/image" Target="../media/image29.jpeg"/><Relationship Id="rId29" Type="http://schemas.openxmlformats.org/officeDocument/2006/relationships/image" Target="../media/image38.png"/><Relationship Id="rId1" Type="http://schemas.openxmlformats.org/officeDocument/2006/relationships/slideMaster" Target="../slideMasters/slideMaster1.xml"/><Relationship Id="rId6" Type="http://schemas.openxmlformats.org/officeDocument/2006/relationships/image" Target="../media/image15.jpeg"/><Relationship Id="rId11" Type="http://schemas.openxmlformats.org/officeDocument/2006/relationships/image" Target="../media/image20.jpeg"/><Relationship Id="rId24" Type="http://schemas.openxmlformats.org/officeDocument/2006/relationships/image" Target="../media/image33.png"/><Relationship Id="rId32" Type="http://schemas.openxmlformats.org/officeDocument/2006/relationships/image" Target="../media/image41.png"/><Relationship Id="rId37" Type="http://schemas.openxmlformats.org/officeDocument/2006/relationships/image" Target="../media/image46.png"/><Relationship Id="rId5" Type="http://schemas.openxmlformats.org/officeDocument/2006/relationships/image" Target="../media/image14.jpeg"/><Relationship Id="rId15" Type="http://schemas.openxmlformats.org/officeDocument/2006/relationships/image" Target="../media/image24.jpeg"/><Relationship Id="rId23" Type="http://schemas.openxmlformats.org/officeDocument/2006/relationships/image" Target="../media/image32.png"/><Relationship Id="rId28" Type="http://schemas.openxmlformats.org/officeDocument/2006/relationships/image" Target="../media/image37.png"/><Relationship Id="rId36" Type="http://schemas.openxmlformats.org/officeDocument/2006/relationships/image" Target="../media/image45.png"/><Relationship Id="rId10" Type="http://schemas.openxmlformats.org/officeDocument/2006/relationships/image" Target="../media/image19.jpeg"/><Relationship Id="rId19" Type="http://schemas.openxmlformats.org/officeDocument/2006/relationships/image" Target="../media/image28.png"/><Relationship Id="rId31" Type="http://schemas.openxmlformats.org/officeDocument/2006/relationships/image" Target="../media/image40.png"/><Relationship Id="rId4" Type="http://schemas.openxmlformats.org/officeDocument/2006/relationships/image" Target="../media/image13.png"/><Relationship Id="rId9" Type="http://schemas.openxmlformats.org/officeDocument/2006/relationships/image" Target="../media/image18.jpeg"/><Relationship Id="rId14" Type="http://schemas.openxmlformats.org/officeDocument/2006/relationships/image" Target="../media/image23.jpeg"/><Relationship Id="rId22" Type="http://schemas.openxmlformats.org/officeDocument/2006/relationships/image" Target="../media/image31.png"/><Relationship Id="rId27" Type="http://schemas.openxmlformats.org/officeDocument/2006/relationships/image" Target="../media/image36.jpeg"/><Relationship Id="rId30" Type="http://schemas.openxmlformats.org/officeDocument/2006/relationships/image" Target="../media/image39.gif"/><Relationship Id="rId35" Type="http://schemas.openxmlformats.org/officeDocument/2006/relationships/image" Target="../media/image4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7.png"/><Relationship Id="rId18" Type="http://schemas.openxmlformats.org/officeDocument/2006/relationships/image" Target="../media/image13.png"/><Relationship Id="rId26" Type="http://schemas.openxmlformats.org/officeDocument/2006/relationships/image" Target="../media/image24.jpeg"/><Relationship Id="rId3" Type="http://schemas.openxmlformats.org/officeDocument/2006/relationships/image" Target="../media/image49.png"/><Relationship Id="rId21" Type="http://schemas.openxmlformats.org/officeDocument/2006/relationships/image" Target="../media/image51.png"/><Relationship Id="rId34" Type="http://schemas.openxmlformats.org/officeDocument/2006/relationships/image" Target="../media/image54.png"/><Relationship Id="rId7" Type="http://schemas.openxmlformats.org/officeDocument/2006/relationships/image" Target="../media/image25.png"/><Relationship Id="rId12" Type="http://schemas.openxmlformats.org/officeDocument/2006/relationships/image" Target="../media/image35.gif"/><Relationship Id="rId17" Type="http://schemas.openxmlformats.org/officeDocument/2006/relationships/image" Target="../media/image43.png"/><Relationship Id="rId25" Type="http://schemas.openxmlformats.org/officeDocument/2006/relationships/image" Target="../media/image23.jpeg"/><Relationship Id="rId33" Type="http://schemas.openxmlformats.org/officeDocument/2006/relationships/image" Target="../media/image39.gif"/><Relationship Id="rId2" Type="http://schemas.openxmlformats.org/officeDocument/2006/relationships/image" Target="../media/image1.png"/><Relationship Id="rId16" Type="http://schemas.openxmlformats.org/officeDocument/2006/relationships/image" Target="../media/image42.jpeg"/><Relationship Id="rId20" Type="http://schemas.openxmlformats.org/officeDocument/2006/relationships/image" Target="../media/image50.jpeg"/><Relationship Id="rId29" Type="http://schemas.openxmlformats.org/officeDocument/2006/relationships/image" Target="../media/image30.png"/><Relationship Id="rId1" Type="http://schemas.openxmlformats.org/officeDocument/2006/relationships/slideMaster" Target="../slideMasters/slideMaster1.xml"/><Relationship Id="rId6" Type="http://schemas.openxmlformats.org/officeDocument/2006/relationships/image" Target="../media/image19.jpeg"/><Relationship Id="rId11" Type="http://schemas.openxmlformats.org/officeDocument/2006/relationships/image" Target="../media/image34.jpeg"/><Relationship Id="rId24" Type="http://schemas.openxmlformats.org/officeDocument/2006/relationships/image" Target="../media/image22.gif"/><Relationship Id="rId32" Type="http://schemas.openxmlformats.org/officeDocument/2006/relationships/image" Target="../media/image38.png"/><Relationship Id="rId37" Type="http://schemas.openxmlformats.org/officeDocument/2006/relationships/image" Target="../media/image47.gif"/><Relationship Id="rId5" Type="http://schemas.openxmlformats.org/officeDocument/2006/relationships/image" Target="../media/image18.jpeg"/><Relationship Id="rId15" Type="http://schemas.openxmlformats.org/officeDocument/2006/relationships/image" Target="../media/image41.png"/><Relationship Id="rId23" Type="http://schemas.openxmlformats.org/officeDocument/2006/relationships/image" Target="../media/image21.png"/><Relationship Id="rId28" Type="http://schemas.openxmlformats.org/officeDocument/2006/relationships/image" Target="../media/image28.png"/><Relationship Id="rId36" Type="http://schemas.openxmlformats.org/officeDocument/2006/relationships/image" Target="../media/image46.png"/><Relationship Id="rId10" Type="http://schemas.openxmlformats.org/officeDocument/2006/relationships/image" Target="../media/image32.png"/><Relationship Id="rId19" Type="http://schemas.openxmlformats.org/officeDocument/2006/relationships/image" Target="../media/image14.jpeg"/><Relationship Id="rId31" Type="http://schemas.openxmlformats.org/officeDocument/2006/relationships/image" Target="../media/image36.jpeg"/><Relationship Id="rId4" Type="http://schemas.openxmlformats.org/officeDocument/2006/relationships/image" Target="../media/image17.png"/><Relationship Id="rId9" Type="http://schemas.openxmlformats.org/officeDocument/2006/relationships/image" Target="../media/image31.png"/><Relationship Id="rId14" Type="http://schemas.openxmlformats.org/officeDocument/2006/relationships/image" Target="../media/image40.png"/><Relationship Id="rId22" Type="http://schemas.openxmlformats.org/officeDocument/2006/relationships/image" Target="../media/image52.jpeg"/><Relationship Id="rId27" Type="http://schemas.openxmlformats.org/officeDocument/2006/relationships/image" Target="../media/image27.jpeg"/><Relationship Id="rId30" Type="http://schemas.openxmlformats.org/officeDocument/2006/relationships/image" Target="../media/image53.png"/><Relationship Id="rId35" Type="http://schemas.openxmlformats.org/officeDocument/2006/relationships/image" Target="../media/image4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52.jpeg"/><Relationship Id="rId13" Type="http://schemas.openxmlformats.org/officeDocument/2006/relationships/image" Target="../media/image27.jpeg"/><Relationship Id="rId18" Type="http://schemas.openxmlformats.org/officeDocument/2006/relationships/image" Target="../media/image38.png"/><Relationship Id="rId3" Type="http://schemas.openxmlformats.org/officeDocument/2006/relationships/image" Target="../media/image1.png"/><Relationship Id="rId21" Type="http://schemas.openxmlformats.org/officeDocument/2006/relationships/image" Target="../media/image45.png"/><Relationship Id="rId7" Type="http://schemas.openxmlformats.org/officeDocument/2006/relationships/image" Target="../media/image51.png"/><Relationship Id="rId12" Type="http://schemas.openxmlformats.org/officeDocument/2006/relationships/image" Target="../media/image24.jpeg"/><Relationship Id="rId17" Type="http://schemas.openxmlformats.org/officeDocument/2006/relationships/image" Target="../media/image36.jpeg"/><Relationship Id="rId2" Type="http://schemas.openxmlformats.org/officeDocument/2006/relationships/image" Target="../media/image55.png"/><Relationship Id="rId16" Type="http://schemas.openxmlformats.org/officeDocument/2006/relationships/image" Target="../media/image53.png"/><Relationship Id="rId20" Type="http://schemas.openxmlformats.org/officeDocument/2006/relationships/image" Target="../media/image54.png"/><Relationship Id="rId1" Type="http://schemas.openxmlformats.org/officeDocument/2006/relationships/slideMaster" Target="../slideMasters/slideMaster1.xml"/><Relationship Id="rId6" Type="http://schemas.openxmlformats.org/officeDocument/2006/relationships/image" Target="../media/image50.jpeg"/><Relationship Id="rId11" Type="http://schemas.openxmlformats.org/officeDocument/2006/relationships/image" Target="../media/image23.jpeg"/><Relationship Id="rId5" Type="http://schemas.openxmlformats.org/officeDocument/2006/relationships/image" Target="../media/image14.jpeg"/><Relationship Id="rId15" Type="http://schemas.openxmlformats.org/officeDocument/2006/relationships/image" Target="../media/image30.png"/><Relationship Id="rId23" Type="http://schemas.openxmlformats.org/officeDocument/2006/relationships/image" Target="../media/image47.gif"/><Relationship Id="rId10" Type="http://schemas.openxmlformats.org/officeDocument/2006/relationships/image" Target="../media/image22.gif"/><Relationship Id="rId19" Type="http://schemas.openxmlformats.org/officeDocument/2006/relationships/image" Target="../media/image39.gif"/><Relationship Id="rId4" Type="http://schemas.openxmlformats.org/officeDocument/2006/relationships/image" Target="../media/image13.png"/><Relationship Id="rId9" Type="http://schemas.openxmlformats.org/officeDocument/2006/relationships/image" Target="../media/image21.png"/><Relationship Id="rId14" Type="http://schemas.openxmlformats.org/officeDocument/2006/relationships/image" Target="../media/image28.png"/><Relationship Id="rId22" Type="http://schemas.openxmlformats.org/officeDocument/2006/relationships/image" Target="../media/image46.png"/></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7.png"/><Relationship Id="rId3" Type="http://schemas.openxmlformats.org/officeDocument/2006/relationships/image" Target="../media/image1.png"/><Relationship Id="rId7" Type="http://schemas.openxmlformats.org/officeDocument/2006/relationships/image" Target="../media/image25.png"/><Relationship Id="rId12" Type="http://schemas.openxmlformats.org/officeDocument/2006/relationships/image" Target="../media/image35.gif"/><Relationship Id="rId17" Type="http://schemas.openxmlformats.org/officeDocument/2006/relationships/image" Target="../media/image43.png"/><Relationship Id="rId2" Type="http://schemas.openxmlformats.org/officeDocument/2006/relationships/image" Target="../media/image56.png"/><Relationship Id="rId16" Type="http://schemas.openxmlformats.org/officeDocument/2006/relationships/image" Target="../media/image42.jpeg"/><Relationship Id="rId1" Type="http://schemas.openxmlformats.org/officeDocument/2006/relationships/slideMaster" Target="../slideMasters/slideMaster1.xml"/><Relationship Id="rId6" Type="http://schemas.openxmlformats.org/officeDocument/2006/relationships/image" Target="../media/image19.jpeg"/><Relationship Id="rId11" Type="http://schemas.openxmlformats.org/officeDocument/2006/relationships/image" Target="../media/image34.jpeg"/><Relationship Id="rId5" Type="http://schemas.openxmlformats.org/officeDocument/2006/relationships/image" Target="../media/image18.jpeg"/><Relationship Id="rId15" Type="http://schemas.openxmlformats.org/officeDocument/2006/relationships/image" Target="../media/image41.png"/><Relationship Id="rId10" Type="http://schemas.openxmlformats.org/officeDocument/2006/relationships/image" Target="../media/image32.png"/><Relationship Id="rId4" Type="http://schemas.openxmlformats.org/officeDocument/2006/relationships/image" Target="../media/image17.png"/><Relationship Id="rId9" Type="http://schemas.openxmlformats.org/officeDocument/2006/relationships/image" Target="../media/image31.png"/><Relationship Id="rId14" Type="http://schemas.openxmlformats.org/officeDocument/2006/relationships/image" Target="../media/image40.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hyperlink" Target="http://www.eudat.eu/"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68575"/>
            <a:ext cx="7772400" cy="1470025"/>
          </a:xfrm>
        </p:spPr>
        <p:txBody>
          <a:bodyPr>
            <a:normAutofit/>
          </a:bodyPr>
          <a:lstStyle>
            <a:lvl1pPr>
              <a:defRPr sz="4000">
                <a:latin typeface="Century Gothic" pitchFamily="34" charset="0"/>
              </a:defRPr>
            </a:lvl1pPr>
          </a:lstStyle>
          <a:p>
            <a:r>
              <a:rPr lang="es-ES" smtClean="0"/>
              <a:t>Haga clic para modificar el estilo de título del patrón</a:t>
            </a:r>
            <a:endParaRPr lang="en-US"/>
          </a:p>
        </p:txBody>
      </p:sp>
      <p:sp>
        <p:nvSpPr>
          <p:cNvPr id="3" name="Subtitle 2"/>
          <p:cNvSpPr>
            <a:spLocks noGrp="1"/>
          </p:cNvSpPr>
          <p:nvPr>
            <p:ph type="subTitle" idx="1"/>
          </p:nvPr>
        </p:nvSpPr>
        <p:spPr>
          <a:xfrm>
            <a:off x="1371600" y="4267200"/>
            <a:ext cx="6400800" cy="1371600"/>
          </a:xfrm>
        </p:spPr>
        <p:txBody>
          <a:bodyPr>
            <a:normAutofit/>
          </a:bodyPr>
          <a:lstStyle>
            <a:lvl1pPr marL="0" indent="0" algn="ctr">
              <a:buNone/>
              <a:defRPr sz="2800">
                <a:solidFill>
                  <a:schemeClr val="tx1">
                    <a:tint val="75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7" name="Rettangolo 8"/>
          <p:cNvSpPr/>
          <p:nvPr userDrawn="1"/>
        </p:nvSpPr>
        <p:spPr>
          <a:xfrm>
            <a:off x="6238333" y="6021288"/>
            <a:ext cx="2660134" cy="400110"/>
          </a:xfrm>
          <a:prstGeom prst="rect">
            <a:avLst/>
          </a:prstGeom>
        </p:spPr>
        <p:txBody>
          <a:bodyPr wrap="square">
            <a:spAutoFit/>
          </a:bodyPr>
          <a:lstStyle/>
          <a:p>
            <a:pPr algn="r"/>
            <a:r>
              <a:rPr lang="en-GB" sz="2000" kern="1200" noProof="0" dirty="0" smtClean="0">
                <a:solidFill>
                  <a:schemeClr val="tx1"/>
                </a:solidFill>
                <a:latin typeface="+mn-lt"/>
                <a:ea typeface="+mn-ea"/>
                <a:cs typeface="+mn-cs"/>
                <a:hlinkClick r:id="rId3"/>
              </a:rPr>
              <a:t>www.eudat.eu</a:t>
            </a:r>
            <a:endParaRPr lang="en-GB" sz="2000" kern="1200" noProof="0" dirty="0" smtClean="0">
              <a:solidFill>
                <a:schemeClr val="tx1"/>
              </a:solidFill>
              <a:latin typeface="+mn-lt"/>
              <a:ea typeface="+mn-ea"/>
              <a:cs typeface="+mn-cs"/>
            </a:endParaRPr>
          </a:p>
        </p:txBody>
      </p:sp>
      <p:sp>
        <p:nvSpPr>
          <p:cNvPr id="8" name="CasellaDiTesto 10"/>
          <p:cNvSpPr txBox="1"/>
          <p:nvPr userDrawn="1"/>
        </p:nvSpPr>
        <p:spPr>
          <a:xfrm>
            <a:off x="0" y="6479758"/>
            <a:ext cx="9144000" cy="261610"/>
          </a:xfrm>
          <a:prstGeom prst="rect">
            <a:avLst/>
          </a:prstGeom>
          <a:noFill/>
          <a:ln>
            <a:noFill/>
          </a:ln>
        </p:spPr>
        <p:txBody>
          <a:bodyPr wrap="square" rtlCol="0">
            <a:spAutoFit/>
          </a:bodyPr>
          <a:lstStyle/>
          <a:p>
            <a:pPr algn="ctr"/>
            <a:r>
              <a:rPr lang="en-GB" sz="1050" noProof="0" dirty="0" smtClean="0">
                <a:latin typeface="Century Gothic"/>
                <a:cs typeface="Century Gothic"/>
              </a:rPr>
              <a:t>EUDAT receives funding from the European Union's Horizon 2020 programme - DG CONNECT e-Infrastructures. Contract No. 654065</a:t>
            </a:r>
            <a:endParaRPr lang="en-GB" sz="1050" noProof="0" dirty="0">
              <a:latin typeface="Century Gothic"/>
              <a:cs typeface="Century Gothic"/>
            </a:endParaRPr>
          </a:p>
        </p:txBody>
      </p:sp>
      <p:pic>
        <p:nvPicPr>
          <p:cNvPr id="14" name="Immagine 7" descr="eudat-logo.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324600" y="304800"/>
            <a:ext cx="2386076" cy="1421492"/>
          </a:xfrm>
          <a:prstGeom prst="rect">
            <a:avLst/>
          </a:prstGeom>
        </p:spPr>
      </p:pic>
      <p:sp>
        <p:nvSpPr>
          <p:cNvPr id="13" name="Rettangolo 10"/>
          <p:cNvSpPr/>
          <p:nvPr userDrawn="1"/>
        </p:nvSpPr>
        <p:spPr>
          <a:xfrm>
            <a:off x="0" y="6783755"/>
            <a:ext cx="2387600" cy="83123"/>
          </a:xfrm>
          <a:prstGeom prst="rect">
            <a:avLst/>
          </a:prstGeom>
          <a:solidFill>
            <a:srgbClr val="002B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5" name="Rettangolo 15"/>
          <p:cNvSpPr/>
          <p:nvPr userDrawn="1"/>
        </p:nvSpPr>
        <p:spPr>
          <a:xfrm>
            <a:off x="2387599" y="6783755"/>
            <a:ext cx="2345268" cy="83123"/>
          </a:xfrm>
          <a:prstGeom prst="rect">
            <a:avLst/>
          </a:prstGeom>
          <a:solidFill>
            <a:srgbClr val="AA21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6" name="Rettangolo 16"/>
          <p:cNvSpPr/>
          <p:nvPr userDrawn="1"/>
        </p:nvSpPr>
        <p:spPr>
          <a:xfrm>
            <a:off x="4732867" y="6783755"/>
            <a:ext cx="2305367" cy="83123"/>
          </a:xfrm>
          <a:prstGeom prst="rect">
            <a:avLst/>
          </a:prstGeom>
          <a:solidFill>
            <a:srgbClr val="E352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7" name="Rettangolo 17"/>
          <p:cNvSpPr/>
          <p:nvPr userDrawn="1"/>
        </p:nvSpPr>
        <p:spPr>
          <a:xfrm>
            <a:off x="7038234" y="6783755"/>
            <a:ext cx="2105767" cy="83123"/>
          </a:xfrm>
          <a:prstGeom prst="rect">
            <a:avLst/>
          </a:prstGeom>
          <a:solidFill>
            <a:srgbClr val="FAC4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a:off x="1792288" y="5367338"/>
            <a:ext cx="5486400" cy="6524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D8BD707-D9CF-40AE-B4C6-C98DA3205C09}" type="datetimeFigureOut">
              <a:rPr lang="en-US" smtClean="0"/>
              <a:pPr/>
              <a:t>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2_SERVICE_SUITE">
    <p:bg>
      <p:bgPr>
        <a:solidFill>
          <a:schemeClr val="bg1"/>
        </a:solidFill>
        <a:effectLst/>
      </p:bgPr>
    </p:bg>
    <p:spTree>
      <p:nvGrpSpPr>
        <p:cNvPr id="1" name=""/>
        <p:cNvGrpSpPr/>
        <p:nvPr/>
      </p:nvGrpSpPr>
      <p:grpSpPr>
        <a:xfrm>
          <a:off x="0" y="0"/>
          <a:ext cx="0" cy="0"/>
          <a:chOff x="0" y="0"/>
          <a:chExt cx="0" cy="0"/>
        </a:xfrm>
      </p:grpSpPr>
      <p:sp>
        <p:nvSpPr>
          <p:cNvPr id="12" name="Titolo 6"/>
          <p:cNvSpPr txBox="1">
            <a:spLocks/>
          </p:cNvSpPr>
          <p:nvPr userDrawn="1"/>
        </p:nvSpPr>
        <p:spPr>
          <a:xfrm>
            <a:off x="1710267" y="418571"/>
            <a:ext cx="5884334" cy="631295"/>
          </a:xfrm>
          <a:prstGeom prst="rect">
            <a:avLst/>
          </a:prstGeom>
          <a:ln>
            <a:noFill/>
          </a:ln>
        </p:spPr>
        <p:txBody>
          <a:bodyPr vert="horz"/>
          <a:lstStyle>
            <a:lvl1pPr algn="ctr" defTabSz="457200" rtl="0" eaLnBrk="1" latinLnBrk="0" hangingPunct="1">
              <a:spcBef>
                <a:spcPct val="0"/>
              </a:spcBef>
              <a:buNone/>
              <a:defRPr sz="2800" b="1" kern="1200">
                <a:solidFill>
                  <a:schemeClr val="tx1"/>
                </a:solidFill>
                <a:latin typeface="+mj-lt"/>
                <a:ea typeface="+mj-ea"/>
                <a:cs typeface="+mj-cs"/>
              </a:defRPr>
            </a:lvl1pPr>
          </a:lstStyle>
          <a:p>
            <a:r>
              <a:rPr lang="en-US" dirty="0" smtClean="0">
                <a:latin typeface="Century Gothic" pitchFamily="34" charset="0"/>
              </a:rPr>
              <a:t>B2 SERVICE SUITE</a:t>
            </a:r>
            <a:endParaRPr lang="it-IT" dirty="0">
              <a:latin typeface="Century Gothic" pitchFamily="34" charset="0"/>
            </a:endParaRPr>
          </a:p>
        </p:txBody>
      </p:sp>
      <p:pic>
        <p:nvPicPr>
          <p:cNvPr id="11" name="Immagine 14" descr="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10" name="Rectangle 9"/>
          <p:cNvSpPr/>
          <p:nvPr userDrawn="1"/>
        </p:nvSpPr>
        <p:spPr>
          <a:xfrm>
            <a:off x="2843808" y="6093296"/>
            <a:ext cx="3356432" cy="369332"/>
          </a:xfrm>
          <a:prstGeom prst="rect">
            <a:avLst/>
          </a:prstGeom>
        </p:spPr>
        <p:txBody>
          <a:bodyPr wrap="none">
            <a:spAutoFit/>
          </a:bodyPr>
          <a:lstStyle/>
          <a:p>
            <a:pPr algn="ctr" eaLnBrk="1" hangingPunct="1"/>
            <a:r>
              <a:rPr lang="en-US" altLang="en-US" sz="1800" b="1" dirty="0" smtClean="0">
                <a:solidFill>
                  <a:srgbClr val="23589C"/>
                </a:solidFill>
                <a:latin typeface="Helvetica LT Std" pitchFamily="34" charset="0"/>
              </a:rPr>
              <a:t>http://www.eudat.eu/services</a:t>
            </a:r>
            <a:endParaRPr lang="en-US" altLang="en-US" sz="1800" b="1" dirty="0">
              <a:solidFill>
                <a:srgbClr val="23589C"/>
              </a:solidFill>
              <a:latin typeface="Helvetica LT Std" pitchFamily="34" charset="0"/>
            </a:endParaRPr>
          </a:p>
        </p:txBody>
      </p:sp>
      <p:pic>
        <p:nvPicPr>
          <p:cNvPr id="13" name="Picture 1"/>
          <p:cNvPicPr>
            <a:picLocks noChangeAspect="1"/>
          </p:cNvPicPr>
          <p:nvPr userDrawn="1"/>
        </p:nvPicPr>
        <p:blipFill>
          <a:blip r:embed="rId3" cstate="print"/>
          <a:srcRect/>
          <a:stretch>
            <a:fillRect/>
          </a:stretch>
        </p:blipFill>
        <p:spPr bwMode="auto">
          <a:xfrm>
            <a:off x="5033963" y="1661443"/>
            <a:ext cx="3846512" cy="3559175"/>
          </a:xfrm>
          <a:prstGeom prst="rect">
            <a:avLst/>
          </a:prstGeom>
          <a:noFill/>
          <a:ln w="9525">
            <a:noFill/>
            <a:miter lim="800000"/>
            <a:headEnd/>
            <a:tailEnd/>
          </a:ln>
        </p:spPr>
      </p:pic>
      <p:pic>
        <p:nvPicPr>
          <p:cNvPr id="18" name="Picture 13"/>
          <p:cNvPicPr>
            <a:picLocks noChangeAspect="1"/>
          </p:cNvPicPr>
          <p:nvPr userDrawn="1"/>
        </p:nvPicPr>
        <p:blipFill>
          <a:blip r:embed="rId4" cstate="print"/>
          <a:srcRect/>
          <a:stretch>
            <a:fillRect/>
          </a:stretch>
        </p:blipFill>
        <p:spPr bwMode="auto">
          <a:xfrm>
            <a:off x="227013" y="1340768"/>
            <a:ext cx="4344987" cy="674688"/>
          </a:xfrm>
          <a:prstGeom prst="rect">
            <a:avLst/>
          </a:prstGeom>
          <a:noFill/>
          <a:ln w="9525">
            <a:noFill/>
            <a:miter lim="800000"/>
            <a:headEnd/>
            <a:tailEnd/>
          </a:ln>
        </p:spPr>
      </p:pic>
      <p:pic>
        <p:nvPicPr>
          <p:cNvPr id="19" name="Picture 23"/>
          <p:cNvPicPr>
            <a:picLocks noChangeAspect="1"/>
          </p:cNvPicPr>
          <p:nvPr userDrawn="1"/>
        </p:nvPicPr>
        <p:blipFill>
          <a:blip r:embed="rId5" cstate="print"/>
          <a:srcRect/>
          <a:stretch>
            <a:fillRect/>
          </a:stretch>
        </p:blipFill>
        <p:spPr bwMode="auto">
          <a:xfrm>
            <a:off x="238125" y="2258343"/>
            <a:ext cx="4343400" cy="673100"/>
          </a:xfrm>
          <a:prstGeom prst="rect">
            <a:avLst/>
          </a:prstGeom>
          <a:noFill/>
          <a:ln w="9525">
            <a:noFill/>
            <a:miter lim="800000"/>
            <a:headEnd/>
            <a:tailEnd/>
          </a:ln>
        </p:spPr>
      </p:pic>
      <p:pic>
        <p:nvPicPr>
          <p:cNvPr id="20" name="Picture 2"/>
          <p:cNvPicPr>
            <a:picLocks noChangeAspect="1"/>
          </p:cNvPicPr>
          <p:nvPr userDrawn="1"/>
        </p:nvPicPr>
        <p:blipFill>
          <a:blip r:embed="rId6" cstate="print"/>
          <a:srcRect/>
          <a:stretch>
            <a:fillRect/>
          </a:stretch>
        </p:blipFill>
        <p:spPr bwMode="auto">
          <a:xfrm>
            <a:off x="227013" y="3209256"/>
            <a:ext cx="4343400" cy="674687"/>
          </a:xfrm>
          <a:prstGeom prst="rect">
            <a:avLst/>
          </a:prstGeom>
          <a:noFill/>
          <a:ln w="9525">
            <a:noFill/>
            <a:miter lim="800000"/>
            <a:headEnd/>
            <a:tailEnd/>
          </a:ln>
        </p:spPr>
      </p:pic>
      <p:pic>
        <p:nvPicPr>
          <p:cNvPr id="21" name="Picture 6" descr="C:\Users\lbermude\Documents\Laura\eudat\conference\3rd-conference\poster-services\b2stage\presentacion\B2STAGE_payoff.png"/>
          <p:cNvPicPr>
            <a:picLocks noChangeAspect="1" noChangeArrowheads="1"/>
          </p:cNvPicPr>
          <p:nvPr userDrawn="1"/>
        </p:nvPicPr>
        <p:blipFill>
          <a:blip r:embed="rId7" cstate="print"/>
          <a:srcRect/>
          <a:stretch>
            <a:fillRect/>
          </a:stretch>
        </p:blipFill>
        <p:spPr bwMode="auto">
          <a:xfrm>
            <a:off x="227013" y="4144293"/>
            <a:ext cx="4343400" cy="674688"/>
          </a:xfrm>
          <a:prstGeom prst="rect">
            <a:avLst/>
          </a:prstGeom>
          <a:noFill/>
          <a:ln w="9525">
            <a:noFill/>
            <a:miter lim="800000"/>
            <a:headEnd/>
            <a:tailEnd/>
          </a:ln>
        </p:spPr>
      </p:pic>
      <p:pic>
        <p:nvPicPr>
          <p:cNvPr id="22" name="Picture 1"/>
          <p:cNvPicPr>
            <a:picLocks noChangeAspect="1"/>
          </p:cNvPicPr>
          <p:nvPr userDrawn="1"/>
        </p:nvPicPr>
        <p:blipFill>
          <a:blip r:embed="rId8" cstate="print"/>
          <a:srcRect/>
          <a:stretch>
            <a:fillRect/>
          </a:stretch>
        </p:blipFill>
        <p:spPr bwMode="auto">
          <a:xfrm>
            <a:off x="238125" y="5074568"/>
            <a:ext cx="4344988" cy="674688"/>
          </a:xfrm>
          <a:prstGeom prst="rect">
            <a:avLst/>
          </a:prstGeom>
          <a:noFill/>
          <a:ln w="9525">
            <a:noFill/>
            <a:miter lim="800000"/>
            <a:headEnd/>
            <a:tailEnd/>
          </a:ln>
        </p:spPr>
      </p:pic>
    </p:spTree>
    <p:extLst>
      <p:ext uri="{BB962C8B-B14F-4D97-AF65-F5344CB8AC3E}">
        <p14:creationId xmlns:p14="http://schemas.microsoft.com/office/powerpoint/2010/main" val="23151054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artners_with text">
    <p:bg>
      <p:bgPr>
        <a:solidFill>
          <a:schemeClr val="bg1"/>
        </a:solidFill>
        <a:effectLst/>
      </p:bgPr>
    </p:bg>
    <p:spTree>
      <p:nvGrpSpPr>
        <p:cNvPr id="1" name=""/>
        <p:cNvGrpSpPr/>
        <p:nvPr/>
      </p:nvGrpSpPr>
      <p:grpSpPr>
        <a:xfrm>
          <a:off x="0" y="0"/>
          <a:ext cx="0" cy="0"/>
          <a:chOff x="0" y="0"/>
          <a:chExt cx="0" cy="0"/>
        </a:xfrm>
      </p:grpSpPr>
      <p:pic>
        <p:nvPicPr>
          <p:cNvPr id="11" name="Immagine 14" descr="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14" name="Sottotitolo 2"/>
          <p:cNvSpPr txBox="1">
            <a:spLocks/>
          </p:cNvSpPr>
          <p:nvPr userDrawn="1"/>
        </p:nvSpPr>
        <p:spPr>
          <a:xfrm>
            <a:off x="194733" y="1752599"/>
            <a:ext cx="3496733" cy="3098801"/>
          </a:xfrm>
          <a:prstGeom prst="rect">
            <a:avLst/>
          </a:prstGeom>
          <a:ln>
            <a:noFill/>
          </a:ln>
        </p:spPr>
        <p:txBody>
          <a:bodyPr/>
          <a:lstStyle>
            <a:lvl1pPr marL="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400" dirty="0" smtClean="0">
                <a:latin typeface="Century Gothic" pitchFamily="34" charset="0"/>
              </a:rPr>
              <a:t>A consortium of high performance computing (HPC) / data </a:t>
            </a:r>
            <a:r>
              <a:rPr lang="it-IT" sz="2400" noProof="0" dirty="0" smtClean="0">
                <a:latin typeface="Century Gothic" pitchFamily="34" charset="0"/>
              </a:rPr>
              <a:t>centres</a:t>
            </a:r>
            <a:r>
              <a:rPr lang="en-US" sz="2400" dirty="0" smtClean="0">
                <a:latin typeface="Century Gothic" pitchFamily="34" charset="0"/>
              </a:rPr>
              <a:t>, libraries, scientific communities, data scientists</a:t>
            </a:r>
            <a:endParaRPr lang="en-US" sz="2400" dirty="0">
              <a:latin typeface="Century Gothic" pitchFamily="34" charset="0"/>
            </a:endParaRPr>
          </a:p>
        </p:txBody>
      </p:sp>
      <p:sp>
        <p:nvSpPr>
          <p:cNvPr id="10" name="Title 1"/>
          <p:cNvSpPr>
            <a:spLocks noGrp="1"/>
          </p:cNvSpPr>
          <p:nvPr>
            <p:ph type="title"/>
          </p:nvPr>
        </p:nvSpPr>
        <p:spPr>
          <a:xfrm>
            <a:off x="1371600" y="274638"/>
            <a:ext cx="7315200" cy="792162"/>
          </a:xfrm>
        </p:spPr>
        <p:txBody>
          <a:bodyPr/>
          <a:lstStyle/>
          <a:p>
            <a:r>
              <a:rPr lang="es-ES" smtClean="0"/>
              <a:t>Haga clic para modificar el estilo de título del patrón</a:t>
            </a:r>
            <a:endParaRPr lang="en-US"/>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1560" y="467546"/>
            <a:ext cx="8532440" cy="6399331"/>
          </a:xfrm>
          <a:prstGeom prst="rect">
            <a:avLst/>
          </a:prstGeom>
        </p:spPr>
      </p:pic>
    </p:spTree>
    <p:extLst>
      <p:ext uri="{BB962C8B-B14F-4D97-AF65-F5344CB8AC3E}">
        <p14:creationId xmlns:p14="http://schemas.microsoft.com/office/powerpoint/2010/main" val="23151054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rtners_Black&amp;White">
    <p:bg>
      <p:bgPr>
        <a:solidFill>
          <a:schemeClr val="bg1"/>
        </a:solidFill>
        <a:effectLst/>
      </p:bgPr>
    </p:bg>
    <p:spTree>
      <p:nvGrpSpPr>
        <p:cNvPr id="1" name=""/>
        <p:cNvGrpSpPr/>
        <p:nvPr/>
      </p:nvGrpSpPr>
      <p:grpSpPr>
        <a:xfrm>
          <a:off x="0" y="0"/>
          <a:ext cx="0" cy="0"/>
          <a:chOff x="0" y="0"/>
          <a:chExt cx="0" cy="0"/>
        </a:xfrm>
      </p:grpSpPr>
      <p:pic>
        <p:nvPicPr>
          <p:cNvPr id="9" name="Immagine 8" descr="EUDAT-LogoGrigio.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90" y="-109654"/>
            <a:ext cx="1143000" cy="892098"/>
          </a:xfrm>
          <a:prstGeom prst="rect">
            <a:avLst/>
          </a:prstGeom>
        </p:spPr>
      </p:pic>
      <p:sp>
        <p:nvSpPr>
          <p:cNvPr id="11" name="Title 1"/>
          <p:cNvSpPr>
            <a:spLocks noGrp="1"/>
          </p:cNvSpPr>
          <p:nvPr>
            <p:ph type="title"/>
          </p:nvPr>
        </p:nvSpPr>
        <p:spPr>
          <a:xfrm>
            <a:off x="1371600" y="274638"/>
            <a:ext cx="7315200" cy="792162"/>
          </a:xfrm>
        </p:spPr>
        <p:txBody>
          <a:bodyPr/>
          <a:lstStyle/>
          <a:p>
            <a:r>
              <a:rPr lang="es-ES" smtClean="0"/>
              <a:t>Haga clic para modificar el estilo de título del patrón</a:t>
            </a:r>
            <a:endParaRPr lang="en-US"/>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1560" y="467546"/>
            <a:ext cx="8532440" cy="6399331"/>
          </a:xfrm>
          <a:prstGeom prst="rect">
            <a:avLst/>
          </a:prstGeom>
        </p:spPr>
      </p:pic>
    </p:spTree>
    <p:extLst>
      <p:ext uri="{BB962C8B-B14F-4D97-AF65-F5344CB8AC3E}">
        <p14:creationId xmlns:p14="http://schemas.microsoft.com/office/powerpoint/2010/main" val="11780978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artners_Colour">
    <p:bg>
      <p:bgPr>
        <a:solidFill>
          <a:schemeClr val="bg1"/>
        </a:solidFill>
        <a:effectLst/>
      </p:bgPr>
    </p:bg>
    <p:spTree>
      <p:nvGrpSpPr>
        <p:cNvPr id="1" name=""/>
        <p:cNvGrpSpPr/>
        <p:nvPr/>
      </p:nvGrpSpPr>
      <p:grpSpPr>
        <a:xfrm>
          <a:off x="0" y="0"/>
          <a:ext cx="0" cy="0"/>
          <a:chOff x="0" y="0"/>
          <a:chExt cx="0" cy="0"/>
        </a:xfrm>
      </p:grpSpPr>
      <p:pic>
        <p:nvPicPr>
          <p:cNvPr id="11" name="Immagine 14" descr="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9" name="Title 1"/>
          <p:cNvSpPr>
            <a:spLocks noGrp="1"/>
          </p:cNvSpPr>
          <p:nvPr>
            <p:ph type="title"/>
          </p:nvPr>
        </p:nvSpPr>
        <p:spPr>
          <a:xfrm>
            <a:off x="1371600" y="274638"/>
            <a:ext cx="7315200" cy="792162"/>
          </a:xfrm>
        </p:spPr>
        <p:txBody>
          <a:bodyPr/>
          <a:lstStyle/>
          <a:p>
            <a:r>
              <a:rPr lang="es-ES" smtClean="0"/>
              <a:t>Haga clic para modificar el estilo de título del patrón</a:t>
            </a:r>
            <a:endParaRPr lang="en-US"/>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1560" y="467546"/>
            <a:ext cx="8532440" cy="6399331"/>
          </a:xfrm>
          <a:prstGeom prst="rect">
            <a:avLst/>
          </a:prstGeom>
        </p:spPr>
      </p:pic>
    </p:spTree>
    <p:extLst>
      <p:ext uri="{BB962C8B-B14F-4D97-AF65-F5344CB8AC3E}">
        <p14:creationId xmlns:p14="http://schemas.microsoft.com/office/powerpoint/2010/main" val="11780978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artners_Logos">
    <p:bg>
      <p:bgPr>
        <a:solidFill>
          <a:schemeClr val="bg1"/>
        </a:solidFill>
        <a:effectLst/>
      </p:bgPr>
    </p:bg>
    <p:spTree>
      <p:nvGrpSpPr>
        <p:cNvPr id="1" name=""/>
        <p:cNvGrpSpPr/>
        <p:nvPr/>
      </p:nvGrpSpPr>
      <p:grpSpPr>
        <a:xfrm>
          <a:off x="0" y="0"/>
          <a:ext cx="0" cy="0"/>
          <a:chOff x="0" y="0"/>
          <a:chExt cx="0" cy="0"/>
        </a:xfrm>
      </p:grpSpPr>
      <p:pic>
        <p:nvPicPr>
          <p:cNvPr id="11" name="Immagine 14" descr="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9" name="Title 1"/>
          <p:cNvSpPr>
            <a:spLocks noGrp="1"/>
          </p:cNvSpPr>
          <p:nvPr>
            <p:ph type="title"/>
          </p:nvPr>
        </p:nvSpPr>
        <p:spPr>
          <a:xfrm>
            <a:off x="1371600" y="274638"/>
            <a:ext cx="7315200" cy="792162"/>
          </a:xfrm>
        </p:spPr>
        <p:txBody>
          <a:bodyPr/>
          <a:lstStyle/>
          <a:p>
            <a:r>
              <a:rPr lang="es-ES" smtClean="0"/>
              <a:t>Haga clic para modificar el estilo de título del patrón</a:t>
            </a:r>
            <a:endParaRPr lang="en-US"/>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1560" y="467546"/>
            <a:ext cx="8532440" cy="6399331"/>
          </a:xfrm>
          <a:prstGeom prst="rect">
            <a:avLst/>
          </a:prstGeom>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9512" y="1340768"/>
            <a:ext cx="599144" cy="380082"/>
          </a:xfrm>
          <a:prstGeom prst="rect">
            <a:avLst/>
          </a:prstGeom>
        </p:spPr>
      </p:pic>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4206" y="1844824"/>
            <a:ext cx="1072851" cy="288032"/>
          </a:xfrm>
          <a:prstGeom prst="rect">
            <a:avLst/>
          </a:prstGeom>
        </p:spPr>
      </p:pic>
      <p:pic>
        <p:nvPicPr>
          <p:cNvPr id="4" name="Picture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12318" y="2241360"/>
            <a:ext cx="353494" cy="432048"/>
          </a:xfrm>
          <a:prstGeom prst="rect">
            <a:avLst/>
          </a:prstGeom>
        </p:spPr>
      </p:pic>
      <p:pic>
        <p:nvPicPr>
          <p:cNvPr id="5" name="Picture 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80890" y="2733887"/>
            <a:ext cx="423588" cy="458761"/>
          </a:xfrm>
          <a:prstGeom prst="rect">
            <a:avLst/>
          </a:prstGeom>
        </p:spPr>
      </p:pic>
      <p:pic>
        <p:nvPicPr>
          <p:cNvPr id="6" name="Picture 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41837" y="3789040"/>
            <a:ext cx="701694" cy="248224"/>
          </a:xfrm>
          <a:prstGeom prst="rect">
            <a:avLst/>
          </a:prstGeom>
        </p:spPr>
      </p:pic>
      <p:pic>
        <p:nvPicPr>
          <p:cNvPr id="7" name="Picture 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0800" y="4103706"/>
            <a:ext cx="1076258" cy="221775"/>
          </a:xfrm>
          <a:prstGeom prst="rect">
            <a:avLst/>
          </a:prstGeom>
        </p:spPr>
      </p:pic>
      <p:pic>
        <p:nvPicPr>
          <p:cNvPr id="8" name="Picture 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84210" y="5157192"/>
            <a:ext cx="320268" cy="404664"/>
          </a:xfrm>
          <a:prstGeom prst="rect">
            <a:avLst/>
          </a:prstGeom>
        </p:spPr>
      </p:pic>
      <p:pic>
        <p:nvPicPr>
          <p:cNvPr id="10" name="Picture 9"/>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256320" y="5733256"/>
            <a:ext cx="571264" cy="184587"/>
          </a:xfrm>
          <a:prstGeom prst="rect">
            <a:avLst/>
          </a:prstGeom>
        </p:spPr>
      </p:pic>
      <p:pic>
        <p:nvPicPr>
          <p:cNvPr id="13" name="Picture 12"/>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32955" y="6021288"/>
            <a:ext cx="646720" cy="245754"/>
          </a:xfrm>
          <a:prstGeom prst="rect">
            <a:avLst/>
          </a:prstGeom>
        </p:spPr>
      </p:pic>
      <p:pic>
        <p:nvPicPr>
          <p:cNvPr id="14" name="Picture 1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60022" y="6381328"/>
            <a:ext cx="639570" cy="284253"/>
          </a:xfrm>
          <a:prstGeom prst="rect">
            <a:avLst/>
          </a:prstGeom>
        </p:spPr>
      </p:pic>
      <p:pic>
        <p:nvPicPr>
          <p:cNvPr id="15" name="Picture 14"/>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348692" y="1556792"/>
            <a:ext cx="699349" cy="258302"/>
          </a:xfrm>
          <a:prstGeom prst="rect">
            <a:avLst/>
          </a:prstGeom>
        </p:spPr>
      </p:pic>
      <p:pic>
        <p:nvPicPr>
          <p:cNvPr id="16" name="Picture 15"/>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204676" y="1903558"/>
            <a:ext cx="916707" cy="372075"/>
          </a:xfrm>
          <a:prstGeom prst="rect">
            <a:avLst/>
          </a:prstGeom>
        </p:spPr>
      </p:pic>
      <p:pic>
        <p:nvPicPr>
          <p:cNvPr id="17" name="Picture 16"/>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348693" y="2428890"/>
            <a:ext cx="631019" cy="186677"/>
          </a:xfrm>
          <a:prstGeom prst="rect">
            <a:avLst/>
          </a:prstGeom>
        </p:spPr>
      </p:pic>
      <p:pic>
        <p:nvPicPr>
          <p:cNvPr id="18" name="Picture 17"/>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6916" y="2788930"/>
            <a:ext cx="934467" cy="204415"/>
          </a:xfrm>
          <a:prstGeom prst="rect">
            <a:avLst/>
          </a:prstGeom>
        </p:spPr>
      </p:pic>
      <p:pic>
        <p:nvPicPr>
          <p:cNvPr id="19" name="Picture 18"/>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403648" y="3107681"/>
            <a:ext cx="544263" cy="257313"/>
          </a:xfrm>
          <a:prstGeom prst="rect">
            <a:avLst/>
          </a:prstGeom>
        </p:spPr>
      </p:pic>
      <p:pic>
        <p:nvPicPr>
          <p:cNvPr id="20" name="Picture 19"/>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478011" y="3495066"/>
            <a:ext cx="395536" cy="197768"/>
          </a:xfrm>
          <a:prstGeom prst="rect">
            <a:avLst/>
          </a:prstGeom>
        </p:spPr>
      </p:pic>
      <p:pic>
        <p:nvPicPr>
          <p:cNvPr id="21" name="Picture 20"/>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478011" y="3845992"/>
            <a:ext cx="358025" cy="349969"/>
          </a:xfrm>
          <a:prstGeom prst="rect">
            <a:avLst/>
          </a:prstGeom>
        </p:spPr>
      </p:pic>
      <p:pic>
        <p:nvPicPr>
          <p:cNvPr id="22" name="Picture 21"/>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331640" y="4363639"/>
            <a:ext cx="644394" cy="187447"/>
          </a:xfrm>
          <a:prstGeom prst="rect">
            <a:avLst/>
          </a:prstGeom>
        </p:spPr>
      </p:pic>
      <p:pic>
        <p:nvPicPr>
          <p:cNvPr id="23" name="Picture 22"/>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403648" y="4877162"/>
            <a:ext cx="423490" cy="423490"/>
          </a:xfrm>
          <a:prstGeom prst="rect">
            <a:avLst/>
          </a:prstGeom>
        </p:spPr>
      </p:pic>
      <p:sp>
        <p:nvSpPr>
          <p:cNvPr id="24" name="TextBox 23"/>
          <p:cNvSpPr txBox="1"/>
          <p:nvPr userDrawn="1"/>
        </p:nvSpPr>
        <p:spPr>
          <a:xfrm>
            <a:off x="1043948" y="4646330"/>
            <a:ext cx="1584176" cy="230832"/>
          </a:xfrm>
          <a:prstGeom prst="rect">
            <a:avLst/>
          </a:prstGeom>
          <a:noFill/>
        </p:spPr>
        <p:txBody>
          <a:bodyPr wrap="square" rtlCol="0">
            <a:spAutoFit/>
          </a:bodyPr>
          <a:lstStyle/>
          <a:p>
            <a:r>
              <a:rPr lang="it-IT" sz="900" b="1" dirty="0" smtClean="0"/>
              <a:t>e-Science Data Factory</a:t>
            </a:r>
            <a:endParaRPr lang="it-IT" sz="900" b="1" dirty="0"/>
          </a:p>
        </p:txBody>
      </p:sp>
      <p:pic>
        <p:nvPicPr>
          <p:cNvPr id="1026" name="Picture 2"/>
          <p:cNvPicPr>
            <a:picLocks noChangeAspect="1" noChangeArrowheads="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1043948" y="5410875"/>
            <a:ext cx="1439820" cy="366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5"/>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2483768" y="4720866"/>
            <a:ext cx="753216" cy="114866"/>
          </a:xfrm>
          <a:prstGeom prst="rect">
            <a:avLst/>
          </a:prstGeom>
        </p:spPr>
      </p:pic>
      <p:pic>
        <p:nvPicPr>
          <p:cNvPr id="27" name="Picture 26"/>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2532601" y="4238379"/>
            <a:ext cx="683568" cy="294208"/>
          </a:xfrm>
          <a:prstGeom prst="rect">
            <a:avLst/>
          </a:prstGeom>
        </p:spPr>
      </p:pic>
      <p:pic>
        <p:nvPicPr>
          <p:cNvPr id="28" name="Picture 27"/>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2408312" y="3836630"/>
            <a:ext cx="867544" cy="346415"/>
          </a:xfrm>
          <a:prstGeom prst="rect">
            <a:avLst/>
          </a:prstGeom>
        </p:spPr>
      </p:pic>
      <p:pic>
        <p:nvPicPr>
          <p:cNvPr id="29" name="Picture 28"/>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2617515" y="3275618"/>
            <a:ext cx="413714" cy="404664"/>
          </a:xfrm>
          <a:prstGeom prst="rect">
            <a:avLst/>
          </a:prstGeom>
        </p:spPr>
      </p:pic>
      <p:pic>
        <p:nvPicPr>
          <p:cNvPr id="30" name="Picture 29"/>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2628124" y="2733887"/>
            <a:ext cx="403105" cy="407081"/>
          </a:xfrm>
          <a:prstGeom prst="rect">
            <a:avLst/>
          </a:prstGeom>
        </p:spPr>
      </p:pic>
      <p:pic>
        <p:nvPicPr>
          <p:cNvPr id="31" name="Picture 30"/>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2617515" y="2411029"/>
            <a:ext cx="405011" cy="224132"/>
          </a:xfrm>
          <a:prstGeom prst="rect">
            <a:avLst/>
          </a:prstGeom>
        </p:spPr>
      </p:pic>
      <p:pic>
        <p:nvPicPr>
          <p:cNvPr id="32" name="Picture 31"/>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2555776" y="1772816"/>
            <a:ext cx="556155" cy="443441"/>
          </a:xfrm>
          <a:prstGeom prst="rect">
            <a:avLst/>
          </a:prstGeom>
        </p:spPr>
      </p:pic>
      <p:pic>
        <p:nvPicPr>
          <p:cNvPr id="33" name="Picture 32"/>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046221" y="6131198"/>
            <a:ext cx="1121603" cy="790683"/>
          </a:xfrm>
          <a:prstGeom prst="rect">
            <a:avLst/>
          </a:prstGeom>
        </p:spPr>
      </p:pic>
      <p:pic>
        <p:nvPicPr>
          <p:cNvPr id="34" name="Picture 33"/>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1399050" y="5841632"/>
            <a:ext cx="415943" cy="359312"/>
          </a:xfrm>
          <a:prstGeom prst="rect">
            <a:avLst/>
          </a:prstGeom>
        </p:spPr>
      </p:pic>
      <p:pic>
        <p:nvPicPr>
          <p:cNvPr id="35" name="Picture 34"/>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323528" y="4857809"/>
            <a:ext cx="446067" cy="128748"/>
          </a:xfrm>
          <a:prstGeom prst="rect">
            <a:avLst/>
          </a:prstGeom>
        </p:spPr>
      </p:pic>
      <p:pic>
        <p:nvPicPr>
          <p:cNvPr id="36" name="Picture 35"/>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208459" y="4392960"/>
            <a:ext cx="806202" cy="310078"/>
          </a:xfrm>
          <a:prstGeom prst="rect">
            <a:avLst/>
          </a:prstGeom>
        </p:spPr>
      </p:pic>
      <p:pic>
        <p:nvPicPr>
          <p:cNvPr id="38" name="Picture 37"/>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182854" y="3267525"/>
            <a:ext cx="592460" cy="417684"/>
          </a:xfrm>
          <a:prstGeom prst="rect">
            <a:avLst/>
          </a:prstGeom>
        </p:spPr>
      </p:pic>
      <p:pic>
        <p:nvPicPr>
          <p:cNvPr id="39" name="Picture 38"/>
          <p:cNvPicPr>
            <a:picLocks noChangeAspect="1"/>
          </p:cNvPicPr>
          <p:nvPr userDrawn="1"/>
        </p:nvPicPr>
        <p:blipFill>
          <a:blip r:embed="rId36">
            <a:extLst>
              <a:ext uri="{28A0092B-C50C-407E-A947-70E740481C1C}">
                <a14:useLocalDpi xmlns:a14="http://schemas.microsoft.com/office/drawing/2010/main" val="0"/>
              </a:ext>
            </a:extLst>
          </a:blip>
          <a:stretch>
            <a:fillRect/>
          </a:stretch>
        </p:blipFill>
        <p:spPr>
          <a:xfrm>
            <a:off x="2618906" y="4956004"/>
            <a:ext cx="454871" cy="454871"/>
          </a:xfrm>
          <a:prstGeom prst="rect">
            <a:avLst/>
          </a:prstGeom>
        </p:spPr>
      </p:pic>
      <p:pic>
        <p:nvPicPr>
          <p:cNvPr id="40" name="Picture 39"/>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2627784" y="5517232"/>
            <a:ext cx="416917" cy="277944"/>
          </a:xfrm>
          <a:prstGeom prst="rect">
            <a:avLst/>
          </a:prstGeom>
        </p:spPr>
      </p:pic>
      <p:pic>
        <p:nvPicPr>
          <p:cNvPr id="41" name="Picture 40"/>
          <p:cNvPicPr>
            <a:picLocks noChangeAspect="1"/>
          </p:cNvPicPr>
          <p:nvPr userDrawn="1"/>
        </p:nvPicPr>
        <p:blipFill>
          <a:blip r:embed="rId38" cstate="print">
            <a:extLst>
              <a:ext uri="{28A0092B-C50C-407E-A947-70E740481C1C}">
                <a14:useLocalDpi xmlns:a14="http://schemas.microsoft.com/office/drawing/2010/main" val="0"/>
              </a:ext>
            </a:extLst>
          </a:blip>
          <a:stretch>
            <a:fillRect/>
          </a:stretch>
        </p:blipFill>
        <p:spPr>
          <a:xfrm>
            <a:off x="2291255" y="5877272"/>
            <a:ext cx="1074794" cy="266708"/>
          </a:xfrm>
          <a:prstGeom prst="rect">
            <a:avLst/>
          </a:prstGeom>
        </p:spPr>
      </p:pic>
    </p:spTree>
    <p:extLst>
      <p:ext uri="{BB962C8B-B14F-4D97-AF65-F5344CB8AC3E}">
        <p14:creationId xmlns:p14="http://schemas.microsoft.com/office/powerpoint/2010/main" val="25544370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artners_Numbers">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0333" y="464408"/>
            <a:ext cx="8534399" cy="6400800"/>
          </a:xfrm>
          <a:prstGeom prst="rect">
            <a:avLst/>
          </a:prstGeom>
        </p:spPr>
      </p:pic>
      <p:pic>
        <p:nvPicPr>
          <p:cNvPr id="11" name="Immagine 14" descr="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9" name="Title 1"/>
          <p:cNvSpPr>
            <a:spLocks noGrp="1"/>
          </p:cNvSpPr>
          <p:nvPr>
            <p:ph type="title"/>
          </p:nvPr>
        </p:nvSpPr>
        <p:spPr>
          <a:xfrm>
            <a:off x="1371600" y="274638"/>
            <a:ext cx="7315200" cy="792162"/>
          </a:xfrm>
        </p:spPr>
        <p:txBody>
          <a:bodyPr/>
          <a:lstStyle/>
          <a:p>
            <a:r>
              <a:rPr lang="es-ES" smtClean="0"/>
              <a:t>Haga clic para modificar el estilo de título del patrón</a:t>
            </a:r>
            <a:endParaRPr lang="en-US"/>
          </a:p>
        </p:txBody>
      </p:sp>
      <p:sp>
        <p:nvSpPr>
          <p:cNvPr id="7" name="Sottotitolo 2"/>
          <p:cNvSpPr txBox="1">
            <a:spLocks/>
          </p:cNvSpPr>
          <p:nvPr userDrawn="1"/>
        </p:nvSpPr>
        <p:spPr>
          <a:xfrm>
            <a:off x="50799" y="2348880"/>
            <a:ext cx="1136825" cy="4248472"/>
          </a:xfrm>
          <a:prstGeom prst="rect">
            <a:avLst/>
          </a:prstGeom>
          <a:ln>
            <a:noFill/>
          </a:ln>
        </p:spPr>
        <p:txBody>
          <a:bodyPr/>
          <a:lstStyle>
            <a:lvl1pPr marL="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it-IT" sz="1200" b="0" dirty="0" smtClean="0">
                <a:solidFill>
                  <a:schemeClr val="tx1"/>
                </a:solidFill>
                <a:latin typeface="Century Gothic" pitchFamily="34" charset="0"/>
              </a:rPr>
              <a:t>1.   CSC</a:t>
            </a:r>
          </a:p>
          <a:p>
            <a:pPr algn="l"/>
            <a:r>
              <a:rPr lang="it-IT" sz="1200" b="0" dirty="0" smtClean="0">
                <a:solidFill>
                  <a:schemeClr val="tx1"/>
                </a:solidFill>
                <a:latin typeface="Century Gothic" pitchFamily="34" charset="0"/>
              </a:rPr>
              <a:t>2.   BSC</a:t>
            </a:r>
          </a:p>
          <a:p>
            <a:pPr algn="l"/>
            <a:r>
              <a:rPr lang="it-IT" sz="1200" b="0" dirty="0" smtClean="0">
                <a:solidFill>
                  <a:schemeClr val="tx1"/>
                </a:solidFill>
                <a:latin typeface="Century Gothic" pitchFamily="34" charset="0"/>
              </a:rPr>
              <a:t>3.   CERFACS</a:t>
            </a:r>
          </a:p>
          <a:p>
            <a:pPr algn="l"/>
            <a:r>
              <a:rPr lang="it-IT" sz="1200" b="0" dirty="0" smtClean="0">
                <a:solidFill>
                  <a:schemeClr val="tx1"/>
                </a:solidFill>
                <a:latin typeface="Century Gothic" pitchFamily="34" charset="0"/>
              </a:rPr>
              <a:t>4.   CINECA</a:t>
            </a:r>
          </a:p>
          <a:p>
            <a:pPr algn="l"/>
            <a:r>
              <a:rPr lang="it-IT" sz="1200" b="0" dirty="0" smtClean="0">
                <a:solidFill>
                  <a:schemeClr val="tx1"/>
                </a:solidFill>
                <a:latin typeface="Century Gothic" pitchFamily="34" charset="0"/>
              </a:rPr>
              <a:t>5.   CINES</a:t>
            </a:r>
          </a:p>
          <a:p>
            <a:pPr algn="l"/>
            <a:r>
              <a:rPr lang="it-IT" sz="1200" b="0" dirty="0" smtClean="0">
                <a:solidFill>
                  <a:schemeClr val="tx1"/>
                </a:solidFill>
                <a:latin typeface="Century Gothic" pitchFamily="34" charset="0"/>
              </a:rPr>
              <a:t>6.   DKRZ</a:t>
            </a:r>
          </a:p>
          <a:p>
            <a:pPr algn="l"/>
            <a:r>
              <a:rPr lang="it-IT" sz="1200" b="0" dirty="0" smtClean="0">
                <a:solidFill>
                  <a:schemeClr val="tx1"/>
                </a:solidFill>
                <a:latin typeface="Century Gothic" pitchFamily="34" charset="0"/>
              </a:rPr>
              <a:t>7.   EAA</a:t>
            </a:r>
          </a:p>
          <a:p>
            <a:pPr algn="l"/>
            <a:r>
              <a:rPr lang="it-IT" sz="1200" b="0" dirty="0" smtClean="0">
                <a:solidFill>
                  <a:schemeClr val="tx1"/>
                </a:solidFill>
                <a:latin typeface="Century Gothic" pitchFamily="34" charset="0"/>
              </a:rPr>
              <a:t>8.   EKUT</a:t>
            </a:r>
          </a:p>
          <a:p>
            <a:pPr algn="l"/>
            <a:r>
              <a:rPr lang="it-IT" sz="1200" b="0" dirty="0" smtClean="0">
                <a:solidFill>
                  <a:schemeClr val="tx1"/>
                </a:solidFill>
                <a:latin typeface="Century Gothic" pitchFamily="34" charset="0"/>
              </a:rPr>
              <a:t>9.   UEDIN</a:t>
            </a:r>
          </a:p>
          <a:p>
            <a:pPr algn="l"/>
            <a:r>
              <a:rPr lang="it-IT" sz="1200" b="0" dirty="0" smtClean="0">
                <a:solidFill>
                  <a:schemeClr val="tx1"/>
                </a:solidFill>
                <a:latin typeface="Century Gothic" pitchFamily="34" charset="0"/>
              </a:rPr>
              <a:t>10. INGV</a:t>
            </a:r>
          </a:p>
          <a:p>
            <a:pPr algn="l"/>
            <a:r>
              <a:rPr lang="it-IT" sz="1200" b="0" dirty="0" smtClean="0">
                <a:solidFill>
                  <a:schemeClr val="tx1"/>
                </a:solidFill>
                <a:latin typeface="Century Gothic" pitchFamily="34" charset="0"/>
              </a:rPr>
              <a:t>11. JUELICH</a:t>
            </a:r>
          </a:p>
          <a:p>
            <a:pPr algn="l"/>
            <a:r>
              <a:rPr lang="it-IT" sz="1200" b="0" dirty="0" smtClean="0">
                <a:solidFill>
                  <a:schemeClr val="tx1"/>
                </a:solidFill>
                <a:latin typeface="Century Gothic" pitchFamily="34" charset="0"/>
              </a:rPr>
              <a:t>12. PSNC</a:t>
            </a:r>
          </a:p>
          <a:p>
            <a:pPr algn="l"/>
            <a:r>
              <a:rPr lang="it-IT" sz="1200" b="0" dirty="0" smtClean="0">
                <a:solidFill>
                  <a:schemeClr val="tx1"/>
                </a:solidFill>
                <a:latin typeface="Century Gothic" pitchFamily="34" charset="0"/>
              </a:rPr>
              <a:t>13. SURFsara</a:t>
            </a:r>
          </a:p>
          <a:p>
            <a:pPr algn="l"/>
            <a:r>
              <a:rPr lang="it-IT" sz="1200" b="0" dirty="0" smtClean="0">
                <a:solidFill>
                  <a:schemeClr val="tx1"/>
                </a:solidFill>
                <a:latin typeface="Century Gothic" pitchFamily="34" charset="0"/>
              </a:rPr>
              <a:t>14. SIGMA</a:t>
            </a:r>
          </a:p>
          <a:p>
            <a:pPr algn="l"/>
            <a:r>
              <a:rPr lang="it-IT" sz="1200" b="0" dirty="0" smtClean="0">
                <a:solidFill>
                  <a:schemeClr val="tx1"/>
                </a:solidFill>
                <a:latin typeface="Century Gothic" pitchFamily="34" charset="0"/>
              </a:rPr>
              <a:t>15. STFC</a:t>
            </a:r>
          </a:p>
          <a:p>
            <a:pPr algn="l"/>
            <a:r>
              <a:rPr lang="it-IT" sz="1200" b="0" dirty="0" smtClean="0">
                <a:solidFill>
                  <a:schemeClr val="tx1"/>
                </a:solidFill>
                <a:latin typeface="Century Gothic" pitchFamily="34" charset="0"/>
              </a:rPr>
              <a:t>16. UCL</a:t>
            </a:r>
          </a:p>
          <a:p>
            <a:pPr algn="l"/>
            <a:r>
              <a:rPr lang="it-IT" sz="1200" b="0" dirty="0" smtClean="0">
                <a:solidFill>
                  <a:schemeClr val="tx1"/>
                </a:solidFill>
                <a:latin typeface="Century Gothic" pitchFamily="34" charset="0"/>
              </a:rPr>
              <a:t>17. TRUST</a:t>
            </a:r>
          </a:p>
          <a:p>
            <a:pPr marL="0" marR="0" indent="0" algn="l" defTabSz="457200" rtl="0" eaLnBrk="1" fontAlgn="auto" latinLnBrk="0" hangingPunct="1">
              <a:lnSpc>
                <a:spcPct val="100000"/>
              </a:lnSpc>
              <a:spcBef>
                <a:spcPct val="20000"/>
              </a:spcBef>
              <a:spcAft>
                <a:spcPts val="0"/>
              </a:spcAft>
              <a:buClrTx/>
              <a:buSzTx/>
              <a:buFont typeface="Arial"/>
              <a:buNone/>
              <a:tabLst/>
              <a:defRPr/>
            </a:pPr>
            <a:r>
              <a:rPr lang="it-IT" sz="1200" b="0" dirty="0" smtClean="0">
                <a:solidFill>
                  <a:schemeClr val="tx1"/>
                </a:solidFill>
                <a:latin typeface="Century Gothic" pitchFamily="34" charset="0"/>
              </a:rPr>
              <a:t>18. GRNET </a:t>
            </a:r>
          </a:p>
          <a:p>
            <a:pPr algn="l"/>
            <a:endParaRPr lang="it-IT" sz="1200" b="0" dirty="0" smtClean="0">
              <a:solidFill>
                <a:schemeClr val="tx1"/>
              </a:solidFill>
              <a:latin typeface="Century Gothic" pitchFamily="34" charset="0"/>
            </a:endParaRPr>
          </a:p>
          <a:p>
            <a:pPr algn="l"/>
            <a:endParaRPr lang="en-US" sz="1200" b="0" dirty="0">
              <a:solidFill>
                <a:schemeClr val="tx1"/>
              </a:solidFill>
              <a:latin typeface="Century Gothic" pitchFamily="34" charset="0"/>
            </a:endParaRPr>
          </a:p>
        </p:txBody>
      </p:sp>
      <p:sp>
        <p:nvSpPr>
          <p:cNvPr id="8" name="Sottotitolo 2"/>
          <p:cNvSpPr txBox="1">
            <a:spLocks/>
          </p:cNvSpPr>
          <p:nvPr userDrawn="1"/>
        </p:nvSpPr>
        <p:spPr>
          <a:xfrm>
            <a:off x="1691680" y="2348881"/>
            <a:ext cx="1080120" cy="4157470"/>
          </a:xfrm>
          <a:prstGeom prst="rect">
            <a:avLst/>
          </a:prstGeom>
          <a:ln>
            <a:noFill/>
          </a:ln>
        </p:spPr>
        <p:txBody>
          <a:bodyPr/>
          <a:lstStyle>
            <a:lvl1pPr marL="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it-IT" sz="1200" b="0" dirty="0" smtClean="0">
                <a:solidFill>
                  <a:schemeClr val="tx1"/>
                </a:solidFill>
                <a:latin typeface="Century Gothic" pitchFamily="34" charset="0"/>
              </a:rPr>
              <a:t>19. KIT</a:t>
            </a:r>
          </a:p>
          <a:p>
            <a:pPr algn="l"/>
            <a:r>
              <a:rPr lang="it-IT" sz="1200" b="0" dirty="0" smtClean="0">
                <a:solidFill>
                  <a:schemeClr val="tx1"/>
                </a:solidFill>
                <a:latin typeface="Century Gothic" pitchFamily="34" charset="0"/>
              </a:rPr>
              <a:t>20. LIBER</a:t>
            </a:r>
          </a:p>
          <a:p>
            <a:pPr algn="l"/>
            <a:r>
              <a:rPr lang="it-IT" sz="1200" b="0" dirty="0" smtClean="0">
                <a:solidFill>
                  <a:schemeClr val="tx1"/>
                </a:solidFill>
                <a:latin typeface="Century Gothic" pitchFamily="34" charset="0"/>
              </a:rPr>
              <a:t>21. DANS</a:t>
            </a:r>
          </a:p>
          <a:p>
            <a:pPr algn="l"/>
            <a:r>
              <a:rPr lang="it-IT" sz="1200" b="0" dirty="0" smtClean="0">
                <a:solidFill>
                  <a:schemeClr val="tx1"/>
                </a:solidFill>
                <a:latin typeface="Century Gothic" pitchFamily="34" charset="0"/>
              </a:rPr>
              <a:t>22. eSDF</a:t>
            </a:r>
          </a:p>
          <a:p>
            <a:pPr algn="l"/>
            <a:r>
              <a:rPr lang="it-IT" sz="1200" b="0" dirty="0" smtClean="0">
                <a:solidFill>
                  <a:schemeClr val="tx1"/>
                </a:solidFill>
                <a:latin typeface="Century Gothic" pitchFamily="34" charset="0"/>
              </a:rPr>
              <a:t>23. ULUND</a:t>
            </a:r>
          </a:p>
          <a:p>
            <a:pPr algn="l"/>
            <a:r>
              <a:rPr lang="it-IT" sz="1200" b="0" dirty="0" smtClean="0">
                <a:solidFill>
                  <a:schemeClr val="tx1"/>
                </a:solidFill>
                <a:latin typeface="Century Gothic" pitchFamily="34" charset="0"/>
              </a:rPr>
              <a:t>24.</a:t>
            </a:r>
            <a:r>
              <a:rPr lang="it-IT" sz="1200" b="0" baseline="0" dirty="0" smtClean="0">
                <a:solidFill>
                  <a:schemeClr val="tx1"/>
                </a:solidFill>
                <a:latin typeface="Century Gothic" pitchFamily="34" charset="0"/>
              </a:rPr>
              <a:t> KNMI</a:t>
            </a:r>
            <a:endParaRPr lang="it-IT" sz="1200" b="0" dirty="0" smtClean="0">
              <a:solidFill>
                <a:schemeClr val="tx1"/>
              </a:solidFill>
              <a:latin typeface="Century Gothic" pitchFamily="34" charset="0"/>
            </a:endParaRPr>
          </a:p>
          <a:p>
            <a:pPr algn="l"/>
            <a:r>
              <a:rPr lang="it-IT" sz="1200" b="0" dirty="0" smtClean="0">
                <a:solidFill>
                  <a:schemeClr val="tx1"/>
                </a:solidFill>
                <a:latin typeface="Century Gothic" pitchFamily="34" charset="0"/>
              </a:rPr>
              <a:t>25. GFZ</a:t>
            </a:r>
          </a:p>
          <a:p>
            <a:pPr algn="l"/>
            <a:r>
              <a:rPr lang="it-IT" sz="1200" b="0" dirty="0" smtClean="0">
                <a:solidFill>
                  <a:schemeClr val="tx1"/>
                </a:solidFill>
                <a:latin typeface="Century Gothic" pitchFamily="34" charset="0"/>
              </a:rPr>
              <a:t>26. CLARIN</a:t>
            </a:r>
          </a:p>
          <a:p>
            <a:pPr algn="l"/>
            <a:r>
              <a:rPr lang="it-IT" sz="1200" b="0" dirty="0" smtClean="0">
                <a:solidFill>
                  <a:schemeClr val="tx1"/>
                </a:solidFill>
                <a:latin typeface="Century Gothic" pitchFamily="34" charset="0"/>
              </a:rPr>
              <a:t>27. MPG</a:t>
            </a:r>
          </a:p>
          <a:p>
            <a:pPr algn="l"/>
            <a:r>
              <a:rPr lang="it-IT" sz="1200" b="0" dirty="0" smtClean="0">
                <a:solidFill>
                  <a:schemeClr val="tx1"/>
                </a:solidFill>
                <a:latin typeface="Century Gothic" pitchFamily="34" charset="0"/>
              </a:rPr>
              <a:t>28. JISC</a:t>
            </a:r>
          </a:p>
          <a:p>
            <a:pPr algn="l"/>
            <a:r>
              <a:rPr lang="it-IT" sz="1200" b="0" dirty="0" smtClean="0">
                <a:solidFill>
                  <a:schemeClr val="tx1"/>
                </a:solidFill>
                <a:latin typeface="Century Gothic" pitchFamily="34" charset="0"/>
              </a:rPr>
              <a:t>29. UNS</a:t>
            </a:r>
          </a:p>
          <a:p>
            <a:pPr algn="l"/>
            <a:r>
              <a:rPr lang="it-IT" sz="1200" b="0" dirty="0" smtClean="0">
                <a:solidFill>
                  <a:schemeClr val="tx1"/>
                </a:solidFill>
                <a:latin typeface="Century Gothic" pitchFamily="34" charset="0"/>
              </a:rPr>
              <a:t>30. CERN</a:t>
            </a:r>
          </a:p>
          <a:p>
            <a:pPr algn="l"/>
            <a:r>
              <a:rPr lang="it-IT" sz="1200" b="0" dirty="0" smtClean="0">
                <a:solidFill>
                  <a:schemeClr val="tx1"/>
                </a:solidFill>
                <a:latin typeface="Century Gothic" pitchFamily="34" charset="0"/>
              </a:rPr>
              <a:t>31. UHEL</a:t>
            </a:r>
          </a:p>
          <a:p>
            <a:pPr algn="l"/>
            <a:r>
              <a:rPr lang="it-IT" sz="1200" b="0" dirty="0" smtClean="0">
                <a:solidFill>
                  <a:schemeClr val="tx1"/>
                </a:solidFill>
                <a:latin typeface="Century Gothic" pitchFamily="34" charset="0"/>
              </a:rPr>
              <a:t>32. EMBL</a:t>
            </a:r>
          </a:p>
          <a:p>
            <a:pPr algn="l"/>
            <a:r>
              <a:rPr lang="it-IT" sz="1200" b="0" dirty="0" smtClean="0">
                <a:solidFill>
                  <a:schemeClr val="tx1"/>
                </a:solidFill>
                <a:latin typeface="Century Gothic" pitchFamily="34" charset="0"/>
              </a:rPr>
              <a:t>33. SNIC</a:t>
            </a:r>
          </a:p>
          <a:p>
            <a:pPr algn="l"/>
            <a:r>
              <a:rPr lang="it-IT" sz="1200" b="0" dirty="0" smtClean="0">
                <a:solidFill>
                  <a:schemeClr val="tx1"/>
                </a:solidFill>
                <a:latin typeface="Century Gothic" pitchFamily="34" charset="0"/>
              </a:rPr>
              <a:t>34. KTH</a:t>
            </a:r>
          </a:p>
          <a:p>
            <a:pPr algn="l"/>
            <a:r>
              <a:rPr lang="it-IT" sz="1200" b="0" dirty="0" smtClean="0">
                <a:solidFill>
                  <a:schemeClr val="tx1"/>
                </a:solidFill>
                <a:latin typeface="Century Gothic" pitchFamily="34" charset="0"/>
              </a:rPr>
              <a:t>35. RZG</a:t>
            </a:r>
          </a:p>
          <a:p>
            <a:pPr algn="l"/>
            <a:r>
              <a:rPr lang="it-IT" sz="1200" b="0" dirty="0" smtClean="0">
                <a:solidFill>
                  <a:schemeClr val="tx1"/>
                </a:solidFill>
                <a:latin typeface="Century Gothic" pitchFamily="34" charset="0"/>
              </a:rPr>
              <a:t>36. MPI-MET</a:t>
            </a:r>
            <a:endParaRPr lang="en-US" sz="1200" b="0" dirty="0">
              <a:solidFill>
                <a:schemeClr val="tx1"/>
              </a:solidFill>
              <a:latin typeface="Century Gothic" pitchFamily="34" charset="0"/>
            </a:endParaRPr>
          </a:p>
        </p:txBody>
      </p:sp>
    </p:spTree>
    <p:extLst>
      <p:ext uri="{BB962C8B-B14F-4D97-AF65-F5344CB8AC3E}">
        <p14:creationId xmlns:p14="http://schemas.microsoft.com/office/powerpoint/2010/main" val="22460330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ata &amp; Community Centres">
    <p:bg>
      <p:bgPr>
        <a:solidFill>
          <a:schemeClr val="bg1"/>
        </a:solidFill>
        <a:effectLst/>
      </p:bgPr>
    </p:bg>
    <p:spTree>
      <p:nvGrpSpPr>
        <p:cNvPr id="1" name=""/>
        <p:cNvGrpSpPr/>
        <p:nvPr/>
      </p:nvGrpSpPr>
      <p:grpSpPr>
        <a:xfrm>
          <a:off x="0" y="0"/>
          <a:ext cx="0" cy="0"/>
          <a:chOff x="0" y="0"/>
          <a:chExt cx="0" cy="0"/>
        </a:xfrm>
      </p:grpSpPr>
      <p:pic>
        <p:nvPicPr>
          <p:cNvPr id="11" name="Immagine 14" descr="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9" name="Title 1"/>
          <p:cNvSpPr>
            <a:spLocks noGrp="1"/>
          </p:cNvSpPr>
          <p:nvPr>
            <p:ph type="title"/>
          </p:nvPr>
        </p:nvSpPr>
        <p:spPr>
          <a:xfrm>
            <a:off x="1371600" y="274638"/>
            <a:ext cx="7315200" cy="792162"/>
          </a:xfrm>
        </p:spPr>
        <p:txBody>
          <a:bodyPr/>
          <a:lstStyle/>
          <a:p>
            <a:r>
              <a:rPr lang="es-ES" smtClean="0"/>
              <a:t>Haga clic para modificar el estilo de título del patrón</a:t>
            </a:r>
            <a:endParaRPr lang="en-US"/>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0739" y="556828"/>
            <a:ext cx="8414399" cy="6310800"/>
          </a:xfrm>
          <a:prstGeom prst="rect">
            <a:avLst/>
          </a:prstGeom>
        </p:spPr>
      </p:pic>
      <p:grpSp>
        <p:nvGrpSpPr>
          <p:cNvPr id="50" name="Group 49"/>
          <p:cNvGrpSpPr/>
          <p:nvPr userDrawn="1"/>
        </p:nvGrpSpPr>
        <p:grpSpPr>
          <a:xfrm>
            <a:off x="228989" y="1444397"/>
            <a:ext cx="3190883" cy="4000827"/>
            <a:chOff x="47873" y="1209421"/>
            <a:chExt cx="3190883" cy="4000827"/>
          </a:xfrm>
        </p:grpSpPr>
        <p:grpSp>
          <p:nvGrpSpPr>
            <p:cNvPr id="49" name="Group 48"/>
            <p:cNvGrpSpPr/>
            <p:nvPr userDrawn="1"/>
          </p:nvGrpSpPr>
          <p:grpSpPr>
            <a:xfrm>
              <a:off x="47873" y="3735504"/>
              <a:ext cx="2768760" cy="1474744"/>
              <a:chOff x="47873" y="3735504"/>
              <a:chExt cx="2768760" cy="1474744"/>
            </a:xfrm>
          </p:grpSpPr>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407" y="3766431"/>
                <a:ext cx="701694" cy="248224"/>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44253" y="3779655"/>
                <a:ext cx="1076258" cy="221775"/>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34506" y="4045582"/>
                <a:ext cx="320268" cy="404664"/>
              </a:xfrm>
              <a:prstGeom prst="rect">
                <a:avLst/>
              </a:prstGeom>
            </p:spPr>
          </p:pic>
          <p:pic>
            <p:nvPicPr>
              <p:cNvPr id="23" name="Picture 2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87074" y="4024435"/>
                <a:ext cx="631019" cy="186677"/>
              </a:xfrm>
              <a:prstGeom prst="rect">
                <a:avLst/>
              </a:prstGeom>
            </p:spPr>
          </p:pic>
          <p:pic>
            <p:nvPicPr>
              <p:cNvPr id="27" name="Picture 2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796535" y="4053269"/>
                <a:ext cx="358025" cy="349969"/>
              </a:xfrm>
              <a:prstGeom prst="rect">
                <a:avLst/>
              </a:prstGeom>
            </p:spPr>
          </p:pic>
          <p:pic>
            <p:nvPicPr>
              <p:cNvPr id="29" name="Picture 28"/>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254098" y="4044512"/>
                <a:ext cx="423490" cy="423490"/>
              </a:xfrm>
              <a:prstGeom prst="rect">
                <a:avLst/>
              </a:prstGeom>
            </p:spPr>
          </p:pic>
          <p:pic>
            <p:nvPicPr>
              <p:cNvPr id="31" name="Picture 2"/>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7873" y="4437112"/>
                <a:ext cx="1439820" cy="366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3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18630" y="4822124"/>
                <a:ext cx="683568" cy="294208"/>
              </a:xfrm>
              <a:prstGeom prst="rect">
                <a:avLst/>
              </a:prstGeom>
            </p:spPr>
          </p:pic>
          <p:pic>
            <p:nvPicPr>
              <p:cNvPr id="34" name="Picture 33"/>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930225" y="4516634"/>
                <a:ext cx="867544" cy="346415"/>
              </a:xfrm>
              <a:prstGeom prst="rect">
                <a:avLst/>
              </a:prstGeom>
            </p:spPr>
          </p:pic>
          <p:pic>
            <p:nvPicPr>
              <p:cNvPr id="36" name="Picture 35"/>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11901" y="4803167"/>
                <a:ext cx="403105" cy="407081"/>
              </a:xfrm>
              <a:prstGeom prst="rect">
                <a:avLst/>
              </a:prstGeom>
            </p:spPr>
          </p:pic>
          <p:pic>
            <p:nvPicPr>
              <p:cNvPr id="39" name="Picture 3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72034" y="4294501"/>
                <a:ext cx="1121603" cy="790683"/>
              </a:xfrm>
              <a:prstGeom prst="rect">
                <a:avLst/>
              </a:prstGeom>
            </p:spPr>
          </p:pic>
          <p:pic>
            <p:nvPicPr>
              <p:cNvPr id="40" name="Picture 3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46668" y="4256257"/>
                <a:ext cx="415943" cy="359312"/>
              </a:xfrm>
              <a:prstGeom prst="rect">
                <a:avLst/>
              </a:prstGeom>
            </p:spPr>
          </p:pic>
          <p:pic>
            <p:nvPicPr>
              <p:cNvPr id="41" name="Picture 40"/>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95500" y="4099506"/>
                <a:ext cx="446067" cy="128748"/>
              </a:xfrm>
              <a:prstGeom prst="rect">
                <a:avLst/>
              </a:prstGeom>
            </p:spPr>
          </p:pic>
          <p:pic>
            <p:nvPicPr>
              <p:cNvPr id="42" name="Picture 4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010431" y="3735504"/>
                <a:ext cx="806202" cy="310078"/>
              </a:xfrm>
              <a:prstGeom prst="rect">
                <a:avLst/>
              </a:prstGeom>
            </p:spPr>
          </p:pic>
        </p:grpSp>
        <p:sp>
          <p:nvSpPr>
            <p:cNvPr id="44" name="Sottotitolo 2"/>
            <p:cNvSpPr txBox="1">
              <a:spLocks/>
            </p:cNvSpPr>
            <p:nvPr userDrawn="1"/>
          </p:nvSpPr>
          <p:spPr>
            <a:xfrm>
              <a:off x="725877" y="3440583"/>
              <a:ext cx="2127272" cy="216024"/>
            </a:xfrm>
            <a:prstGeom prst="rect">
              <a:avLst/>
            </a:prstGeom>
            <a:ln>
              <a:noFill/>
            </a:ln>
          </p:spPr>
          <p:txBody>
            <a:bodyPr/>
            <a:lstStyle>
              <a:lvl1pPr marL="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it-IT" sz="1200" b="1" dirty="0" smtClean="0">
                  <a:solidFill>
                    <a:srgbClr val="FF0000"/>
                  </a:solidFill>
                  <a:latin typeface="Century Gothic" pitchFamily="34" charset="0"/>
                </a:rPr>
                <a:t>Community Centres</a:t>
              </a:r>
              <a:endParaRPr lang="en-US" sz="1200" b="1" dirty="0">
                <a:solidFill>
                  <a:srgbClr val="FF0000"/>
                </a:solidFill>
                <a:latin typeface="Century Gothic" pitchFamily="34" charset="0"/>
              </a:endParaRPr>
            </a:p>
          </p:txBody>
        </p:sp>
        <p:sp>
          <p:nvSpPr>
            <p:cNvPr id="4" name="Rectangle 3"/>
            <p:cNvSpPr/>
            <p:nvPr userDrawn="1"/>
          </p:nvSpPr>
          <p:spPr>
            <a:xfrm>
              <a:off x="611560" y="3517661"/>
              <a:ext cx="140608" cy="12769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7" name="Group 6"/>
            <p:cNvGrpSpPr/>
            <p:nvPr userDrawn="1"/>
          </p:nvGrpSpPr>
          <p:grpSpPr>
            <a:xfrm>
              <a:off x="62399" y="1488796"/>
              <a:ext cx="3176357" cy="1724180"/>
              <a:chOff x="62399" y="1488796"/>
              <a:chExt cx="3176357" cy="1724180"/>
            </a:xfrm>
          </p:grpSpPr>
          <p:pic>
            <p:nvPicPr>
              <p:cNvPr id="8" name="Picture 7"/>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79512" y="1488796"/>
                <a:ext cx="599144" cy="380082"/>
              </a:xfrm>
              <a:prstGeom prst="rect">
                <a:avLst/>
              </a:prstGeom>
            </p:spPr>
          </p:pic>
          <p:pic>
            <p:nvPicPr>
              <p:cNvPr id="10" name="Picture 9"/>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892277" y="1515671"/>
                <a:ext cx="1072851" cy="288032"/>
              </a:xfrm>
              <a:prstGeom prst="rect">
                <a:avLst/>
              </a:prstGeom>
            </p:spPr>
          </p:pic>
          <p:pic>
            <p:nvPicPr>
              <p:cNvPr id="13" name="Picture 12"/>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975548" y="1488796"/>
                <a:ext cx="321568" cy="393027"/>
              </a:xfrm>
              <a:prstGeom prst="rect">
                <a:avLst/>
              </a:prstGeom>
            </p:spPr>
          </p:pic>
          <p:pic>
            <p:nvPicPr>
              <p:cNvPr id="14" name="Picture 13"/>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2402556" y="1507250"/>
                <a:ext cx="332797" cy="360431"/>
              </a:xfrm>
              <a:prstGeom prst="rect">
                <a:avLst/>
              </a:prstGeom>
            </p:spPr>
          </p:pic>
          <p:pic>
            <p:nvPicPr>
              <p:cNvPr id="18" name="Picture 17"/>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664408" y="1867681"/>
                <a:ext cx="438471" cy="141679"/>
              </a:xfrm>
              <a:prstGeom prst="rect">
                <a:avLst/>
              </a:prstGeom>
            </p:spPr>
          </p:pic>
          <p:pic>
            <p:nvPicPr>
              <p:cNvPr id="19" name="Picture 18"/>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220902" y="1829367"/>
                <a:ext cx="646720" cy="245754"/>
              </a:xfrm>
              <a:prstGeom prst="rect">
                <a:avLst/>
              </a:prstGeom>
            </p:spPr>
          </p:pic>
          <p:pic>
            <p:nvPicPr>
              <p:cNvPr id="20" name="Picture 19"/>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977331" y="1907519"/>
                <a:ext cx="639570" cy="284253"/>
              </a:xfrm>
              <a:prstGeom prst="rect">
                <a:avLst/>
              </a:prstGeom>
            </p:spPr>
          </p:pic>
          <p:pic>
            <p:nvPicPr>
              <p:cNvPr id="21" name="Picture 20"/>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72272" y="2072544"/>
                <a:ext cx="699349" cy="258302"/>
              </a:xfrm>
              <a:prstGeom prst="rect">
                <a:avLst/>
              </a:prstGeom>
            </p:spPr>
          </p:pic>
          <p:pic>
            <p:nvPicPr>
              <p:cNvPr id="22" name="Picture 21"/>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917421" y="2075121"/>
                <a:ext cx="916707" cy="372075"/>
              </a:xfrm>
              <a:prstGeom prst="rect">
                <a:avLst/>
              </a:prstGeom>
            </p:spPr>
          </p:pic>
          <p:pic>
            <p:nvPicPr>
              <p:cNvPr id="25" name="Picture 24"/>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981967" y="2261158"/>
                <a:ext cx="544263" cy="257313"/>
              </a:xfrm>
              <a:prstGeom prst="rect">
                <a:avLst/>
              </a:prstGeom>
            </p:spPr>
          </p:pic>
          <p:pic>
            <p:nvPicPr>
              <p:cNvPr id="26" name="Picture 25"/>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2628376" y="2231962"/>
                <a:ext cx="395536" cy="197768"/>
              </a:xfrm>
              <a:prstGeom prst="rect">
                <a:avLst/>
              </a:prstGeom>
            </p:spPr>
          </p:pic>
          <p:pic>
            <p:nvPicPr>
              <p:cNvPr id="28" name="Picture 27"/>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53257" y="2392161"/>
                <a:ext cx="644394" cy="187447"/>
              </a:xfrm>
              <a:prstGeom prst="rect">
                <a:avLst/>
              </a:prstGeom>
            </p:spPr>
          </p:pic>
          <p:pic>
            <p:nvPicPr>
              <p:cNvPr id="32" name="Picture 31"/>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2413532" y="2588526"/>
                <a:ext cx="825224" cy="125847"/>
              </a:xfrm>
              <a:prstGeom prst="rect">
                <a:avLst/>
              </a:prstGeom>
            </p:spPr>
          </p:pic>
          <p:pic>
            <p:nvPicPr>
              <p:cNvPr id="35" name="Picture 34"/>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965128" y="2541604"/>
                <a:ext cx="413714" cy="404664"/>
              </a:xfrm>
              <a:prstGeom prst="rect">
                <a:avLst/>
              </a:prstGeom>
            </p:spPr>
          </p:pic>
          <p:pic>
            <p:nvPicPr>
              <p:cNvPr id="37" name="Picture 36"/>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1462611" y="2423284"/>
                <a:ext cx="405011" cy="224132"/>
              </a:xfrm>
              <a:prstGeom prst="rect">
                <a:avLst/>
              </a:prstGeom>
            </p:spPr>
          </p:pic>
          <p:pic>
            <p:nvPicPr>
              <p:cNvPr id="38" name="Picture 37"/>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822780" y="2429730"/>
                <a:ext cx="556155" cy="443441"/>
              </a:xfrm>
              <a:prstGeom prst="rect">
                <a:avLst/>
              </a:prstGeom>
            </p:spPr>
          </p:pic>
          <p:pic>
            <p:nvPicPr>
              <p:cNvPr id="43" name="Picture 42"/>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62399" y="1766179"/>
                <a:ext cx="438216" cy="308942"/>
              </a:xfrm>
              <a:prstGeom prst="rect">
                <a:avLst/>
              </a:prstGeom>
            </p:spPr>
          </p:pic>
          <p:pic>
            <p:nvPicPr>
              <p:cNvPr id="45" name="Picture 44"/>
              <p:cNvPicPr>
                <a:picLocks noChangeAspect="1"/>
              </p:cNvPicPr>
              <p:nvPr userDrawn="1"/>
            </p:nvPicPr>
            <p:blipFill>
              <a:blip r:embed="rId35">
                <a:extLst>
                  <a:ext uri="{28A0092B-C50C-407E-A947-70E740481C1C}">
                    <a14:useLocalDpi xmlns:a14="http://schemas.microsoft.com/office/drawing/2010/main" val="0"/>
                  </a:ext>
                </a:extLst>
              </a:blip>
              <a:stretch>
                <a:fillRect/>
              </a:stretch>
            </p:blipFill>
            <p:spPr>
              <a:xfrm>
                <a:off x="142179" y="2674807"/>
                <a:ext cx="454871" cy="454871"/>
              </a:xfrm>
              <a:prstGeom prst="rect">
                <a:avLst/>
              </a:prstGeom>
            </p:spPr>
          </p:pic>
          <p:pic>
            <p:nvPicPr>
              <p:cNvPr id="46" name="Picture 45"/>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428702" y="2700337"/>
                <a:ext cx="416917" cy="277944"/>
              </a:xfrm>
              <a:prstGeom prst="rect">
                <a:avLst/>
              </a:prstGeom>
            </p:spPr>
          </p:pic>
          <p:pic>
            <p:nvPicPr>
              <p:cNvPr id="47" name="Picture 46"/>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831284" y="2946268"/>
                <a:ext cx="1074794" cy="266708"/>
              </a:xfrm>
              <a:prstGeom prst="rect">
                <a:avLst/>
              </a:prstGeom>
            </p:spPr>
          </p:pic>
        </p:grpSp>
        <p:sp>
          <p:nvSpPr>
            <p:cNvPr id="5" name="Isosceles Triangle 4"/>
            <p:cNvSpPr/>
            <p:nvPr userDrawn="1"/>
          </p:nvSpPr>
          <p:spPr>
            <a:xfrm>
              <a:off x="531577" y="1263673"/>
              <a:ext cx="199979" cy="174985"/>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8" name="Sottotitolo 2"/>
            <p:cNvSpPr txBox="1">
              <a:spLocks/>
            </p:cNvSpPr>
            <p:nvPr userDrawn="1"/>
          </p:nvSpPr>
          <p:spPr>
            <a:xfrm>
              <a:off x="675539" y="1209421"/>
              <a:ext cx="2127272" cy="216024"/>
            </a:xfrm>
            <a:prstGeom prst="rect">
              <a:avLst/>
            </a:prstGeom>
            <a:ln>
              <a:noFill/>
            </a:ln>
          </p:spPr>
          <p:txBody>
            <a:bodyPr/>
            <a:lstStyle>
              <a:lvl1pPr marL="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it-IT" sz="1200" b="1" dirty="0" smtClean="0">
                  <a:solidFill>
                    <a:srgbClr val="00B050"/>
                  </a:solidFill>
                  <a:latin typeface="Century Gothic" pitchFamily="34" charset="0"/>
                </a:rPr>
                <a:t>General Data Centres</a:t>
              </a:r>
              <a:endParaRPr lang="en-US" sz="1200" b="1" dirty="0">
                <a:solidFill>
                  <a:srgbClr val="00B050"/>
                </a:solidFill>
                <a:latin typeface="Century Gothic" pitchFamily="34" charset="0"/>
              </a:endParaRPr>
            </a:p>
          </p:txBody>
        </p:sp>
      </p:grpSp>
    </p:spTree>
    <p:extLst>
      <p:ext uri="{BB962C8B-B14F-4D97-AF65-F5344CB8AC3E}">
        <p14:creationId xmlns:p14="http://schemas.microsoft.com/office/powerpoint/2010/main" val="2750912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7391400" cy="868362"/>
          </a:xfrm>
        </p:spPr>
        <p:txBody>
          <a:bodyPr>
            <a:normAutofit/>
          </a:bodyPr>
          <a:lstStyle>
            <a:lvl1pPr>
              <a:defRPr sz="2800" b="1">
                <a:latin typeface="Century Gothic" pitchFamily="34" charset="0"/>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57200" y="1371600"/>
            <a:ext cx="8229600" cy="4525963"/>
          </a:xfrm>
        </p:spPr>
        <p:txBody>
          <a:bodyPr>
            <a:normAutofit/>
          </a:bodyPr>
          <a:lstStyle>
            <a:lvl1pPr>
              <a:defRPr sz="2400">
                <a:latin typeface="Century Gothic" pitchFamily="34" charset="0"/>
              </a:defRPr>
            </a:lvl1pPr>
            <a:lvl2pPr>
              <a:defRPr sz="2400">
                <a:latin typeface="Century Gothic" pitchFamily="34" charset="0"/>
              </a:defRPr>
            </a:lvl2pPr>
            <a:lvl3pPr>
              <a:defRPr sz="2400">
                <a:latin typeface="Century Gothic" pitchFamily="34" charset="0"/>
              </a:defRPr>
            </a:lvl3pPr>
            <a:lvl4pPr>
              <a:defRPr sz="2400">
                <a:latin typeface="Century Gothic" pitchFamily="34" charset="0"/>
              </a:defRPr>
            </a:lvl4pPr>
            <a:lvl5pPr>
              <a:defRPr sz="2400">
                <a:latin typeface="Century Gothic" pitchFamily="34" charset="0"/>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457200" y="6096000"/>
            <a:ext cx="2133600" cy="365125"/>
          </a:xfrm>
        </p:spPr>
        <p:txBody>
          <a:bodyPr/>
          <a:lstStyle/>
          <a:p>
            <a:fld id="{1D8BD707-D9CF-40AE-B4C6-C98DA3205C09}" type="datetimeFigureOut">
              <a:rPr lang="en-US" smtClean="0"/>
              <a:pPr/>
              <a:t>2/4/2016</a:t>
            </a:fld>
            <a:endParaRPr lang="en-US"/>
          </a:p>
        </p:txBody>
      </p:sp>
      <p:sp>
        <p:nvSpPr>
          <p:cNvPr id="5" name="Footer Placeholder 4"/>
          <p:cNvSpPr>
            <a:spLocks noGrp="1"/>
          </p:cNvSpPr>
          <p:nvPr>
            <p:ph type="ftr" sz="quarter" idx="11"/>
          </p:nvPr>
        </p:nvSpPr>
        <p:spPr>
          <a:xfrm>
            <a:off x="3124200" y="6096000"/>
            <a:ext cx="2895600" cy="365125"/>
          </a:xfrm>
        </p:spPr>
        <p:txBody>
          <a:bodyPr/>
          <a:lstStyle/>
          <a:p>
            <a:endParaRPr lang="en-US"/>
          </a:p>
        </p:txBody>
      </p:sp>
      <p:sp>
        <p:nvSpPr>
          <p:cNvPr id="6" name="Slide Number Placeholder 5"/>
          <p:cNvSpPr>
            <a:spLocks noGrp="1"/>
          </p:cNvSpPr>
          <p:nvPr>
            <p:ph type="sldNum" sz="quarter" idx="12"/>
          </p:nvPr>
        </p:nvSpPr>
        <p:spPr>
          <a:xfrm>
            <a:off x="6553200" y="6096000"/>
            <a:ext cx="2133600" cy="365125"/>
          </a:xfrm>
        </p:spPr>
        <p:txBody>
          <a:bodyPr/>
          <a:lstStyle/>
          <a:p>
            <a:fld id="{B6F15528-21DE-4FAA-801E-634DDDAF4B2B}" type="slidenum">
              <a:rPr lang="en-US" smtClean="0"/>
              <a:pPr/>
              <a:t>‹#›</a:t>
            </a:fld>
            <a:endParaRPr lang="en-US"/>
          </a:p>
        </p:txBody>
      </p:sp>
      <p:pic>
        <p:nvPicPr>
          <p:cNvPr id="7" name="Immagine 14" descr="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eneral Data Centres">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1573" y="548680"/>
            <a:ext cx="8412426" cy="6309320"/>
          </a:xfrm>
          <a:prstGeom prst="rect">
            <a:avLst/>
          </a:prstGeom>
        </p:spPr>
      </p:pic>
      <p:pic>
        <p:nvPicPr>
          <p:cNvPr id="11" name="Immagine 14" descr="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9" name="Title 1"/>
          <p:cNvSpPr>
            <a:spLocks noGrp="1"/>
          </p:cNvSpPr>
          <p:nvPr>
            <p:ph type="title"/>
          </p:nvPr>
        </p:nvSpPr>
        <p:spPr>
          <a:xfrm>
            <a:off x="1371600" y="274638"/>
            <a:ext cx="7315200" cy="792162"/>
          </a:xfrm>
        </p:spPr>
        <p:txBody>
          <a:bodyPr/>
          <a:lstStyle/>
          <a:p>
            <a:r>
              <a:rPr lang="es-ES" smtClean="0"/>
              <a:t>Haga clic para modificar el estilo de título del patrón</a:t>
            </a:r>
            <a:endParaRPr lang="en-US"/>
          </a:p>
        </p:txBody>
      </p:sp>
      <p:grpSp>
        <p:nvGrpSpPr>
          <p:cNvPr id="50" name="Group 49"/>
          <p:cNvGrpSpPr/>
          <p:nvPr userDrawn="1"/>
        </p:nvGrpSpPr>
        <p:grpSpPr>
          <a:xfrm>
            <a:off x="243515" y="1785485"/>
            <a:ext cx="3176357" cy="2215567"/>
            <a:chOff x="62399" y="1209421"/>
            <a:chExt cx="3176357" cy="2215567"/>
          </a:xfrm>
        </p:grpSpPr>
        <p:grpSp>
          <p:nvGrpSpPr>
            <p:cNvPr id="7" name="Group 6"/>
            <p:cNvGrpSpPr/>
            <p:nvPr userDrawn="1"/>
          </p:nvGrpSpPr>
          <p:grpSpPr>
            <a:xfrm>
              <a:off x="62399" y="1700808"/>
              <a:ext cx="3176357" cy="1724180"/>
              <a:chOff x="62399" y="1700808"/>
              <a:chExt cx="3176357" cy="1724180"/>
            </a:xfrm>
          </p:grpSpPr>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9512" y="1700808"/>
                <a:ext cx="599144" cy="380082"/>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92277" y="1727683"/>
                <a:ext cx="1072851" cy="288032"/>
              </a:xfrm>
              <a:prstGeom prst="rect">
                <a:avLst/>
              </a:prstGeom>
            </p:spPr>
          </p:pic>
          <p:pic>
            <p:nvPicPr>
              <p:cNvPr id="13" name="Picture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975548" y="1700808"/>
                <a:ext cx="321568" cy="393027"/>
              </a:xfrm>
              <a:prstGeom prst="rect">
                <a:avLst/>
              </a:prstGeom>
            </p:spPr>
          </p:pic>
          <p:pic>
            <p:nvPicPr>
              <p:cNvPr id="14" name="Picture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402556" y="1719262"/>
                <a:ext cx="332797" cy="360431"/>
              </a:xfrm>
              <a:prstGeom prst="rect">
                <a:avLst/>
              </a:prstGeom>
            </p:spPr>
          </p:pic>
          <p:pic>
            <p:nvPicPr>
              <p:cNvPr id="18" name="Picture 1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64408" y="2079693"/>
                <a:ext cx="438471" cy="141679"/>
              </a:xfrm>
              <a:prstGeom prst="rect">
                <a:avLst/>
              </a:prstGeom>
            </p:spPr>
          </p:pic>
          <p:pic>
            <p:nvPicPr>
              <p:cNvPr id="19" name="Picture 18"/>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220902" y="2041379"/>
                <a:ext cx="646720" cy="245754"/>
              </a:xfrm>
              <a:prstGeom prst="rect">
                <a:avLst/>
              </a:prstGeom>
            </p:spPr>
          </p:pic>
          <p:pic>
            <p:nvPicPr>
              <p:cNvPr id="20" name="Picture 19"/>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977331" y="2119531"/>
                <a:ext cx="639570" cy="284253"/>
              </a:xfrm>
              <a:prstGeom prst="rect">
                <a:avLst/>
              </a:prstGeom>
            </p:spPr>
          </p:pic>
          <p:pic>
            <p:nvPicPr>
              <p:cNvPr id="21" name="Picture 2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2272" y="2284556"/>
                <a:ext cx="699349" cy="258302"/>
              </a:xfrm>
              <a:prstGeom prst="rect">
                <a:avLst/>
              </a:prstGeom>
            </p:spPr>
          </p:pic>
          <p:pic>
            <p:nvPicPr>
              <p:cNvPr id="22" name="Picture 2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17421" y="2287133"/>
                <a:ext cx="916707" cy="372075"/>
              </a:xfrm>
              <a:prstGeom prst="rect">
                <a:avLst/>
              </a:prstGeom>
            </p:spPr>
          </p:pic>
          <p:pic>
            <p:nvPicPr>
              <p:cNvPr id="25" name="Picture 2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981967" y="2473170"/>
                <a:ext cx="544263" cy="257313"/>
              </a:xfrm>
              <a:prstGeom prst="rect">
                <a:avLst/>
              </a:prstGeom>
            </p:spPr>
          </p:pic>
          <p:pic>
            <p:nvPicPr>
              <p:cNvPr id="26" name="Picture 2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628376" y="2443974"/>
                <a:ext cx="395536" cy="197768"/>
              </a:xfrm>
              <a:prstGeom prst="rect">
                <a:avLst/>
              </a:prstGeom>
            </p:spPr>
          </p:pic>
          <p:pic>
            <p:nvPicPr>
              <p:cNvPr id="28" name="Picture 2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53257" y="2604173"/>
                <a:ext cx="644394" cy="187447"/>
              </a:xfrm>
              <a:prstGeom prst="rect">
                <a:avLst/>
              </a:prstGeom>
            </p:spPr>
          </p:pic>
          <p:pic>
            <p:nvPicPr>
              <p:cNvPr id="32" name="Picture 3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413532" y="2800538"/>
                <a:ext cx="825224" cy="125847"/>
              </a:xfrm>
              <a:prstGeom prst="rect">
                <a:avLst/>
              </a:prstGeom>
            </p:spPr>
          </p:pic>
          <p:pic>
            <p:nvPicPr>
              <p:cNvPr id="35" name="Picture 34"/>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965128" y="2753616"/>
                <a:ext cx="413714" cy="404664"/>
              </a:xfrm>
              <a:prstGeom prst="rect">
                <a:avLst/>
              </a:prstGeom>
            </p:spPr>
          </p:pic>
          <p:pic>
            <p:nvPicPr>
              <p:cNvPr id="37" name="Picture 36"/>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462611" y="2635296"/>
                <a:ext cx="405011" cy="224132"/>
              </a:xfrm>
              <a:prstGeom prst="rect">
                <a:avLst/>
              </a:prstGeom>
            </p:spPr>
          </p:pic>
          <p:pic>
            <p:nvPicPr>
              <p:cNvPr id="38" name="Picture 37"/>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822780" y="2641742"/>
                <a:ext cx="556155" cy="443441"/>
              </a:xfrm>
              <a:prstGeom prst="rect">
                <a:avLst/>
              </a:prstGeom>
            </p:spPr>
          </p:pic>
          <p:pic>
            <p:nvPicPr>
              <p:cNvPr id="43" name="Picture 42"/>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62399" y="1978191"/>
                <a:ext cx="438216" cy="308942"/>
              </a:xfrm>
              <a:prstGeom prst="rect">
                <a:avLst/>
              </a:prstGeom>
            </p:spPr>
          </p:pic>
          <p:pic>
            <p:nvPicPr>
              <p:cNvPr id="45" name="Picture 44"/>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42179" y="2886819"/>
                <a:ext cx="454871" cy="454871"/>
              </a:xfrm>
              <a:prstGeom prst="rect">
                <a:avLst/>
              </a:prstGeom>
            </p:spPr>
          </p:pic>
          <p:pic>
            <p:nvPicPr>
              <p:cNvPr id="46" name="Picture 45"/>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428702" y="2912349"/>
                <a:ext cx="416917" cy="277944"/>
              </a:xfrm>
              <a:prstGeom prst="rect">
                <a:avLst/>
              </a:prstGeom>
            </p:spPr>
          </p:pic>
          <p:pic>
            <p:nvPicPr>
              <p:cNvPr id="47" name="Picture 46"/>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831284" y="3158280"/>
                <a:ext cx="1074794" cy="266708"/>
              </a:xfrm>
              <a:prstGeom prst="rect">
                <a:avLst/>
              </a:prstGeom>
            </p:spPr>
          </p:pic>
        </p:grpSp>
        <p:sp>
          <p:nvSpPr>
            <p:cNvPr id="5" name="Isosceles Triangle 4"/>
            <p:cNvSpPr/>
            <p:nvPr userDrawn="1"/>
          </p:nvSpPr>
          <p:spPr>
            <a:xfrm>
              <a:off x="531577" y="1263673"/>
              <a:ext cx="199979" cy="174985"/>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8" name="Sottotitolo 2"/>
            <p:cNvSpPr txBox="1">
              <a:spLocks/>
            </p:cNvSpPr>
            <p:nvPr userDrawn="1"/>
          </p:nvSpPr>
          <p:spPr>
            <a:xfrm>
              <a:off x="675539" y="1209421"/>
              <a:ext cx="2127272" cy="216024"/>
            </a:xfrm>
            <a:prstGeom prst="rect">
              <a:avLst/>
            </a:prstGeom>
            <a:ln>
              <a:noFill/>
            </a:ln>
          </p:spPr>
          <p:txBody>
            <a:bodyPr/>
            <a:lstStyle>
              <a:lvl1pPr marL="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it-IT" sz="1200" b="1" dirty="0" smtClean="0">
                  <a:solidFill>
                    <a:srgbClr val="00B050"/>
                  </a:solidFill>
                  <a:latin typeface="Century Gothic" pitchFamily="34" charset="0"/>
                </a:rPr>
                <a:t>General Data Centres</a:t>
              </a:r>
              <a:endParaRPr lang="en-US" sz="1200" b="1" dirty="0">
                <a:solidFill>
                  <a:srgbClr val="00B050"/>
                </a:solidFill>
                <a:latin typeface="Century Gothic" pitchFamily="34" charset="0"/>
              </a:endParaRPr>
            </a:p>
          </p:txBody>
        </p:sp>
      </p:grpSp>
    </p:spTree>
    <p:extLst>
      <p:ext uri="{BB962C8B-B14F-4D97-AF65-F5344CB8AC3E}">
        <p14:creationId xmlns:p14="http://schemas.microsoft.com/office/powerpoint/2010/main" val="19042779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munity Centres">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0601" y="556828"/>
            <a:ext cx="8414399" cy="6310800"/>
          </a:xfrm>
          <a:prstGeom prst="rect">
            <a:avLst/>
          </a:prstGeom>
        </p:spPr>
      </p:pic>
      <p:pic>
        <p:nvPicPr>
          <p:cNvPr id="11" name="Immagine 14" descr="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9" name="Title 1"/>
          <p:cNvSpPr>
            <a:spLocks noGrp="1"/>
          </p:cNvSpPr>
          <p:nvPr>
            <p:ph type="title"/>
          </p:nvPr>
        </p:nvSpPr>
        <p:spPr>
          <a:xfrm>
            <a:off x="1371600" y="274638"/>
            <a:ext cx="7315200" cy="792162"/>
          </a:xfrm>
        </p:spPr>
        <p:txBody>
          <a:bodyPr/>
          <a:lstStyle/>
          <a:p>
            <a:r>
              <a:rPr lang="es-ES" smtClean="0"/>
              <a:t>Haga clic para modificar el estilo de título del patrón</a:t>
            </a:r>
            <a:endParaRPr lang="en-US"/>
          </a:p>
        </p:txBody>
      </p:sp>
      <p:grpSp>
        <p:nvGrpSpPr>
          <p:cNvPr id="50" name="Group 49"/>
          <p:cNvGrpSpPr/>
          <p:nvPr userDrawn="1"/>
        </p:nvGrpSpPr>
        <p:grpSpPr>
          <a:xfrm>
            <a:off x="398572" y="1731343"/>
            <a:ext cx="2805276" cy="1913681"/>
            <a:chOff x="47873" y="3440583"/>
            <a:chExt cx="2805276" cy="1913681"/>
          </a:xfrm>
        </p:grpSpPr>
        <p:grpSp>
          <p:nvGrpSpPr>
            <p:cNvPr id="49" name="Group 48"/>
            <p:cNvGrpSpPr/>
            <p:nvPr userDrawn="1"/>
          </p:nvGrpSpPr>
          <p:grpSpPr>
            <a:xfrm>
              <a:off x="47873" y="3879520"/>
              <a:ext cx="2768760" cy="1474744"/>
              <a:chOff x="47873" y="3879520"/>
              <a:chExt cx="2768760" cy="1474744"/>
            </a:xfrm>
          </p:grpSpPr>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407" y="3910447"/>
                <a:ext cx="701694" cy="248224"/>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44253" y="3923671"/>
                <a:ext cx="1076258" cy="221775"/>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34506" y="4189598"/>
                <a:ext cx="320268" cy="404664"/>
              </a:xfrm>
              <a:prstGeom prst="rect">
                <a:avLst/>
              </a:prstGeom>
            </p:spPr>
          </p:pic>
          <p:pic>
            <p:nvPicPr>
              <p:cNvPr id="23" name="Picture 2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87074" y="4168451"/>
                <a:ext cx="631019" cy="186677"/>
              </a:xfrm>
              <a:prstGeom prst="rect">
                <a:avLst/>
              </a:prstGeom>
            </p:spPr>
          </p:pic>
          <p:pic>
            <p:nvPicPr>
              <p:cNvPr id="27" name="Picture 2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796535" y="4197285"/>
                <a:ext cx="358025" cy="349969"/>
              </a:xfrm>
              <a:prstGeom prst="rect">
                <a:avLst/>
              </a:prstGeom>
            </p:spPr>
          </p:pic>
          <p:pic>
            <p:nvPicPr>
              <p:cNvPr id="29" name="Picture 28"/>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254098" y="4188528"/>
                <a:ext cx="423490" cy="423490"/>
              </a:xfrm>
              <a:prstGeom prst="rect">
                <a:avLst/>
              </a:prstGeom>
            </p:spPr>
          </p:pic>
          <p:pic>
            <p:nvPicPr>
              <p:cNvPr id="31" name="Picture 2"/>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7873" y="4581128"/>
                <a:ext cx="1439820" cy="366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3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18630" y="4966140"/>
                <a:ext cx="683568" cy="294208"/>
              </a:xfrm>
              <a:prstGeom prst="rect">
                <a:avLst/>
              </a:prstGeom>
            </p:spPr>
          </p:pic>
          <p:pic>
            <p:nvPicPr>
              <p:cNvPr id="34" name="Picture 33"/>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930225" y="4660650"/>
                <a:ext cx="867544" cy="346415"/>
              </a:xfrm>
              <a:prstGeom prst="rect">
                <a:avLst/>
              </a:prstGeom>
            </p:spPr>
          </p:pic>
          <p:pic>
            <p:nvPicPr>
              <p:cNvPr id="36" name="Picture 35"/>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11901" y="4947183"/>
                <a:ext cx="403105" cy="407081"/>
              </a:xfrm>
              <a:prstGeom prst="rect">
                <a:avLst/>
              </a:prstGeom>
            </p:spPr>
          </p:pic>
          <p:pic>
            <p:nvPicPr>
              <p:cNvPr id="39" name="Picture 3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72034" y="4438517"/>
                <a:ext cx="1121603" cy="790683"/>
              </a:xfrm>
              <a:prstGeom prst="rect">
                <a:avLst/>
              </a:prstGeom>
            </p:spPr>
          </p:pic>
          <p:pic>
            <p:nvPicPr>
              <p:cNvPr id="40" name="Picture 3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46668" y="4400273"/>
                <a:ext cx="415943" cy="359312"/>
              </a:xfrm>
              <a:prstGeom prst="rect">
                <a:avLst/>
              </a:prstGeom>
            </p:spPr>
          </p:pic>
          <p:pic>
            <p:nvPicPr>
              <p:cNvPr id="41" name="Picture 40"/>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95500" y="4243522"/>
                <a:ext cx="446067" cy="128748"/>
              </a:xfrm>
              <a:prstGeom prst="rect">
                <a:avLst/>
              </a:prstGeom>
            </p:spPr>
          </p:pic>
          <p:pic>
            <p:nvPicPr>
              <p:cNvPr id="42" name="Picture 4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010431" y="3879520"/>
                <a:ext cx="806202" cy="310078"/>
              </a:xfrm>
              <a:prstGeom prst="rect">
                <a:avLst/>
              </a:prstGeom>
            </p:spPr>
          </p:pic>
        </p:grpSp>
        <p:sp>
          <p:nvSpPr>
            <p:cNvPr id="44" name="Sottotitolo 2"/>
            <p:cNvSpPr txBox="1">
              <a:spLocks/>
            </p:cNvSpPr>
            <p:nvPr userDrawn="1"/>
          </p:nvSpPr>
          <p:spPr>
            <a:xfrm>
              <a:off x="725877" y="3440583"/>
              <a:ext cx="2127272" cy="216024"/>
            </a:xfrm>
            <a:prstGeom prst="rect">
              <a:avLst/>
            </a:prstGeom>
            <a:ln>
              <a:noFill/>
            </a:ln>
          </p:spPr>
          <p:txBody>
            <a:bodyPr/>
            <a:lstStyle>
              <a:lvl1pPr marL="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it-IT" sz="1200" b="1" dirty="0" smtClean="0">
                  <a:solidFill>
                    <a:srgbClr val="FF0000"/>
                  </a:solidFill>
                  <a:latin typeface="Century Gothic" pitchFamily="34" charset="0"/>
                </a:rPr>
                <a:t>Community Centres</a:t>
              </a:r>
              <a:endParaRPr lang="en-US" sz="1200" b="1" dirty="0">
                <a:solidFill>
                  <a:srgbClr val="FF0000"/>
                </a:solidFill>
                <a:latin typeface="Century Gothic" pitchFamily="34" charset="0"/>
              </a:endParaRPr>
            </a:p>
          </p:txBody>
        </p:sp>
        <p:sp>
          <p:nvSpPr>
            <p:cNvPr id="4" name="Rectangle 3"/>
            <p:cNvSpPr/>
            <p:nvPr userDrawn="1"/>
          </p:nvSpPr>
          <p:spPr>
            <a:xfrm>
              <a:off x="611560" y="3517661"/>
              <a:ext cx="140608" cy="12769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11068647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UDAT Communities">
    <p:bg>
      <p:bgPr>
        <a:solidFill>
          <a:schemeClr val="bg1"/>
        </a:solidFill>
        <a:effectLst/>
      </p:bgPr>
    </p:bg>
    <p:spTree>
      <p:nvGrpSpPr>
        <p:cNvPr id="1" name=""/>
        <p:cNvGrpSpPr/>
        <p:nvPr/>
      </p:nvGrpSpPr>
      <p:grpSpPr>
        <a:xfrm>
          <a:off x="0" y="0"/>
          <a:ext cx="0" cy="0"/>
          <a:chOff x="0" y="0"/>
          <a:chExt cx="0" cy="0"/>
        </a:xfrm>
      </p:grpSpPr>
      <p:pic>
        <p:nvPicPr>
          <p:cNvPr id="11" name="Immagine 14" descr="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9" name="Title 1"/>
          <p:cNvSpPr>
            <a:spLocks noGrp="1"/>
          </p:cNvSpPr>
          <p:nvPr>
            <p:ph type="title"/>
          </p:nvPr>
        </p:nvSpPr>
        <p:spPr>
          <a:xfrm>
            <a:off x="1371600" y="274638"/>
            <a:ext cx="7315200" cy="792162"/>
          </a:xfrm>
        </p:spPr>
        <p:txBody>
          <a:bodyPr/>
          <a:lstStyle/>
          <a:p>
            <a:r>
              <a:rPr lang="es-ES" smtClean="0"/>
              <a:t>Haga clic para modificar el estilo de título del patrón</a:t>
            </a:r>
            <a:endParaRPr lang="en-US"/>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9606" y="764704"/>
            <a:ext cx="8124394" cy="6093296"/>
          </a:xfrm>
          <a:prstGeom prst="rect">
            <a:avLst/>
          </a:prstGeom>
        </p:spPr>
      </p:pic>
    </p:spTree>
    <p:extLst>
      <p:ext uri="{BB962C8B-B14F-4D97-AF65-F5344CB8AC3E}">
        <p14:creationId xmlns:p14="http://schemas.microsoft.com/office/powerpoint/2010/main" val="346282525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UDAT Communities_empty">
    <p:bg>
      <p:bgPr>
        <a:solidFill>
          <a:schemeClr val="bg1"/>
        </a:solidFill>
        <a:effectLst/>
      </p:bgPr>
    </p:bg>
    <p:spTree>
      <p:nvGrpSpPr>
        <p:cNvPr id="1" name=""/>
        <p:cNvGrpSpPr/>
        <p:nvPr/>
      </p:nvGrpSpPr>
      <p:grpSpPr>
        <a:xfrm>
          <a:off x="0" y="0"/>
          <a:ext cx="0" cy="0"/>
          <a:chOff x="0" y="0"/>
          <a:chExt cx="0" cy="0"/>
        </a:xfrm>
      </p:grpSpPr>
      <p:pic>
        <p:nvPicPr>
          <p:cNvPr id="11" name="Immagine 14" descr="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9" name="Title 1"/>
          <p:cNvSpPr>
            <a:spLocks noGrp="1"/>
          </p:cNvSpPr>
          <p:nvPr>
            <p:ph type="title"/>
          </p:nvPr>
        </p:nvSpPr>
        <p:spPr>
          <a:xfrm>
            <a:off x="1371600" y="274638"/>
            <a:ext cx="7315200" cy="792162"/>
          </a:xfrm>
        </p:spPr>
        <p:txBody>
          <a:bodyPr/>
          <a:lstStyle/>
          <a:p>
            <a:r>
              <a:rPr lang="es-ES" smtClean="0"/>
              <a:t>Haga clic para modificar el estilo de título del patrón</a:t>
            </a:r>
            <a:endParaRPr lang="en-US"/>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1600" y="728700"/>
            <a:ext cx="8172399" cy="6129300"/>
          </a:xfrm>
          <a:prstGeom prst="rect">
            <a:avLst/>
          </a:prstGeom>
        </p:spPr>
      </p:pic>
    </p:spTree>
    <p:extLst>
      <p:ext uri="{BB962C8B-B14F-4D97-AF65-F5344CB8AC3E}">
        <p14:creationId xmlns:p14="http://schemas.microsoft.com/office/powerpoint/2010/main" val="346282525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Final Slide">
    <p:bg>
      <p:bgPr>
        <a:solidFill>
          <a:srgbClr val="F7B149"/>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2535238"/>
            <a:ext cx="8229600" cy="1143000"/>
          </a:xfrm>
          <a:prstGeom prst="rect">
            <a:avLst/>
          </a:prstGeom>
        </p:spPr>
        <p:txBody>
          <a:bodyPr vert="horz"/>
          <a:lstStyle>
            <a:lvl1pPr>
              <a:defRPr>
                <a:solidFill>
                  <a:schemeClr val="bg1"/>
                </a:solidFill>
              </a:defRPr>
            </a:lvl1pPr>
          </a:lstStyle>
          <a:p>
            <a:r>
              <a:rPr lang="en-US" dirty="0" smtClean="0"/>
              <a:t>Click to edit Master title style</a:t>
            </a:r>
            <a:endParaRPr lang="it-IT" dirty="0"/>
          </a:p>
        </p:txBody>
      </p:sp>
      <p:sp>
        <p:nvSpPr>
          <p:cNvPr id="3" name="Rettangolo 2"/>
          <p:cNvSpPr/>
          <p:nvPr userDrawn="1"/>
        </p:nvSpPr>
        <p:spPr>
          <a:xfrm>
            <a:off x="3291933" y="6137094"/>
            <a:ext cx="2660134" cy="400110"/>
          </a:xfrm>
          <a:prstGeom prst="rect">
            <a:avLst/>
          </a:prstGeom>
        </p:spPr>
        <p:txBody>
          <a:bodyPr wrap="square">
            <a:spAutoFit/>
          </a:bodyPr>
          <a:lstStyle/>
          <a:p>
            <a:pPr algn="ctr"/>
            <a:r>
              <a:rPr lang="en-GB" sz="2000" kern="1200" noProof="0" smtClean="0">
                <a:solidFill>
                  <a:schemeClr val="tx1"/>
                </a:solidFill>
                <a:latin typeface="+mn-lt"/>
                <a:ea typeface="+mn-ea"/>
                <a:cs typeface="+mn-cs"/>
                <a:hlinkClick r:id="rId2"/>
              </a:rPr>
              <a:t>www.eudat.eu</a:t>
            </a:r>
            <a:endParaRPr lang="en-GB" sz="2000" kern="1200" noProof="0" smtClean="0">
              <a:solidFill>
                <a:schemeClr val="tx1"/>
              </a:solidFill>
              <a:latin typeface="+mn-lt"/>
              <a:ea typeface="+mn-ea"/>
              <a:cs typeface="+mn-cs"/>
            </a:endParaRPr>
          </a:p>
        </p:txBody>
      </p:sp>
      <p:sp>
        <p:nvSpPr>
          <p:cNvPr id="4" name="Rettangolo 10"/>
          <p:cNvSpPr/>
          <p:nvPr userDrawn="1"/>
        </p:nvSpPr>
        <p:spPr>
          <a:xfrm>
            <a:off x="0" y="6783755"/>
            <a:ext cx="2387600" cy="83123"/>
          </a:xfrm>
          <a:prstGeom prst="rect">
            <a:avLst/>
          </a:prstGeom>
          <a:solidFill>
            <a:srgbClr val="002B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5" name="Rettangolo 15"/>
          <p:cNvSpPr/>
          <p:nvPr userDrawn="1"/>
        </p:nvSpPr>
        <p:spPr>
          <a:xfrm>
            <a:off x="2387599" y="6783755"/>
            <a:ext cx="2345268" cy="83123"/>
          </a:xfrm>
          <a:prstGeom prst="rect">
            <a:avLst/>
          </a:prstGeom>
          <a:solidFill>
            <a:srgbClr val="AA21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6" name="Rettangolo 16"/>
          <p:cNvSpPr/>
          <p:nvPr userDrawn="1"/>
        </p:nvSpPr>
        <p:spPr>
          <a:xfrm>
            <a:off x="4732867" y="6783755"/>
            <a:ext cx="2305367" cy="83123"/>
          </a:xfrm>
          <a:prstGeom prst="rect">
            <a:avLst/>
          </a:prstGeom>
          <a:solidFill>
            <a:srgbClr val="E352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7" name="Rettangolo 17"/>
          <p:cNvSpPr/>
          <p:nvPr userDrawn="1"/>
        </p:nvSpPr>
        <p:spPr>
          <a:xfrm>
            <a:off x="7038234" y="6783755"/>
            <a:ext cx="2105767" cy="83123"/>
          </a:xfrm>
          <a:prstGeom prst="rect">
            <a:avLst/>
          </a:prstGeom>
          <a:solidFill>
            <a:srgbClr val="FAC4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Tree>
    <p:extLst>
      <p:ext uri="{BB962C8B-B14F-4D97-AF65-F5344CB8AC3E}">
        <p14:creationId xmlns:p14="http://schemas.microsoft.com/office/powerpoint/2010/main" val="3800299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Black&amp;White">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7391400" cy="868362"/>
          </a:xfrm>
        </p:spPr>
        <p:txBody>
          <a:bodyPr>
            <a:normAutofit/>
          </a:bodyPr>
          <a:lstStyle>
            <a:lvl1pPr>
              <a:defRPr sz="2800" b="1">
                <a:latin typeface="Century Gothic" pitchFamily="34" charset="0"/>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57200" y="1371600"/>
            <a:ext cx="8229600" cy="4525963"/>
          </a:xfrm>
        </p:spPr>
        <p:txBody>
          <a:bodyPr>
            <a:normAutofit/>
          </a:bodyPr>
          <a:lstStyle>
            <a:lvl1pPr>
              <a:defRPr sz="2400">
                <a:latin typeface="Century Gothic" pitchFamily="34" charset="0"/>
              </a:defRPr>
            </a:lvl1pPr>
            <a:lvl2pPr>
              <a:defRPr sz="2400">
                <a:latin typeface="Century Gothic" pitchFamily="34" charset="0"/>
              </a:defRPr>
            </a:lvl2pPr>
            <a:lvl3pPr>
              <a:defRPr sz="2400">
                <a:latin typeface="Century Gothic" pitchFamily="34" charset="0"/>
              </a:defRPr>
            </a:lvl3pPr>
            <a:lvl4pPr>
              <a:defRPr sz="2400">
                <a:latin typeface="Century Gothic" pitchFamily="34" charset="0"/>
              </a:defRPr>
            </a:lvl4pPr>
            <a:lvl5pPr>
              <a:defRPr sz="2400">
                <a:latin typeface="Century Gothic" pitchFamily="34" charset="0"/>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457200" y="6096000"/>
            <a:ext cx="2133600" cy="365125"/>
          </a:xfrm>
        </p:spPr>
        <p:txBody>
          <a:bodyPr/>
          <a:lstStyle/>
          <a:p>
            <a:fld id="{1D8BD707-D9CF-40AE-B4C6-C98DA3205C09}" type="datetimeFigureOut">
              <a:rPr lang="en-US" smtClean="0"/>
              <a:pPr/>
              <a:t>2/4/2016</a:t>
            </a:fld>
            <a:endParaRPr lang="en-US"/>
          </a:p>
        </p:txBody>
      </p:sp>
      <p:sp>
        <p:nvSpPr>
          <p:cNvPr id="5" name="Footer Placeholder 4"/>
          <p:cNvSpPr>
            <a:spLocks noGrp="1"/>
          </p:cNvSpPr>
          <p:nvPr>
            <p:ph type="ftr" sz="quarter" idx="11"/>
          </p:nvPr>
        </p:nvSpPr>
        <p:spPr>
          <a:xfrm>
            <a:off x="3124200" y="6096000"/>
            <a:ext cx="2895600" cy="365125"/>
          </a:xfrm>
        </p:spPr>
        <p:txBody>
          <a:bodyPr/>
          <a:lstStyle/>
          <a:p>
            <a:endParaRPr lang="en-US"/>
          </a:p>
        </p:txBody>
      </p:sp>
      <p:sp>
        <p:nvSpPr>
          <p:cNvPr id="6" name="Slide Number Placeholder 5"/>
          <p:cNvSpPr>
            <a:spLocks noGrp="1"/>
          </p:cNvSpPr>
          <p:nvPr>
            <p:ph type="sldNum" sz="quarter" idx="12"/>
          </p:nvPr>
        </p:nvSpPr>
        <p:spPr>
          <a:xfrm>
            <a:off x="6553200" y="6096000"/>
            <a:ext cx="2133600" cy="365125"/>
          </a:xfrm>
        </p:spPr>
        <p:txBody>
          <a:bodyPr/>
          <a:lstStyle/>
          <a:p>
            <a:fld id="{B6F15528-21DE-4FAA-801E-634DDDAF4B2B}" type="slidenum">
              <a:rPr lang="en-US" smtClean="0"/>
              <a:pPr/>
              <a:t>‹#›</a:t>
            </a:fld>
            <a:endParaRPr lang="en-US"/>
          </a:p>
        </p:txBody>
      </p:sp>
      <p:pic>
        <p:nvPicPr>
          <p:cNvPr id="12" name="Immagine 12" descr="EUDAT-LogoGrigio.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956" y="-119811"/>
            <a:ext cx="1164989" cy="90926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Century Gothic" pitchFamily="34" charset="0"/>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Century Gothic"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a:xfrm>
            <a:off x="457200" y="6172200"/>
            <a:ext cx="2133600" cy="365125"/>
          </a:xfrm>
        </p:spPr>
        <p:txBody>
          <a:bodyPr/>
          <a:lstStyle/>
          <a:p>
            <a:fld id="{1D8BD707-D9CF-40AE-B4C6-C98DA3205C09}" type="datetimeFigureOut">
              <a:rPr lang="en-US" smtClean="0"/>
              <a:pPr/>
              <a:t>2/4/2016</a:t>
            </a:fld>
            <a:endParaRPr lang="en-US"/>
          </a:p>
        </p:txBody>
      </p:sp>
      <p:sp>
        <p:nvSpPr>
          <p:cNvPr id="5" name="Footer Placeholder 4"/>
          <p:cNvSpPr>
            <a:spLocks noGrp="1"/>
          </p:cNvSpPr>
          <p:nvPr>
            <p:ph type="ftr" sz="quarter" idx="11"/>
          </p:nvPr>
        </p:nvSpPr>
        <p:spPr>
          <a:xfrm>
            <a:off x="3124200" y="6172200"/>
            <a:ext cx="2895600" cy="365125"/>
          </a:xfrm>
        </p:spPr>
        <p:txBody>
          <a:bodyPr/>
          <a:lstStyle/>
          <a:p>
            <a:endParaRPr lang="en-US"/>
          </a:p>
        </p:txBody>
      </p:sp>
      <p:sp>
        <p:nvSpPr>
          <p:cNvPr id="6" name="Slide Number Placeholder 5"/>
          <p:cNvSpPr>
            <a:spLocks noGrp="1"/>
          </p:cNvSpPr>
          <p:nvPr>
            <p:ph type="sldNum" sz="quarter" idx="12"/>
          </p:nvPr>
        </p:nvSpPr>
        <p:spPr>
          <a:xfrm>
            <a:off x="6553200" y="6172200"/>
            <a:ext cx="2133600" cy="365125"/>
          </a:xfrm>
        </p:spPr>
        <p:txBody>
          <a:bodyPr/>
          <a:lstStyle/>
          <a:p>
            <a:fld id="{B6F15528-21DE-4FAA-801E-634DDDAF4B2B}" type="slidenum">
              <a:rPr lang="en-US" smtClean="0"/>
              <a:pPr/>
              <a:t>‹#›</a:t>
            </a:fld>
            <a:endParaRPr lang="en-US"/>
          </a:p>
        </p:txBody>
      </p:sp>
      <p:pic>
        <p:nvPicPr>
          <p:cNvPr id="7" name="Immagine 14" descr="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3008313" cy="990600"/>
          </a:xfrm>
        </p:spPr>
        <p:txBody>
          <a:bodyPr anchor="b"/>
          <a:lstStyle>
            <a:lvl1pPr algn="l">
              <a:defRPr sz="2000" b="1"/>
            </a:lvl1pPr>
          </a:lstStyle>
          <a:p>
            <a:r>
              <a:rPr lang="es-ES" smtClean="0"/>
              <a:t>Haga clic para modificar el estilo de título del patrón</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Text Placeholder 3"/>
          <p:cNvSpPr>
            <a:spLocks noGrp="1"/>
          </p:cNvSpPr>
          <p:nvPr>
            <p:ph type="body" sz="half" idx="2"/>
          </p:nvPr>
        </p:nvSpPr>
        <p:spPr>
          <a:xfrm>
            <a:off x="457200" y="1981200"/>
            <a:ext cx="3008313" cy="4144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D8BD707-D9CF-40AE-B4C6-C98DA3205C09}" type="datetimeFigureOut">
              <a:rPr lang="en-US" smtClean="0"/>
              <a:pPr/>
              <a:t>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theme" Target="../theme/theme2.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274638"/>
            <a:ext cx="7315200" cy="792162"/>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3716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2"/>
          </p:nvPr>
        </p:nvSpPr>
        <p:spPr>
          <a:xfrm>
            <a:off x="457200" y="613133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2/4/2016</a:t>
            </a:fld>
            <a:endParaRPr lang="en-US"/>
          </a:p>
        </p:txBody>
      </p:sp>
      <p:sp>
        <p:nvSpPr>
          <p:cNvPr id="5" name="Footer Placeholder 4"/>
          <p:cNvSpPr>
            <a:spLocks noGrp="1"/>
          </p:cNvSpPr>
          <p:nvPr>
            <p:ph type="ftr" sz="quarter" idx="3"/>
          </p:nvPr>
        </p:nvSpPr>
        <p:spPr>
          <a:xfrm>
            <a:off x="3124200" y="613133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13133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7" name="Immagine 14" descr="logo.png"/>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50799" y="-211669"/>
            <a:ext cx="1227219" cy="1193800"/>
          </a:xfrm>
          <a:prstGeom prst="rect">
            <a:avLst/>
          </a:prstGeom>
        </p:spPr>
      </p:pic>
      <p:sp>
        <p:nvSpPr>
          <p:cNvPr id="15" name="Rettangolo 10"/>
          <p:cNvSpPr/>
          <p:nvPr/>
        </p:nvSpPr>
        <p:spPr>
          <a:xfrm>
            <a:off x="0" y="6783755"/>
            <a:ext cx="2387600" cy="83123"/>
          </a:xfrm>
          <a:prstGeom prst="rect">
            <a:avLst/>
          </a:prstGeom>
          <a:solidFill>
            <a:srgbClr val="002B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6" name="Rettangolo 15"/>
          <p:cNvSpPr/>
          <p:nvPr/>
        </p:nvSpPr>
        <p:spPr>
          <a:xfrm>
            <a:off x="2387599" y="6783755"/>
            <a:ext cx="2345268" cy="83123"/>
          </a:xfrm>
          <a:prstGeom prst="rect">
            <a:avLst/>
          </a:prstGeom>
          <a:solidFill>
            <a:srgbClr val="AA21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7" name="Rettangolo 16"/>
          <p:cNvSpPr/>
          <p:nvPr/>
        </p:nvSpPr>
        <p:spPr>
          <a:xfrm>
            <a:off x="4732867" y="6783755"/>
            <a:ext cx="2305367" cy="83123"/>
          </a:xfrm>
          <a:prstGeom prst="rect">
            <a:avLst/>
          </a:prstGeom>
          <a:solidFill>
            <a:srgbClr val="E352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8" name="Rettangolo 17"/>
          <p:cNvSpPr/>
          <p:nvPr/>
        </p:nvSpPr>
        <p:spPr>
          <a:xfrm>
            <a:off x="7038234" y="6783755"/>
            <a:ext cx="2105767" cy="83123"/>
          </a:xfrm>
          <a:prstGeom prst="rect">
            <a:avLst/>
          </a:prstGeom>
          <a:solidFill>
            <a:srgbClr val="FAC4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2"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73" r:id="rId13"/>
    <p:sldLayoutId id="2147483660" r:id="rId14"/>
    <p:sldLayoutId id="2147483661" r:id="rId15"/>
    <p:sldLayoutId id="2147483662" r:id="rId16"/>
    <p:sldLayoutId id="2147483675" r:id="rId17"/>
    <p:sldLayoutId id="2147483674" r:id="rId18"/>
    <p:sldLayoutId id="2147483676" r:id="rId19"/>
    <p:sldLayoutId id="2147483677" r:id="rId20"/>
    <p:sldLayoutId id="2147483678" r:id="rId21"/>
    <p:sldLayoutId id="2147483679" r:id="rId22"/>
    <p:sldLayoutId id="2147483680" r:id="rId23"/>
  </p:sldLayoutIdLst>
  <p:txStyles>
    <p:titleStyle>
      <a:lvl1pPr algn="ctr" defTabSz="914400" rtl="0" eaLnBrk="1" latinLnBrk="0" hangingPunct="1">
        <a:spcBef>
          <a:spcPct val="0"/>
        </a:spcBef>
        <a:buNone/>
        <a:defRPr sz="2800" b="1" kern="1200">
          <a:solidFill>
            <a:schemeClr val="tx1"/>
          </a:solidFill>
          <a:latin typeface="Century Gothic" pitchFamily="34" charset="0"/>
          <a:ea typeface="+mj-ea"/>
          <a:cs typeface="+mj-cs"/>
        </a:defRPr>
      </a:lvl1pPr>
    </p:titleStyle>
    <p:bodyStyle>
      <a:lvl1pPr marL="342900" indent="-342900" algn="l" defTabSz="914400" rtl="0" eaLnBrk="1" latinLnBrk="0" hangingPunct="1">
        <a:spcBef>
          <a:spcPct val="20000"/>
        </a:spcBef>
        <a:buSzPct val="100000"/>
        <a:buFontTx/>
        <a:buBlip>
          <a:blip r:embed="rId26"/>
        </a:buBlip>
        <a:defRPr sz="24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SzPct val="100000"/>
        <a:buFontTx/>
        <a:buBlip>
          <a:blip r:embed="rId26"/>
        </a:buBlip>
        <a:defRPr sz="24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SzPct val="100000"/>
        <a:buFontTx/>
        <a:buBlip>
          <a:blip r:embed="rId26"/>
        </a:buBlip>
        <a:defRPr sz="24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SzPct val="100000"/>
        <a:buFontTx/>
        <a:buBlip>
          <a:blip r:embed="rId26"/>
        </a:buBlip>
        <a:defRPr sz="24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SzPct val="100000"/>
        <a:buFontTx/>
        <a:buBlip>
          <a:blip r:embed="rId26"/>
        </a:buBlip>
        <a:defRPr sz="24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2183773"/>
      </p:ext>
    </p:extLst>
  </p:cSld>
  <p:clrMap bg1="lt1" tx1="dk1" bg2="lt2" tx2="dk2" accent1="accent1" accent2="accent2" accent3="accent3" accent4="accent4" accent5="accent5" accent6="accent6" hlink="hlink" folHlink="folHlink"/>
  <p:sldLayoutIdLst>
    <p:sldLayoutId id="2147483671" r:id="rId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wmf"/><Relationship Id="rId7" Type="http://schemas.openxmlformats.org/officeDocument/2006/relationships/image" Target="../media/image69.png"/><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emf"/></Relationships>
</file>

<file path=ppt/slides/_rels/slide18.x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it-IT" sz="2800" dirty="0" smtClean="0"/>
              <a:t>The Data Type Registry:</a:t>
            </a:r>
            <a:br>
              <a:rPr lang="it-IT" sz="2800" dirty="0" smtClean="0"/>
            </a:br>
            <a:r>
              <a:rPr lang="it-IT" sz="2800" dirty="0" smtClean="0"/>
              <a:t>Describing &amp; Sharing Scientific Datasets</a:t>
            </a:r>
            <a:endParaRPr lang="it-IT" sz="2800" dirty="0"/>
          </a:p>
        </p:txBody>
      </p:sp>
      <p:sp>
        <p:nvSpPr>
          <p:cNvPr id="3" name="Subtitle 2"/>
          <p:cNvSpPr>
            <a:spLocks noGrp="1"/>
          </p:cNvSpPr>
          <p:nvPr>
            <p:ph type="subTitle" idx="1"/>
          </p:nvPr>
        </p:nvSpPr>
        <p:spPr/>
        <p:txBody>
          <a:bodyPr>
            <a:normAutofit/>
          </a:bodyPr>
          <a:lstStyle/>
          <a:p>
            <a:r>
              <a:rPr lang="it-IT" sz="1800" b="1" smtClean="0"/>
              <a:t>Alberto </a:t>
            </a:r>
            <a:r>
              <a:rPr lang="it-IT" sz="1800" b="1" smtClean="0"/>
              <a:t>Miranda</a:t>
            </a:r>
            <a:endParaRPr lang="it-IT" sz="1800" b="1" dirty="0" smtClean="0"/>
          </a:p>
          <a:p>
            <a:r>
              <a:rPr lang="it-IT" sz="2000" b="1" dirty="0" smtClean="0"/>
              <a:t>Barcelona Supercomputing Center (BSC-CNS)</a:t>
            </a:r>
          </a:p>
          <a:p>
            <a:r>
              <a:rPr lang="it-IT" sz="2000" b="1" dirty="0" smtClean="0"/>
              <a:t>EUDAT User Forum (Rome)</a:t>
            </a:r>
            <a:endParaRPr lang="it-IT" sz="1800" b="1" dirty="0"/>
          </a:p>
        </p:txBody>
      </p:sp>
    </p:spTree>
  </p:cSld>
  <p:clrMapOvr>
    <a:masterClrMapping/>
  </p:clrMapOvr>
  <mc:AlternateContent xmlns:mc="http://schemas.openxmlformats.org/markup-compatibility/2006" xmlns:p14="http://schemas.microsoft.com/office/powerpoint/2010/main">
    <mc:Choice Requires="p14">
      <p:transition spd="slow" p14:dur="2000" advTm="33705"/>
    </mc:Choice>
    <mc:Fallback xmlns="">
      <p:transition spd="slow" advTm="33705"/>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What is a Data Type Registry?</a:t>
            </a:r>
            <a:endParaRPr lang="en-US" dirty="0"/>
          </a:p>
        </p:txBody>
      </p:sp>
      <p:sp>
        <p:nvSpPr>
          <p:cNvPr id="3" name="Marcador de contenido 2"/>
          <p:cNvSpPr>
            <a:spLocks noGrp="1"/>
          </p:cNvSpPr>
          <p:nvPr>
            <p:ph idx="1"/>
          </p:nvPr>
        </p:nvSpPr>
        <p:spPr/>
        <p:txBody>
          <a:bodyPr/>
          <a:lstStyle/>
          <a:p>
            <a:r>
              <a:rPr lang="en-US" sz="2200" b="1" dirty="0" smtClean="0"/>
              <a:t>A DTR is a low-level service/infrastructure with the ability to </a:t>
            </a:r>
            <a:r>
              <a:rPr lang="en-US" sz="2200" b="1" dirty="0">
                <a:solidFill>
                  <a:schemeClr val="accent6">
                    <a:lumMod val="75000"/>
                  </a:schemeClr>
                </a:solidFill>
              </a:rPr>
              <a:t>record</a:t>
            </a:r>
            <a:r>
              <a:rPr lang="en-US" sz="2200" b="1" dirty="0" smtClean="0"/>
              <a:t> </a:t>
            </a:r>
            <a:r>
              <a:rPr lang="en-US" sz="2200" b="1" dirty="0">
                <a:solidFill>
                  <a:schemeClr val="accent6">
                    <a:lumMod val="75000"/>
                  </a:schemeClr>
                </a:solidFill>
              </a:rPr>
              <a:t>and</a:t>
            </a:r>
            <a:r>
              <a:rPr lang="en-US" sz="2200" b="1" dirty="0" smtClean="0"/>
              <a:t> </a:t>
            </a:r>
            <a:r>
              <a:rPr lang="en-US" sz="2200" b="1" dirty="0">
                <a:solidFill>
                  <a:schemeClr val="accent6">
                    <a:lumMod val="75000"/>
                  </a:schemeClr>
                </a:solidFill>
              </a:rPr>
              <a:t>disseminate</a:t>
            </a:r>
            <a:r>
              <a:rPr lang="en-US" sz="2200" b="1" dirty="0" smtClean="0"/>
              <a:t> </a:t>
            </a:r>
            <a:r>
              <a:rPr lang="en-US" sz="2200" b="1" dirty="0">
                <a:solidFill>
                  <a:schemeClr val="accent4"/>
                </a:solidFill>
              </a:rPr>
              <a:t>“Data Type Records</a:t>
            </a:r>
            <a:r>
              <a:rPr lang="en-US" sz="2200" b="1" dirty="0" smtClean="0">
                <a:solidFill>
                  <a:schemeClr val="accent4"/>
                </a:solidFill>
              </a:rPr>
              <a:t>”</a:t>
            </a:r>
          </a:p>
          <a:p>
            <a:r>
              <a:rPr lang="en-US" sz="2200" b="1" dirty="0" smtClean="0"/>
              <a:t>Minimum requirements:</a:t>
            </a:r>
            <a:endParaRPr lang="en-US" sz="2200" b="1" dirty="0">
              <a:solidFill>
                <a:schemeClr val="accent4"/>
              </a:solidFill>
            </a:endParaRPr>
          </a:p>
          <a:p>
            <a:pPr lvl="1"/>
            <a:r>
              <a:rPr lang="en-US" sz="2000" dirty="0" smtClean="0"/>
              <a:t>Should assign </a:t>
            </a:r>
            <a:r>
              <a:rPr lang="en-US" sz="2000" b="1" dirty="0" smtClean="0">
                <a:solidFill>
                  <a:schemeClr val="accent3">
                    <a:lumMod val="75000"/>
                  </a:schemeClr>
                </a:solidFill>
              </a:rPr>
              <a:t>unique and resolvable identifiers</a:t>
            </a:r>
            <a:r>
              <a:rPr lang="en-US" sz="2000" dirty="0" smtClean="0"/>
              <a:t> to created/stored Data Type records</a:t>
            </a:r>
          </a:p>
          <a:p>
            <a:pPr lvl="1"/>
            <a:r>
              <a:rPr lang="en-US" sz="2000" dirty="0" smtClean="0"/>
              <a:t>Should </a:t>
            </a:r>
            <a:r>
              <a:rPr lang="en-US" sz="2000" b="1" dirty="0">
                <a:solidFill>
                  <a:schemeClr val="accent3">
                    <a:lumMod val="75000"/>
                  </a:schemeClr>
                </a:solidFill>
              </a:rPr>
              <a:t>enforce</a:t>
            </a:r>
            <a:r>
              <a:rPr lang="en-US" sz="2000" dirty="0" smtClean="0"/>
              <a:t> </a:t>
            </a:r>
            <a:r>
              <a:rPr lang="en-US" sz="2000" b="1" dirty="0">
                <a:solidFill>
                  <a:schemeClr val="accent3">
                    <a:lumMod val="75000"/>
                  </a:schemeClr>
                </a:solidFill>
              </a:rPr>
              <a:t>and</a:t>
            </a:r>
            <a:r>
              <a:rPr lang="en-US" sz="2000" dirty="0"/>
              <a:t> </a:t>
            </a:r>
            <a:r>
              <a:rPr lang="en-US" sz="2000" b="1" dirty="0">
                <a:solidFill>
                  <a:schemeClr val="accent3">
                    <a:lumMod val="75000"/>
                  </a:schemeClr>
                </a:solidFill>
              </a:rPr>
              <a:t>validate</a:t>
            </a:r>
            <a:r>
              <a:rPr lang="en-US" sz="2000" dirty="0" smtClean="0"/>
              <a:t> </a:t>
            </a:r>
            <a:r>
              <a:rPr lang="en-US" sz="2000" dirty="0"/>
              <a:t>a common </a:t>
            </a:r>
            <a:r>
              <a:rPr lang="en-US" sz="2000" b="1" dirty="0">
                <a:solidFill>
                  <a:schemeClr val="accent3">
                    <a:lumMod val="75000"/>
                  </a:schemeClr>
                </a:solidFill>
              </a:rPr>
              <a:t>data</a:t>
            </a:r>
            <a:r>
              <a:rPr lang="en-US" sz="2000" dirty="0"/>
              <a:t> </a:t>
            </a:r>
            <a:r>
              <a:rPr lang="en-US" sz="2000" b="1" dirty="0">
                <a:solidFill>
                  <a:schemeClr val="accent3">
                    <a:lumMod val="75000"/>
                  </a:schemeClr>
                </a:solidFill>
              </a:rPr>
              <a:t>model</a:t>
            </a:r>
            <a:r>
              <a:rPr lang="en-US" sz="2000" dirty="0"/>
              <a:t> for </a:t>
            </a:r>
            <a:r>
              <a:rPr lang="en-US" sz="2000" dirty="0" smtClean="0"/>
              <a:t>describing Data Types and their structure</a:t>
            </a:r>
            <a:endParaRPr lang="en-US" sz="2000" dirty="0"/>
          </a:p>
          <a:p>
            <a:pPr lvl="1"/>
            <a:r>
              <a:rPr lang="en-US" sz="2000" dirty="0" smtClean="0"/>
              <a:t>Should </a:t>
            </a:r>
            <a:r>
              <a:rPr lang="en-US" sz="2000" b="1" dirty="0">
                <a:solidFill>
                  <a:schemeClr val="accent3">
                    <a:lumMod val="75000"/>
                  </a:schemeClr>
                </a:solidFill>
              </a:rPr>
              <a:t>allow</a:t>
            </a:r>
            <a:r>
              <a:rPr lang="en-US" sz="2000" dirty="0" smtClean="0"/>
              <a:t> </a:t>
            </a:r>
            <a:r>
              <a:rPr lang="en-US" sz="2000" b="1" dirty="0">
                <a:solidFill>
                  <a:schemeClr val="accent3">
                    <a:lumMod val="75000"/>
                  </a:schemeClr>
                </a:solidFill>
              </a:rPr>
              <a:t>interoperability</a:t>
            </a:r>
            <a:r>
              <a:rPr lang="en-US" sz="2000" dirty="0" smtClean="0"/>
              <a:t> between multiple instances</a:t>
            </a:r>
          </a:p>
          <a:p>
            <a:pPr lvl="1"/>
            <a:r>
              <a:rPr lang="en-US" sz="2000" dirty="0" smtClean="0"/>
              <a:t>Should offer a </a:t>
            </a:r>
            <a:r>
              <a:rPr lang="en-US" sz="2000" b="1" dirty="0">
                <a:solidFill>
                  <a:schemeClr val="accent3">
                    <a:lumMod val="75000"/>
                  </a:schemeClr>
                </a:solidFill>
              </a:rPr>
              <a:t>UI</a:t>
            </a:r>
            <a:r>
              <a:rPr lang="en-US" sz="2000" dirty="0" smtClean="0"/>
              <a:t> </a:t>
            </a:r>
            <a:r>
              <a:rPr lang="en-US" sz="2000" b="1" dirty="0">
                <a:solidFill>
                  <a:schemeClr val="accent3">
                    <a:lumMod val="75000"/>
                  </a:schemeClr>
                </a:solidFill>
              </a:rPr>
              <a:t>for</a:t>
            </a:r>
            <a:r>
              <a:rPr lang="en-US" sz="2000" dirty="0" smtClean="0"/>
              <a:t> </a:t>
            </a:r>
            <a:r>
              <a:rPr lang="en-US" sz="2000" b="1" dirty="0">
                <a:solidFill>
                  <a:schemeClr val="accent3">
                    <a:lumMod val="75000"/>
                  </a:schemeClr>
                </a:solidFill>
              </a:rPr>
              <a:t>human</a:t>
            </a:r>
            <a:r>
              <a:rPr lang="en-US" sz="2000" dirty="0" smtClean="0"/>
              <a:t> </a:t>
            </a:r>
            <a:r>
              <a:rPr lang="en-US" sz="2000" b="1" dirty="0">
                <a:solidFill>
                  <a:schemeClr val="accent3">
                    <a:lumMod val="75000"/>
                  </a:schemeClr>
                </a:solidFill>
              </a:rPr>
              <a:t>use</a:t>
            </a:r>
          </a:p>
          <a:p>
            <a:pPr lvl="1"/>
            <a:r>
              <a:rPr lang="en-US" sz="2000" dirty="0" smtClean="0"/>
              <a:t>Should offer an </a:t>
            </a:r>
            <a:r>
              <a:rPr lang="en-US" sz="2000" b="1" dirty="0" smtClean="0">
                <a:solidFill>
                  <a:schemeClr val="accent3">
                    <a:lumMod val="75000"/>
                  </a:schemeClr>
                </a:solidFill>
              </a:rPr>
              <a:t>API for</a:t>
            </a:r>
            <a:r>
              <a:rPr lang="en-US" sz="2000" dirty="0" smtClean="0"/>
              <a:t> </a:t>
            </a:r>
            <a:r>
              <a:rPr lang="en-US" sz="2000" b="1" dirty="0" smtClean="0">
                <a:solidFill>
                  <a:schemeClr val="accent3">
                    <a:lumMod val="75000"/>
                  </a:schemeClr>
                </a:solidFill>
              </a:rPr>
              <a:t>machine</a:t>
            </a:r>
            <a:r>
              <a:rPr lang="en-US" sz="2000" dirty="0" smtClean="0"/>
              <a:t> </a:t>
            </a:r>
            <a:r>
              <a:rPr lang="en-US" sz="2000" b="1" dirty="0">
                <a:solidFill>
                  <a:schemeClr val="accent3">
                    <a:lumMod val="75000"/>
                  </a:schemeClr>
                </a:solidFill>
              </a:rPr>
              <a:t>use</a:t>
            </a:r>
          </a:p>
        </p:txBody>
      </p:sp>
    </p:spTree>
    <p:extLst>
      <p:ext uri="{BB962C8B-B14F-4D97-AF65-F5344CB8AC3E}">
        <p14:creationId xmlns:p14="http://schemas.microsoft.com/office/powerpoint/2010/main" val="41887833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EUDAT’s DTR: Current Features</a:t>
            </a:r>
            <a:endParaRPr lang="en-US" dirty="0"/>
          </a:p>
        </p:txBody>
      </p:sp>
      <p:sp>
        <p:nvSpPr>
          <p:cNvPr id="3" name="Marcador de contenido 2"/>
          <p:cNvSpPr>
            <a:spLocks noGrp="1"/>
          </p:cNvSpPr>
          <p:nvPr>
            <p:ph idx="1"/>
          </p:nvPr>
        </p:nvSpPr>
        <p:spPr/>
        <p:txBody>
          <a:bodyPr>
            <a:noAutofit/>
          </a:bodyPr>
          <a:lstStyle/>
          <a:p>
            <a:r>
              <a:rPr lang="en-US" sz="2200" b="1" dirty="0" smtClean="0"/>
              <a:t>Based on CNRI’s Digital Object Repository and Registry software CORDRA + EPIC handles</a:t>
            </a:r>
          </a:p>
          <a:p>
            <a:pPr lvl="1"/>
            <a:r>
              <a:rPr lang="en-US" sz="2000" dirty="0" smtClean="0"/>
              <a:t>Well-tested, active, stable and open source</a:t>
            </a:r>
          </a:p>
          <a:p>
            <a:r>
              <a:rPr lang="en-US" sz="2200" b="1" dirty="0" smtClean="0"/>
              <a:t>Definition of </a:t>
            </a:r>
            <a:r>
              <a:rPr lang="en-US" sz="2200" b="1" dirty="0">
                <a:solidFill>
                  <a:schemeClr val="accent6">
                    <a:lumMod val="75000"/>
                  </a:schemeClr>
                </a:solidFill>
              </a:rPr>
              <a:t>primitive</a:t>
            </a:r>
            <a:r>
              <a:rPr lang="en-US" sz="2200" b="1" dirty="0" smtClean="0"/>
              <a:t> and </a:t>
            </a:r>
            <a:r>
              <a:rPr lang="en-US" sz="2200" b="1" dirty="0">
                <a:solidFill>
                  <a:schemeClr val="accent6">
                    <a:lumMod val="75000"/>
                  </a:schemeClr>
                </a:solidFill>
              </a:rPr>
              <a:t>derived</a:t>
            </a:r>
            <a:r>
              <a:rPr lang="en-US" sz="2200" b="1" dirty="0" smtClean="0"/>
              <a:t> </a:t>
            </a:r>
            <a:r>
              <a:rPr lang="en-US" sz="2200" b="1" dirty="0"/>
              <a:t>Data Types </a:t>
            </a:r>
            <a:r>
              <a:rPr lang="en-US" sz="2200" b="1" dirty="0" smtClean="0"/>
              <a:t>(via </a:t>
            </a:r>
            <a:r>
              <a:rPr lang="en-US" sz="2200" b="1" dirty="0" smtClean="0">
                <a:solidFill>
                  <a:schemeClr val="accent3">
                    <a:lumMod val="75000"/>
                  </a:schemeClr>
                </a:solidFill>
              </a:rPr>
              <a:t>composition</a:t>
            </a:r>
            <a:r>
              <a:rPr lang="en-US" sz="2200" b="1" dirty="0" smtClean="0"/>
              <a:t> of primitive types)</a:t>
            </a:r>
          </a:p>
          <a:p>
            <a:r>
              <a:rPr lang="en-US" sz="2200" b="1" dirty="0" smtClean="0"/>
              <a:t>Data Types are assigned </a:t>
            </a:r>
            <a:r>
              <a:rPr lang="en-US" sz="2200" b="1" dirty="0">
                <a:solidFill>
                  <a:schemeClr val="accent6">
                    <a:lumMod val="75000"/>
                  </a:schemeClr>
                </a:solidFill>
              </a:rPr>
              <a:t>unique and resolvable </a:t>
            </a:r>
            <a:r>
              <a:rPr lang="en-US" sz="2200" b="1" dirty="0" smtClean="0"/>
              <a:t>EPIC </a:t>
            </a:r>
            <a:r>
              <a:rPr lang="en-US" sz="2200" b="1" dirty="0" smtClean="0">
                <a:solidFill>
                  <a:schemeClr val="accent6">
                    <a:lumMod val="75000"/>
                  </a:schemeClr>
                </a:solidFill>
              </a:rPr>
              <a:t>handles</a:t>
            </a:r>
            <a:r>
              <a:rPr lang="en-US" sz="2200" b="1" dirty="0" smtClean="0"/>
              <a:t> for </a:t>
            </a:r>
            <a:r>
              <a:rPr lang="en-US" sz="2200" b="1" dirty="0">
                <a:solidFill>
                  <a:schemeClr val="accent3">
                    <a:lumMod val="75000"/>
                  </a:schemeClr>
                </a:solidFill>
              </a:rPr>
              <a:t>persistent identification</a:t>
            </a:r>
            <a:r>
              <a:rPr lang="en-US" sz="2200" b="1" dirty="0" smtClean="0"/>
              <a:t> and retrieval</a:t>
            </a:r>
            <a:endParaRPr lang="en-US" sz="2200" dirty="0"/>
          </a:p>
          <a:p>
            <a:r>
              <a:rPr lang="en-US" sz="2200" b="1" dirty="0" smtClean="0"/>
              <a:t>Data Types are </a:t>
            </a:r>
            <a:r>
              <a:rPr lang="en-US" sz="2200" b="1" dirty="0" smtClean="0">
                <a:solidFill>
                  <a:schemeClr val="accent6">
                    <a:lumMod val="75000"/>
                  </a:schemeClr>
                </a:solidFill>
              </a:rPr>
              <a:t>validated</a:t>
            </a:r>
            <a:r>
              <a:rPr lang="en-US" sz="2200" b="1" dirty="0" smtClean="0"/>
              <a:t> against pre-configured JSON schemas</a:t>
            </a:r>
          </a:p>
          <a:p>
            <a:r>
              <a:rPr lang="en-US" sz="2200" b="1" dirty="0" smtClean="0"/>
              <a:t>Data Types are </a:t>
            </a:r>
            <a:r>
              <a:rPr lang="en-US" sz="2200" b="1" dirty="0">
                <a:solidFill>
                  <a:schemeClr val="accent6">
                    <a:lumMod val="75000"/>
                  </a:schemeClr>
                </a:solidFill>
              </a:rPr>
              <a:t>indexed</a:t>
            </a:r>
            <a:r>
              <a:rPr lang="en-US" sz="2200" b="1" dirty="0" smtClean="0"/>
              <a:t> to allow content-based queries</a:t>
            </a:r>
            <a:endParaRPr lang="en-US" sz="2200" b="1" dirty="0"/>
          </a:p>
        </p:txBody>
      </p:sp>
    </p:spTree>
    <p:extLst>
      <p:ext uri="{BB962C8B-B14F-4D97-AF65-F5344CB8AC3E}">
        <p14:creationId xmlns:p14="http://schemas.microsoft.com/office/powerpoint/2010/main" val="19786014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EUDAT’s </a:t>
            </a:r>
            <a:r>
              <a:rPr lang="en-US" dirty="0" smtClean="0"/>
              <a:t>DTR: Current Features</a:t>
            </a:r>
            <a:endParaRPr lang="en-US" dirty="0"/>
          </a:p>
        </p:txBody>
      </p:sp>
      <p:sp>
        <p:nvSpPr>
          <p:cNvPr id="3" name="Marcador de contenido 2"/>
          <p:cNvSpPr>
            <a:spLocks noGrp="1"/>
          </p:cNvSpPr>
          <p:nvPr>
            <p:ph idx="1"/>
          </p:nvPr>
        </p:nvSpPr>
        <p:spPr/>
        <p:txBody>
          <a:bodyPr>
            <a:normAutofit/>
          </a:bodyPr>
          <a:lstStyle/>
          <a:p>
            <a:r>
              <a:rPr lang="en-US" sz="2200" b="1" dirty="0"/>
              <a:t>Access</a:t>
            </a:r>
            <a:r>
              <a:rPr lang="en-US" sz="2200" b="1" dirty="0" smtClean="0">
                <a:solidFill>
                  <a:schemeClr val="accent6">
                    <a:lumMod val="75000"/>
                  </a:schemeClr>
                </a:solidFill>
              </a:rPr>
              <a:t> </a:t>
            </a:r>
            <a:r>
              <a:rPr lang="en-US" sz="2200" b="1" dirty="0">
                <a:solidFill>
                  <a:schemeClr val="accent6">
                    <a:lumMod val="75000"/>
                  </a:schemeClr>
                </a:solidFill>
              </a:rPr>
              <a:t>control policies</a:t>
            </a:r>
            <a:r>
              <a:rPr lang="en-US" sz="2200" b="1" dirty="0"/>
              <a:t> </a:t>
            </a:r>
            <a:r>
              <a:rPr lang="en-US" sz="2200" b="1" dirty="0" smtClean="0"/>
              <a:t>to allow </a:t>
            </a:r>
            <a:r>
              <a:rPr lang="en-US" sz="2200" b="1" dirty="0">
                <a:solidFill>
                  <a:schemeClr val="accent3">
                    <a:lumMod val="75000"/>
                  </a:schemeClr>
                </a:solidFill>
              </a:rPr>
              <a:t>highly-controlled sharing</a:t>
            </a:r>
            <a:r>
              <a:rPr lang="en-US" sz="2200" b="1" dirty="0" smtClean="0"/>
              <a:t> </a:t>
            </a:r>
            <a:r>
              <a:rPr lang="en-US" sz="2200" b="1" dirty="0"/>
              <a:t>and </a:t>
            </a:r>
            <a:r>
              <a:rPr lang="en-US" sz="2200" b="1" dirty="0">
                <a:solidFill>
                  <a:schemeClr val="accent3">
                    <a:lumMod val="75000"/>
                  </a:schemeClr>
                </a:solidFill>
              </a:rPr>
              <a:t>access</a:t>
            </a:r>
            <a:r>
              <a:rPr lang="en-US" sz="2200" b="1" dirty="0" smtClean="0"/>
              <a:t> </a:t>
            </a:r>
            <a:r>
              <a:rPr lang="en-US" sz="2200" b="1" dirty="0">
                <a:solidFill>
                  <a:schemeClr val="accent3">
                    <a:lumMod val="75000"/>
                  </a:schemeClr>
                </a:solidFill>
              </a:rPr>
              <a:t>restriction</a:t>
            </a:r>
          </a:p>
          <a:p>
            <a:r>
              <a:rPr lang="en-US" sz="2200" b="1" dirty="0" smtClean="0"/>
              <a:t>Data Type </a:t>
            </a:r>
            <a:r>
              <a:rPr lang="en-US" sz="2200" b="1" dirty="0">
                <a:solidFill>
                  <a:schemeClr val="accent6">
                    <a:lumMod val="75000"/>
                  </a:schemeClr>
                </a:solidFill>
              </a:rPr>
              <a:t>versioning</a:t>
            </a:r>
          </a:p>
          <a:p>
            <a:r>
              <a:rPr lang="en-US" sz="2200" b="1" dirty="0">
                <a:solidFill>
                  <a:schemeClr val="accent6">
                    <a:lumMod val="75000"/>
                  </a:schemeClr>
                </a:solidFill>
              </a:rPr>
              <a:t>REST API</a:t>
            </a:r>
            <a:r>
              <a:rPr lang="en-US" sz="2200" b="1" dirty="0"/>
              <a:t> over HTTP </a:t>
            </a:r>
            <a:r>
              <a:rPr lang="en-US" sz="2200" b="1" dirty="0" smtClean="0"/>
              <a:t>and </a:t>
            </a:r>
            <a:r>
              <a:rPr lang="en-US" sz="2200" b="1" dirty="0">
                <a:solidFill>
                  <a:schemeClr val="accent6">
                    <a:lumMod val="75000"/>
                  </a:schemeClr>
                </a:solidFill>
              </a:rPr>
              <a:t>DOIP interface</a:t>
            </a:r>
            <a:r>
              <a:rPr lang="en-US" sz="2200" b="1" dirty="0"/>
              <a:t> over TCP for </a:t>
            </a:r>
            <a:r>
              <a:rPr lang="en-US" sz="2200" b="1" dirty="0">
                <a:solidFill>
                  <a:schemeClr val="accent3">
                    <a:lumMod val="75000"/>
                  </a:schemeClr>
                </a:solidFill>
              </a:rPr>
              <a:t>machine-to-machine communication</a:t>
            </a:r>
          </a:p>
          <a:p>
            <a:r>
              <a:rPr lang="en-US" sz="2200" b="1" dirty="0">
                <a:solidFill>
                  <a:schemeClr val="accent6">
                    <a:lumMod val="75000"/>
                  </a:schemeClr>
                </a:solidFill>
              </a:rPr>
              <a:t>Web UI</a:t>
            </a:r>
            <a:r>
              <a:rPr lang="en-US" sz="2200" b="1" dirty="0" smtClean="0"/>
              <a:t> </a:t>
            </a:r>
            <a:r>
              <a:rPr lang="en-US" sz="2200" b="1" dirty="0"/>
              <a:t>for humans to </a:t>
            </a:r>
            <a:r>
              <a:rPr lang="en-US" sz="2200" b="1" dirty="0">
                <a:solidFill>
                  <a:schemeClr val="accent3">
                    <a:lumMod val="75000"/>
                  </a:schemeClr>
                </a:solidFill>
              </a:rPr>
              <a:t>create</a:t>
            </a:r>
            <a:r>
              <a:rPr lang="en-US" sz="2200" b="1" dirty="0"/>
              <a:t>, </a:t>
            </a:r>
            <a:r>
              <a:rPr lang="en-US" sz="2200" b="1" dirty="0">
                <a:solidFill>
                  <a:schemeClr val="accent3">
                    <a:lumMod val="75000"/>
                  </a:schemeClr>
                </a:solidFill>
              </a:rPr>
              <a:t>retrieve</a:t>
            </a:r>
            <a:r>
              <a:rPr lang="en-US" sz="2200" b="1" dirty="0"/>
              <a:t>, </a:t>
            </a:r>
            <a:r>
              <a:rPr lang="en-US" sz="2200" b="1" dirty="0">
                <a:solidFill>
                  <a:schemeClr val="accent3">
                    <a:lumMod val="75000"/>
                  </a:schemeClr>
                </a:solidFill>
              </a:rPr>
              <a:t>update</a:t>
            </a:r>
            <a:r>
              <a:rPr lang="en-US" sz="2200" b="1" dirty="0"/>
              <a:t>, </a:t>
            </a:r>
            <a:r>
              <a:rPr lang="en-US" sz="2200" b="1" dirty="0">
                <a:solidFill>
                  <a:schemeClr val="accent3">
                    <a:lumMod val="75000"/>
                  </a:schemeClr>
                </a:solidFill>
              </a:rPr>
              <a:t>delete</a:t>
            </a:r>
            <a:r>
              <a:rPr lang="en-US" sz="2200" b="1" dirty="0"/>
              <a:t>, and </a:t>
            </a:r>
            <a:r>
              <a:rPr lang="en-US" sz="2200" b="1" dirty="0">
                <a:solidFill>
                  <a:schemeClr val="accent3">
                    <a:lumMod val="75000"/>
                  </a:schemeClr>
                </a:solidFill>
              </a:rPr>
              <a:t>search</a:t>
            </a:r>
            <a:r>
              <a:rPr lang="en-US" sz="2200" b="1" dirty="0"/>
              <a:t> records using web browsers</a:t>
            </a:r>
          </a:p>
          <a:p>
            <a:r>
              <a:rPr lang="en-US" sz="2200" b="1" dirty="0">
                <a:solidFill>
                  <a:schemeClr val="accent6">
                    <a:lumMod val="75000"/>
                  </a:schemeClr>
                </a:solidFill>
              </a:rPr>
              <a:t>Federates</a:t>
            </a:r>
            <a:r>
              <a:rPr lang="en-US" sz="2200" b="1" dirty="0"/>
              <a:t> </a:t>
            </a:r>
            <a:r>
              <a:rPr lang="en-US" sz="2200" b="1" dirty="0">
                <a:solidFill>
                  <a:schemeClr val="accent6">
                    <a:lumMod val="75000"/>
                  </a:schemeClr>
                </a:solidFill>
              </a:rPr>
              <a:t>Data</a:t>
            </a:r>
            <a:r>
              <a:rPr lang="en-US" sz="2200" b="1" dirty="0" smtClean="0"/>
              <a:t> </a:t>
            </a:r>
            <a:r>
              <a:rPr lang="en-US" sz="2200" b="1" dirty="0">
                <a:solidFill>
                  <a:schemeClr val="accent6">
                    <a:lumMod val="75000"/>
                  </a:schemeClr>
                </a:solidFill>
              </a:rPr>
              <a:t>Types</a:t>
            </a:r>
            <a:r>
              <a:rPr lang="en-US" sz="2200" b="1" dirty="0" smtClean="0"/>
              <a:t> across </a:t>
            </a:r>
            <a:r>
              <a:rPr lang="en-US" sz="2200" b="1" dirty="0"/>
              <a:t>other </a:t>
            </a:r>
            <a:r>
              <a:rPr lang="en-US" sz="2200" b="1" dirty="0" err="1"/>
              <a:t>Cordra</a:t>
            </a:r>
            <a:r>
              <a:rPr lang="en-US" sz="2200" b="1" dirty="0"/>
              <a:t> instances while </a:t>
            </a:r>
            <a:r>
              <a:rPr lang="en-US" sz="2200" b="1" dirty="0" smtClean="0"/>
              <a:t>honoring access </a:t>
            </a:r>
            <a:r>
              <a:rPr lang="en-US" sz="2200" b="1" dirty="0"/>
              <a:t>control </a:t>
            </a:r>
            <a:r>
              <a:rPr lang="en-US" sz="2200" b="1" dirty="0" smtClean="0"/>
              <a:t>policies</a:t>
            </a:r>
            <a:endParaRPr lang="en-US" sz="2200" b="1" dirty="0"/>
          </a:p>
        </p:txBody>
      </p:sp>
    </p:spTree>
    <p:extLst>
      <p:ext uri="{BB962C8B-B14F-4D97-AF65-F5344CB8AC3E}">
        <p14:creationId xmlns:p14="http://schemas.microsoft.com/office/powerpoint/2010/main" val="31803842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Data Type Example</a:t>
            </a:r>
            <a:endParaRPr lang="en-US" dirty="0"/>
          </a:p>
        </p:txBody>
      </p:sp>
      <p:sp>
        <p:nvSpPr>
          <p:cNvPr id="3" name="Marcador de contenido 2"/>
          <p:cNvSpPr>
            <a:spLocks noGrp="1"/>
          </p:cNvSpPr>
          <p:nvPr>
            <p:ph idx="1"/>
          </p:nvPr>
        </p:nvSpPr>
        <p:spPr>
          <a:xfrm>
            <a:off x="457200" y="980728"/>
            <a:ext cx="8229600" cy="5904656"/>
          </a:xfrm>
        </p:spPr>
        <p:txBody>
          <a:bodyPr>
            <a:normAutofit fontScale="55000" lnSpcReduction="20000"/>
          </a:bodyPr>
          <a:lstStyle/>
          <a:p>
            <a:pPr marL="0" indent="0">
              <a:buNone/>
            </a:pPr>
            <a:r>
              <a:rPr lang="en-US" sz="2500" b="1" dirty="0" smtClean="0">
                <a:solidFill>
                  <a:schemeClr val="accent6">
                    <a:lumMod val="75000"/>
                  </a:schemeClr>
                </a:solidFill>
              </a:rPr>
              <a:t>General:</a:t>
            </a:r>
          </a:p>
          <a:p>
            <a:pPr marL="0" indent="0">
              <a:buNone/>
            </a:pPr>
            <a:r>
              <a:rPr lang="en-US" sz="2500" i="1" dirty="0" smtClean="0">
                <a:solidFill>
                  <a:schemeClr val="accent5"/>
                </a:solidFill>
              </a:rPr>
              <a:t>identifier:</a:t>
            </a:r>
            <a:r>
              <a:rPr lang="en-US" sz="2500" dirty="0" smtClean="0"/>
              <a:t> “11314.3/6debc53338e99ff15731</a:t>
            </a:r>
            <a:r>
              <a:rPr lang="en-US" sz="2500" dirty="0"/>
              <a:t>”</a:t>
            </a:r>
            <a:endParaRPr lang="en-US" sz="2500" dirty="0" smtClean="0"/>
          </a:p>
          <a:p>
            <a:pPr marL="0" indent="0">
              <a:buNone/>
            </a:pPr>
            <a:r>
              <a:rPr lang="en-US" sz="2500" i="1" dirty="0" smtClean="0">
                <a:solidFill>
                  <a:schemeClr val="accent5"/>
                </a:solidFill>
              </a:rPr>
              <a:t>name:</a:t>
            </a:r>
            <a:r>
              <a:rPr lang="en-US" sz="2500" dirty="0" smtClean="0"/>
              <a:t> “Stream Gauge”</a:t>
            </a:r>
          </a:p>
          <a:p>
            <a:pPr marL="0" indent="0">
              <a:buNone/>
            </a:pPr>
            <a:r>
              <a:rPr lang="en-US" sz="2500" i="1" dirty="0" smtClean="0">
                <a:solidFill>
                  <a:schemeClr val="accent5"/>
                </a:solidFill>
              </a:rPr>
              <a:t>description:</a:t>
            </a:r>
            <a:r>
              <a:rPr lang="en-US" sz="2500" dirty="0" smtClean="0"/>
              <a:t> “Information that defines stream discharge at a specific location and time interval. Useful for the geosciences community.”</a:t>
            </a:r>
          </a:p>
          <a:p>
            <a:pPr marL="0" indent="0">
              <a:buNone/>
            </a:pPr>
            <a:endParaRPr lang="en-US" sz="1500" dirty="0" smtClean="0"/>
          </a:p>
          <a:p>
            <a:pPr marL="0" indent="0">
              <a:buNone/>
            </a:pPr>
            <a:r>
              <a:rPr lang="en-US" sz="2500" b="1" dirty="0" smtClean="0">
                <a:solidFill>
                  <a:schemeClr val="accent6">
                    <a:lumMod val="75000"/>
                  </a:schemeClr>
                </a:solidFill>
              </a:rPr>
              <a:t>Standards:</a:t>
            </a:r>
          </a:p>
          <a:p>
            <a:pPr marL="0" indent="0">
              <a:buNone/>
            </a:pPr>
            <a:r>
              <a:rPr lang="en-US" sz="2500" i="1" dirty="0" smtClean="0">
                <a:solidFill>
                  <a:schemeClr val="accent5"/>
                </a:solidFill>
              </a:rPr>
              <a:t>issued by:</a:t>
            </a:r>
            <a:r>
              <a:rPr lang="en-US" sz="2500" dirty="0"/>
              <a:t> </a:t>
            </a:r>
            <a:r>
              <a:rPr lang="en-US" sz="2500" dirty="0" smtClean="0"/>
              <a:t>“ISO”; </a:t>
            </a:r>
            <a:r>
              <a:rPr lang="en-US" sz="2500" i="1" dirty="0">
                <a:solidFill>
                  <a:schemeClr val="accent5"/>
                </a:solidFill>
              </a:rPr>
              <a:t>name:</a:t>
            </a:r>
            <a:r>
              <a:rPr lang="en-US" sz="2500" dirty="0" smtClean="0"/>
              <a:t> “4375:2000”; </a:t>
            </a:r>
            <a:r>
              <a:rPr lang="en-US" sz="2500" i="1" dirty="0">
                <a:solidFill>
                  <a:schemeClr val="accent5"/>
                </a:solidFill>
              </a:rPr>
              <a:t>nature of applicability:</a:t>
            </a:r>
            <a:r>
              <a:rPr lang="en-US" sz="2500" dirty="0" smtClean="0"/>
              <a:t> “depends”</a:t>
            </a:r>
          </a:p>
          <a:p>
            <a:pPr marL="0" lvl="0" indent="0">
              <a:buNone/>
            </a:pPr>
            <a:endParaRPr lang="en-US" sz="1500" dirty="0">
              <a:solidFill>
                <a:prstClr val="black"/>
              </a:solidFill>
            </a:endParaRPr>
          </a:p>
          <a:p>
            <a:pPr marL="0" indent="0">
              <a:buNone/>
            </a:pPr>
            <a:r>
              <a:rPr lang="en-US" sz="2500" b="1" dirty="0" smtClean="0">
                <a:solidFill>
                  <a:schemeClr val="accent6">
                    <a:lumMod val="75000"/>
                  </a:schemeClr>
                </a:solidFill>
              </a:rPr>
              <a:t>Provenance:</a:t>
            </a:r>
          </a:p>
          <a:p>
            <a:pPr marL="0" indent="0">
              <a:buNone/>
            </a:pPr>
            <a:r>
              <a:rPr lang="en-US" sz="2500" i="1" dirty="0" smtClean="0">
                <a:solidFill>
                  <a:schemeClr val="accent5"/>
                </a:solidFill>
              </a:rPr>
              <a:t>contributors:</a:t>
            </a:r>
            <a:endParaRPr lang="en-US" sz="2500" dirty="0"/>
          </a:p>
          <a:p>
            <a:pPr marL="0" indent="0">
              <a:buNone/>
            </a:pPr>
            <a:r>
              <a:rPr lang="en-US" sz="2500" dirty="0">
                <a:solidFill>
                  <a:schemeClr val="accent3">
                    <a:lumMod val="75000"/>
                  </a:schemeClr>
                </a:solidFill>
              </a:rPr>
              <a:t>identified using:</a:t>
            </a:r>
            <a:r>
              <a:rPr lang="en-US" sz="2500" dirty="0"/>
              <a:t> “Text”; </a:t>
            </a:r>
            <a:r>
              <a:rPr lang="en-US" sz="2500" dirty="0">
                <a:solidFill>
                  <a:schemeClr val="accent3">
                    <a:lumMod val="75000"/>
                  </a:schemeClr>
                </a:solidFill>
              </a:rPr>
              <a:t>name:</a:t>
            </a:r>
            <a:r>
              <a:rPr lang="en-US" sz="2500" dirty="0"/>
              <a:t> </a:t>
            </a:r>
            <a:r>
              <a:rPr lang="en-US" sz="2500" dirty="0" smtClean="0"/>
              <a:t>“Mostafa </a:t>
            </a:r>
            <a:r>
              <a:rPr lang="en-US" sz="2500" dirty="0" err="1" smtClean="0"/>
              <a:t>Elag</a:t>
            </a:r>
            <a:r>
              <a:rPr lang="en-US" sz="2500" dirty="0" smtClean="0"/>
              <a:t>”; </a:t>
            </a:r>
            <a:r>
              <a:rPr lang="en-US" sz="2500" dirty="0">
                <a:solidFill>
                  <a:schemeClr val="accent3">
                    <a:lumMod val="75000"/>
                  </a:schemeClr>
                </a:solidFill>
              </a:rPr>
              <a:t>details:</a:t>
            </a:r>
            <a:r>
              <a:rPr lang="en-US" sz="2500" dirty="0"/>
              <a:t> </a:t>
            </a:r>
            <a:r>
              <a:rPr lang="en-US" sz="2500" dirty="0" smtClean="0"/>
              <a:t>“Researcher in the geosciences community”</a:t>
            </a:r>
            <a:endParaRPr lang="en-US" sz="2500" dirty="0" smtClean="0">
              <a:solidFill>
                <a:schemeClr val="accent3">
                  <a:lumMod val="75000"/>
                </a:schemeClr>
              </a:solidFill>
            </a:endParaRPr>
          </a:p>
          <a:p>
            <a:pPr marL="0" indent="0">
              <a:buNone/>
            </a:pPr>
            <a:r>
              <a:rPr lang="en-US" sz="2500" dirty="0" smtClean="0">
                <a:solidFill>
                  <a:schemeClr val="accent3">
                    <a:lumMod val="75000"/>
                  </a:schemeClr>
                </a:solidFill>
              </a:rPr>
              <a:t>identified using:</a:t>
            </a:r>
            <a:r>
              <a:rPr lang="en-US" sz="2500" dirty="0" smtClean="0"/>
              <a:t> “Text”; </a:t>
            </a:r>
            <a:r>
              <a:rPr lang="en-US" sz="2500" dirty="0" smtClean="0">
                <a:solidFill>
                  <a:schemeClr val="accent3">
                    <a:lumMod val="75000"/>
                  </a:schemeClr>
                </a:solidFill>
              </a:rPr>
              <a:t>name:</a:t>
            </a:r>
            <a:r>
              <a:rPr lang="en-US" sz="2500" dirty="0" smtClean="0"/>
              <a:t> “</a:t>
            </a:r>
            <a:r>
              <a:rPr lang="en-US" sz="2500" dirty="0" err="1" smtClean="0"/>
              <a:t>Giridhar</a:t>
            </a:r>
            <a:r>
              <a:rPr lang="en-US" sz="2500" dirty="0" smtClean="0"/>
              <a:t> </a:t>
            </a:r>
            <a:r>
              <a:rPr lang="en-US" sz="2500" dirty="0" err="1" smtClean="0"/>
              <a:t>Manepalli</a:t>
            </a:r>
            <a:r>
              <a:rPr lang="en-US" sz="2500" dirty="0" smtClean="0"/>
              <a:t>”; </a:t>
            </a:r>
            <a:r>
              <a:rPr lang="en-US" sz="2500" dirty="0" smtClean="0">
                <a:solidFill>
                  <a:schemeClr val="accent3">
                    <a:lumMod val="75000"/>
                  </a:schemeClr>
                </a:solidFill>
              </a:rPr>
              <a:t>details:</a:t>
            </a:r>
            <a:r>
              <a:rPr lang="en-US" sz="2500" dirty="0" smtClean="0"/>
              <a:t> “Data infrastructure expert from CNRI”</a:t>
            </a:r>
          </a:p>
          <a:p>
            <a:pPr marL="0" indent="0">
              <a:buNone/>
            </a:pPr>
            <a:r>
              <a:rPr lang="en-US" sz="2500" i="1" dirty="0" smtClean="0">
                <a:solidFill>
                  <a:schemeClr val="accent5"/>
                </a:solidFill>
              </a:rPr>
              <a:t>creation date:</a:t>
            </a:r>
            <a:r>
              <a:rPr lang="en-US" sz="2500" dirty="0" smtClean="0"/>
              <a:t> “2014-08-07T04:25:10.798Z”</a:t>
            </a:r>
          </a:p>
          <a:p>
            <a:pPr marL="0" indent="0">
              <a:buNone/>
            </a:pPr>
            <a:r>
              <a:rPr lang="en-US" sz="2500" i="1" dirty="0" smtClean="0">
                <a:solidFill>
                  <a:schemeClr val="accent5"/>
                </a:solidFill>
              </a:rPr>
              <a:t>last modification date:</a:t>
            </a:r>
            <a:r>
              <a:rPr lang="en-US" sz="2500" dirty="0" smtClean="0"/>
              <a:t> “2014-09-06T20:06:28.410Z”</a:t>
            </a:r>
          </a:p>
          <a:p>
            <a:pPr marL="0" indent="0">
              <a:buNone/>
            </a:pPr>
            <a:endParaRPr lang="en-US" sz="1500" b="1" dirty="0" smtClean="0">
              <a:solidFill>
                <a:schemeClr val="accent6">
                  <a:lumMod val="75000"/>
                </a:schemeClr>
              </a:solidFill>
            </a:endParaRPr>
          </a:p>
          <a:p>
            <a:pPr marL="0" indent="0">
              <a:buNone/>
            </a:pPr>
            <a:r>
              <a:rPr lang="en-US" sz="2500" b="1" dirty="0" smtClean="0">
                <a:solidFill>
                  <a:schemeClr val="accent6">
                    <a:lumMod val="75000"/>
                  </a:schemeClr>
                </a:solidFill>
              </a:rPr>
              <a:t>Expected Uses:</a:t>
            </a:r>
          </a:p>
          <a:p>
            <a:pPr marL="0" indent="0">
              <a:buNone/>
            </a:pPr>
            <a:r>
              <a:rPr lang="en-US" sz="2500" dirty="0" smtClean="0"/>
              <a:t>“Used for comparing outputs of surface runoff discharge models as applied to data pertaining to a specific watershed.”</a:t>
            </a:r>
          </a:p>
          <a:p>
            <a:pPr marL="0" indent="0">
              <a:buNone/>
            </a:pPr>
            <a:endParaRPr lang="en-US" sz="1500" b="1" dirty="0" smtClean="0">
              <a:solidFill>
                <a:schemeClr val="accent6">
                  <a:lumMod val="75000"/>
                </a:schemeClr>
              </a:solidFill>
            </a:endParaRPr>
          </a:p>
          <a:p>
            <a:pPr marL="0" indent="0">
              <a:buNone/>
            </a:pPr>
            <a:r>
              <a:rPr lang="en-US" sz="2500" b="1" dirty="0" smtClean="0">
                <a:solidFill>
                  <a:schemeClr val="accent6">
                    <a:lumMod val="75000"/>
                  </a:schemeClr>
                </a:solidFill>
              </a:rPr>
              <a:t>Representation and Semantics:</a:t>
            </a:r>
            <a:endParaRPr lang="en-US" sz="2500" b="1" dirty="0">
              <a:solidFill>
                <a:schemeClr val="accent6">
                  <a:lumMod val="75000"/>
                </a:schemeClr>
              </a:solidFill>
            </a:endParaRPr>
          </a:p>
          <a:p>
            <a:pPr marL="0" indent="0">
              <a:buNone/>
            </a:pPr>
            <a:r>
              <a:rPr lang="en-US" sz="2500" i="1" dirty="0" smtClean="0">
                <a:solidFill>
                  <a:schemeClr val="accent5"/>
                </a:solidFill>
              </a:rPr>
              <a:t>expression:</a:t>
            </a:r>
            <a:r>
              <a:rPr lang="en-US" sz="2500" dirty="0" smtClean="0"/>
              <a:t> “Measurement Unit”; </a:t>
            </a:r>
            <a:r>
              <a:rPr lang="en-US" sz="2500" i="1" dirty="0" smtClean="0">
                <a:solidFill>
                  <a:schemeClr val="accent5"/>
                </a:solidFill>
              </a:rPr>
              <a:t>value:</a:t>
            </a:r>
            <a:r>
              <a:rPr lang="en-US" sz="2500" dirty="0" smtClean="0"/>
              <a:t> “Cubic Meter per Second”</a:t>
            </a:r>
            <a:endParaRPr lang="en-US" sz="1900" dirty="0"/>
          </a:p>
          <a:p>
            <a:pPr marL="0" indent="0">
              <a:buNone/>
            </a:pPr>
            <a:endParaRPr lang="en-US" sz="1500" b="1" dirty="0" smtClean="0">
              <a:solidFill>
                <a:schemeClr val="accent6">
                  <a:lumMod val="75000"/>
                </a:schemeClr>
              </a:solidFill>
            </a:endParaRPr>
          </a:p>
          <a:p>
            <a:pPr marL="0" indent="0">
              <a:buNone/>
            </a:pPr>
            <a:r>
              <a:rPr lang="en-US" sz="2500" b="1" dirty="0" smtClean="0">
                <a:solidFill>
                  <a:schemeClr val="accent6">
                    <a:lumMod val="75000"/>
                  </a:schemeClr>
                </a:solidFill>
              </a:rPr>
              <a:t>Properties:</a:t>
            </a:r>
            <a:endParaRPr lang="en-US" sz="2500" b="1" dirty="0">
              <a:solidFill>
                <a:schemeClr val="accent6">
                  <a:lumMod val="75000"/>
                </a:schemeClr>
              </a:solidFill>
            </a:endParaRPr>
          </a:p>
          <a:p>
            <a:pPr marL="0" indent="0">
              <a:buNone/>
            </a:pPr>
            <a:r>
              <a:rPr lang="en-US" sz="2500" i="1" dirty="0" smtClean="0">
                <a:solidFill>
                  <a:schemeClr val="accent5"/>
                </a:solidFill>
              </a:rPr>
              <a:t>name:</a:t>
            </a:r>
            <a:r>
              <a:rPr lang="en-US" sz="2500" dirty="0" smtClean="0"/>
              <a:t> “value”; </a:t>
            </a:r>
            <a:r>
              <a:rPr lang="en-US" sz="2500" i="1" dirty="0" smtClean="0">
                <a:solidFill>
                  <a:schemeClr val="accent5"/>
                </a:solidFill>
              </a:rPr>
              <a:t>identifier:</a:t>
            </a:r>
            <a:r>
              <a:rPr lang="en-US" sz="2500" dirty="0"/>
              <a:t> “11314.3/f0f2c4382dcf8d257462</a:t>
            </a:r>
            <a:r>
              <a:rPr lang="en-US" sz="2500" dirty="0" smtClean="0"/>
              <a:t>”; </a:t>
            </a:r>
            <a:r>
              <a:rPr lang="en-US" sz="2500" b="1" i="1" dirty="0" smtClean="0">
                <a:solidFill>
                  <a:schemeClr val="accent3">
                    <a:lumMod val="75000"/>
                  </a:schemeClr>
                </a:solidFill>
              </a:rPr>
              <a:t>Type: Discharge</a:t>
            </a:r>
          </a:p>
          <a:p>
            <a:pPr marL="0" indent="0">
              <a:buNone/>
            </a:pPr>
            <a:r>
              <a:rPr lang="en-US" sz="2500" i="1" dirty="0">
                <a:solidFill>
                  <a:schemeClr val="accent5"/>
                </a:solidFill>
              </a:rPr>
              <a:t>name:</a:t>
            </a:r>
            <a:r>
              <a:rPr lang="en-US" sz="2500" dirty="0"/>
              <a:t> </a:t>
            </a:r>
            <a:r>
              <a:rPr lang="en-US" sz="2500" dirty="0" smtClean="0"/>
              <a:t>“coordinate”; </a:t>
            </a:r>
            <a:r>
              <a:rPr lang="en-US" sz="2500" i="1" dirty="0">
                <a:solidFill>
                  <a:schemeClr val="accent5"/>
                </a:solidFill>
              </a:rPr>
              <a:t>identifier:</a:t>
            </a:r>
            <a:r>
              <a:rPr lang="en-US" sz="2500" dirty="0"/>
              <a:t> “11314.3/4102c3ebe68bed21d644”; </a:t>
            </a:r>
            <a:r>
              <a:rPr lang="en-US" sz="2500" b="1" i="1" dirty="0" smtClean="0">
                <a:solidFill>
                  <a:schemeClr val="accent3">
                    <a:lumMod val="75000"/>
                  </a:schemeClr>
                </a:solidFill>
              </a:rPr>
              <a:t>Type: GPS Coordinate</a:t>
            </a:r>
          </a:p>
          <a:p>
            <a:pPr marL="0" indent="0">
              <a:buNone/>
            </a:pPr>
            <a:r>
              <a:rPr lang="en-US" sz="2500" i="1" dirty="0">
                <a:solidFill>
                  <a:schemeClr val="accent5"/>
                </a:solidFill>
              </a:rPr>
              <a:t>name:</a:t>
            </a:r>
            <a:r>
              <a:rPr lang="en-US" sz="2500" dirty="0"/>
              <a:t> </a:t>
            </a:r>
            <a:r>
              <a:rPr lang="en-US" sz="2500" dirty="0" smtClean="0"/>
              <a:t>“timestamp”; </a:t>
            </a:r>
            <a:r>
              <a:rPr lang="en-US" sz="2500" i="1" dirty="0">
                <a:solidFill>
                  <a:schemeClr val="accent5"/>
                </a:solidFill>
              </a:rPr>
              <a:t>identifier:</a:t>
            </a:r>
            <a:r>
              <a:rPr lang="en-US" sz="2500" dirty="0"/>
              <a:t> “11314.3/6386f4ebd23e9baace50”; </a:t>
            </a:r>
            <a:r>
              <a:rPr lang="en-US" sz="2500" b="1" i="1" dirty="0" smtClean="0">
                <a:solidFill>
                  <a:schemeClr val="accent3">
                    <a:lumMod val="75000"/>
                  </a:schemeClr>
                </a:solidFill>
              </a:rPr>
              <a:t>Type: Time Segment</a:t>
            </a:r>
            <a:endParaRPr lang="en-US" sz="2500" b="1" i="1" dirty="0">
              <a:solidFill>
                <a:schemeClr val="accent3">
                  <a:lumMod val="75000"/>
                </a:schemeClr>
              </a:solidFill>
            </a:endParaRPr>
          </a:p>
        </p:txBody>
      </p:sp>
    </p:spTree>
    <p:extLst>
      <p:ext uri="{BB962C8B-B14F-4D97-AF65-F5344CB8AC3E}">
        <p14:creationId xmlns:p14="http://schemas.microsoft.com/office/powerpoint/2010/main" val="7162302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dirty="0" smtClean="0"/>
              <a:t>hdl.handle.net/11314.3/6debc53338e99ff15731</a:t>
            </a:r>
            <a:endParaRPr lang="es-ES" dirty="0"/>
          </a:p>
        </p:txBody>
      </p:sp>
      <p:pic>
        <p:nvPicPr>
          <p:cNvPr id="102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405731"/>
            <a:ext cx="8229600" cy="445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61877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dirty="0"/>
              <a:t>hdl.handle.net/11314.3/6debc53338e99ff15731</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405731"/>
            <a:ext cx="8229600" cy="445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13199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dirty="0"/>
              <a:t>hdl.handle.net/11314.3/6debc53338e99ff15731</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405731"/>
            <a:ext cx="8229600" cy="445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24497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DTR Examples: Processing Use Case</a:t>
            </a:r>
            <a:endParaRPr lang="en-US" dirty="0"/>
          </a:p>
        </p:txBody>
      </p:sp>
      <p:sp>
        <p:nvSpPr>
          <p:cNvPr id="4" name="Cloud"/>
          <p:cNvSpPr>
            <a:spLocks noChangeAspect="1" noEditPoints="1" noChangeArrowheads="1"/>
          </p:cNvSpPr>
          <p:nvPr/>
        </p:nvSpPr>
        <p:spPr bwMode="auto">
          <a:xfrm>
            <a:off x="715232" y="1124744"/>
            <a:ext cx="2941687" cy="159735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79646">
              <a:lumMod val="20000"/>
              <a:lumOff val="80000"/>
            </a:srgbClr>
          </a:solidFill>
          <a:ln w="9525">
            <a:solidFill>
              <a:sysClr val="window" lastClr="FFFFFF">
                <a:lumMod val="50000"/>
              </a:sysClr>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a:endParaRPr>
          </a:p>
        </p:txBody>
      </p:sp>
      <p:grpSp>
        <p:nvGrpSpPr>
          <p:cNvPr id="5" name="Group 263"/>
          <p:cNvGrpSpPr/>
          <p:nvPr/>
        </p:nvGrpSpPr>
        <p:grpSpPr>
          <a:xfrm>
            <a:off x="2544039" y="1277144"/>
            <a:ext cx="669434" cy="867711"/>
            <a:chOff x="9379965" y="14165490"/>
            <a:chExt cx="2861041" cy="3708456"/>
          </a:xfrm>
        </p:grpSpPr>
        <p:pic>
          <p:nvPicPr>
            <p:cNvPr id="129" name="Picture 5" descr="C:\Users\crey\AppData\Local\Microsoft\Windows\Temporary Internet Files\Content.IE5\MMKXA7SQ\MC900435242[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0114762" y="14165490"/>
              <a:ext cx="1417496" cy="2472304"/>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30" name="Picture 265" descr="C:\Users\crey\AppData\Local\Microsoft\Windows\Temporary Internet Files\Content.IE5\MMKXA7SQ\MC900435242[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9379965" y="14765639"/>
              <a:ext cx="1417496" cy="2472304"/>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31" name="Picture 5" descr="C:\Users\crey\AppData\Local\Microsoft\Windows\Temporary Internet Files\Content.IE5\MMKXA7SQ\MC900435242[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0823510" y="14570168"/>
              <a:ext cx="1417496" cy="2472304"/>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32" name="Picture 5" descr="C:\Users\crey\AppData\Local\Microsoft\Windows\Temporary Internet Files\Content.IE5\MMKXA7SQ\MC900435242[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0628196" y="15401642"/>
              <a:ext cx="1417496" cy="2472304"/>
            </a:xfrm>
            <a:prstGeom prst="rect">
              <a:avLst/>
            </a:prstGeom>
            <a:noFill/>
            <a:effectLst/>
            <a:extLst>
              <a:ext uri="{909E8E84-426E-40DD-AFC4-6F175D3DCCD1}">
                <a14:hiddenFill xmlns:a14="http://schemas.microsoft.com/office/drawing/2010/main">
                  <a:solidFill>
                    <a:srgbClr val="FFFFFF"/>
                  </a:solidFill>
                </a14:hiddenFill>
              </a:ext>
            </a:extLst>
          </p:spPr>
        </p:pic>
      </p:grpSp>
      <p:pic>
        <p:nvPicPr>
          <p:cNvPr id="6" name="Picture 3" descr="C:\Users\crey\AppData\Local\Microsoft\Windows\Temporary Internet Files\Content.IE5\MDRZXGH2\MC90024034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032" y="1361793"/>
            <a:ext cx="1095210" cy="80286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02123" y="1876248"/>
            <a:ext cx="390680" cy="36113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270"/>
          <p:cNvSpPr txBox="1"/>
          <p:nvPr/>
        </p:nvSpPr>
        <p:spPr>
          <a:xfrm>
            <a:off x="1320263" y="2125407"/>
            <a:ext cx="977200" cy="307777"/>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pPr>
            <a:r>
              <a:rPr lang="en-US" sz="1400" dirty="0" smtClean="0">
                <a:solidFill>
                  <a:prstClr val="black"/>
                </a:solidFill>
                <a:latin typeface="Calibri"/>
              </a:rPr>
              <a:t>Users</a:t>
            </a:r>
            <a:endParaRPr lang="en-US" sz="1400" dirty="0">
              <a:solidFill>
                <a:prstClr val="black"/>
              </a:solidFill>
              <a:latin typeface="Calibri"/>
            </a:endParaRPr>
          </a:p>
        </p:txBody>
      </p:sp>
      <p:grpSp>
        <p:nvGrpSpPr>
          <p:cNvPr id="9" name="Group 271"/>
          <p:cNvGrpSpPr/>
          <p:nvPr/>
        </p:nvGrpSpPr>
        <p:grpSpPr>
          <a:xfrm>
            <a:off x="394475" y="3079121"/>
            <a:ext cx="3216357" cy="1746506"/>
            <a:chOff x="5155250" y="1563491"/>
            <a:chExt cx="3497018" cy="1898907"/>
          </a:xfrm>
        </p:grpSpPr>
        <p:sp>
          <p:nvSpPr>
            <p:cNvPr id="85" name="Cloud"/>
            <p:cNvSpPr>
              <a:spLocks noChangeAspect="1" noEditPoints="1" noChangeArrowheads="1"/>
            </p:cNvSpPr>
            <p:nvPr/>
          </p:nvSpPr>
          <p:spPr bwMode="auto">
            <a:xfrm>
              <a:off x="5155250" y="1563491"/>
              <a:ext cx="3497018" cy="189890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4F81BD">
                <a:lumMod val="20000"/>
                <a:lumOff val="80000"/>
              </a:srgbClr>
            </a:solidFill>
            <a:ln w="9525">
              <a:solidFill>
                <a:sysClr val="window" lastClr="FFFFFF">
                  <a:lumMod val="50000"/>
                </a:sysClr>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a:endParaRPr>
            </a:p>
          </p:txBody>
        </p:sp>
        <p:sp>
          <p:nvSpPr>
            <p:cNvPr id="86" name="TextBox 273"/>
            <p:cNvSpPr txBox="1"/>
            <p:nvPr/>
          </p:nvSpPr>
          <p:spPr>
            <a:xfrm>
              <a:off x="6351266" y="2930877"/>
              <a:ext cx="1380117" cy="334634"/>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prstClr val="black"/>
                  </a:solidFill>
                  <a:effectLst/>
                  <a:uLnTx/>
                  <a:uFillTx/>
                  <a:latin typeface="Calibri"/>
                </a:rPr>
                <a:t>Typed Data</a:t>
              </a:r>
              <a:endParaRPr kumimoji="0" lang="en-US" sz="1400" b="0" i="0" u="none" strike="noStrike" kern="0" cap="none" spc="0" normalizeH="0" baseline="0" noProof="0" dirty="0" smtClean="0">
                <a:ln>
                  <a:noFill/>
                </a:ln>
                <a:solidFill>
                  <a:prstClr val="black"/>
                </a:solidFill>
                <a:effectLst/>
                <a:uLnTx/>
                <a:uFillTx/>
                <a:latin typeface="Calibri"/>
              </a:endParaRPr>
            </a:p>
          </p:txBody>
        </p:sp>
        <p:grpSp>
          <p:nvGrpSpPr>
            <p:cNvPr id="87" name="Group 274"/>
            <p:cNvGrpSpPr/>
            <p:nvPr/>
          </p:nvGrpSpPr>
          <p:grpSpPr>
            <a:xfrm>
              <a:off x="6872303" y="1804216"/>
              <a:ext cx="950015" cy="1132557"/>
              <a:chOff x="6610524" y="1510000"/>
              <a:chExt cx="950015" cy="1132557"/>
            </a:xfrm>
          </p:grpSpPr>
          <p:sp>
            <p:nvSpPr>
              <p:cNvPr id="109" name="Rectangle 296"/>
              <p:cNvSpPr/>
              <p:nvPr/>
            </p:nvSpPr>
            <p:spPr>
              <a:xfrm>
                <a:off x="6657166" y="1530473"/>
                <a:ext cx="578888" cy="807284"/>
              </a:xfrm>
              <a:prstGeom prst="rect">
                <a:avLst/>
              </a:prstGeom>
              <a:solidFill>
                <a:srgbClr val="EEECE1"/>
              </a:solidFill>
              <a:ln w="3175" cap="flat" cmpd="sng" algn="ctr">
                <a:solidFill>
                  <a:sysClr val="windowText" lastClr="000000"/>
                </a:solidFill>
                <a:prstDash val="solid"/>
              </a:ln>
              <a:effectLst/>
            </p:spPr>
            <p:txBody>
              <a:bodyPr rtlCol="0"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110" name="TextBox 297"/>
              <p:cNvSpPr txBox="1"/>
              <p:nvPr/>
            </p:nvSpPr>
            <p:spPr>
              <a:xfrm>
                <a:off x="6796384" y="1510000"/>
                <a:ext cx="317716" cy="276999"/>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ID</a:t>
                </a:r>
              </a:p>
            </p:txBody>
          </p:sp>
          <p:cxnSp>
            <p:nvCxnSpPr>
              <p:cNvPr id="111" name="Straight Connector 298"/>
              <p:cNvCxnSpPr/>
              <p:nvPr/>
            </p:nvCxnSpPr>
            <p:spPr>
              <a:xfrm>
                <a:off x="6742299" y="1781394"/>
                <a:ext cx="408623" cy="0"/>
              </a:xfrm>
              <a:prstGeom prst="line">
                <a:avLst/>
              </a:prstGeom>
              <a:noFill/>
              <a:ln w="9525" cap="flat" cmpd="sng" algn="ctr">
                <a:solidFill>
                  <a:sysClr val="windowText" lastClr="000000"/>
                </a:solidFill>
                <a:prstDash val="solid"/>
              </a:ln>
              <a:effectLst/>
            </p:spPr>
          </p:cxnSp>
          <p:sp>
            <p:nvSpPr>
              <p:cNvPr id="112" name="TextBox 299"/>
              <p:cNvSpPr txBox="1"/>
              <p:nvPr/>
            </p:nvSpPr>
            <p:spPr>
              <a:xfrm>
                <a:off x="6707089" y="1775789"/>
                <a:ext cx="479042" cy="276999"/>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Type</a:t>
                </a:r>
              </a:p>
            </p:txBody>
          </p:sp>
          <p:cxnSp>
            <p:nvCxnSpPr>
              <p:cNvPr id="113" name="Straight Connector 300"/>
              <p:cNvCxnSpPr/>
              <p:nvPr/>
            </p:nvCxnSpPr>
            <p:spPr>
              <a:xfrm>
                <a:off x="6742299" y="2047183"/>
                <a:ext cx="408623" cy="0"/>
              </a:xfrm>
              <a:prstGeom prst="line">
                <a:avLst/>
              </a:prstGeom>
              <a:noFill/>
              <a:ln w="9525" cap="flat" cmpd="sng" algn="ctr">
                <a:solidFill>
                  <a:sysClr val="windowText" lastClr="000000"/>
                </a:solidFill>
                <a:prstDash val="solid"/>
              </a:ln>
              <a:effectLst/>
            </p:spPr>
          </p:cxnSp>
          <p:sp>
            <p:nvSpPr>
              <p:cNvPr id="114" name="TextBox 301"/>
              <p:cNvSpPr txBox="1"/>
              <p:nvPr/>
            </p:nvSpPr>
            <p:spPr>
              <a:xfrm>
                <a:off x="6610524" y="2041578"/>
                <a:ext cx="672172" cy="276999"/>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Payload</a:t>
                </a:r>
              </a:p>
            </p:txBody>
          </p:sp>
          <p:sp>
            <p:nvSpPr>
              <p:cNvPr id="115" name="Rectangle 302"/>
              <p:cNvSpPr/>
              <p:nvPr/>
            </p:nvSpPr>
            <p:spPr>
              <a:xfrm>
                <a:off x="6809566" y="1682873"/>
                <a:ext cx="578888" cy="807284"/>
              </a:xfrm>
              <a:prstGeom prst="rect">
                <a:avLst/>
              </a:prstGeom>
              <a:solidFill>
                <a:srgbClr val="F79646">
                  <a:lumMod val="20000"/>
                  <a:lumOff val="80000"/>
                </a:srgbClr>
              </a:solidFill>
              <a:ln w="3175" cap="flat" cmpd="sng" algn="ctr">
                <a:solidFill>
                  <a:sysClr val="windowText" lastClr="000000"/>
                </a:solidFill>
                <a:prstDash val="solid"/>
              </a:ln>
              <a:effectLst/>
            </p:spPr>
            <p:txBody>
              <a:bodyPr rtlCol="0"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116" name="TextBox 303"/>
              <p:cNvSpPr txBox="1"/>
              <p:nvPr/>
            </p:nvSpPr>
            <p:spPr>
              <a:xfrm>
                <a:off x="6948784" y="1662400"/>
                <a:ext cx="317716" cy="276999"/>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ID</a:t>
                </a:r>
              </a:p>
            </p:txBody>
          </p:sp>
          <p:cxnSp>
            <p:nvCxnSpPr>
              <p:cNvPr id="117" name="Straight Connector 304"/>
              <p:cNvCxnSpPr/>
              <p:nvPr/>
            </p:nvCxnSpPr>
            <p:spPr>
              <a:xfrm>
                <a:off x="6894699" y="1933794"/>
                <a:ext cx="408623" cy="0"/>
              </a:xfrm>
              <a:prstGeom prst="line">
                <a:avLst/>
              </a:prstGeom>
              <a:noFill/>
              <a:ln w="9525" cap="flat" cmpd="sng" algn="ctr">
                <a:solidFill>
                  <a:sysClr val="windowText" lastClr="000000"/>
                </a:solidFill>
                <a:prstDash val="solid"/>
              </a:ln>
              <a:effectLst/>
            </p:spPr>
          </p:cxnSp>
          <p:sp>
            <p:nvSpPr>
              <p:cNvPr id="118" name="TextBox 305"/>
              <p:cNvSpPr txBox="1"/>
              <p:nvPr/>
            </p:nvSpPr>
            <p:spPr>
              <a:xfrm>
                <a:off x="6859489" y="1928189"/>
                <a:ext cx="479042" cy="276999"/>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Type</a:t>
                </a:r>
              </a:p>
            </p:txBody>
          </p:sp>
          <p:cxnSp>
            <p:nvCxnSpPr>
              <p:cNvPr id="119" name="Straight Connector 306"/>
              <p:cNvCxnSpPr/>
              <p:nvPr/>
            </p:nvCxnSpPr>
            <p:spPr>
              <a:xfrm>
                <a:off x="6894699" y="2199583"/>
                <a:ext cx="408623" cy="0"/>
              </a:xfrm>
              <a:prstGeom prst="line">
                <a:avLst/>
              </a:prstGeom>
              <a:noFill/>
              <a:ln w="9525" cap="flat" cmpd="sng" algn="ctr">
                <a:solidFill>
                  <a:sysClr val="windowText" lastClr="000000"/>
                </a:solidFill>
                <a:prstDash val="solid"/>
              </a:ln>
              <a:effectLst/>
            </p:spPr>
          </p:cxnSp>
          <p:sp>
            <p:nvSpPr>
              <p:cNvPr id="120" name="TextBox 307"/>
              <p:cNvSpPr txBox="1"/>
              <p:nvPr/>
            </p:nvSpPr>
            <p:spPr>
              <a:xfrm>
                <a:off x="6762924" y="2193978"/>
                <a:ext cx="672172" cy="276999"/>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Payload</a:t>
                </a:r>
              </a:p>
            </p:txBody>
          </p:sp>
          <p:cxnSp>
            <p:nvCxnSpPr>
              <p:cNvPr id="121" name="Straight Connector 308"/>
              <p:cNvCxnSpPr/>
              <p:nvPr/>
            </p:nvCxnSpPr>
            <p:spPr>
              <a:xfrm>
                <a:off x="6894699" y="1933794"/>
                <a:ext cx="408623" cy="0"/>
              </a:xfrm>
              <a:prstGeom prst="line">
                <a:avLst/>
              </a:prstGeom>
              <a:noFill/>
              <a:ln w="9525" cap="flat" cmpd="sng" algn="ctr">
                <a:solidFill>
                  <a:sysClr val="windowText" lastClr="000000"/>
                </a:solidFill>
                <a:prstDash val="solid"/>
              </a:ln>
              <a:effectLst/>
            </p:spPr>
          </p:cxnSp>
          <p:cxnSp>
            <p:nvCxnSpPr>
              <p:cNvPr id="122" name="Straight Connector 309"/>
              <p:cNvCxnSpPr/>
              <p:nvPr/>
            </p:nvCxnSpPr>
            <p:spPr>
              <a:xfrm>
                <a:off x="6894699" y="2199583"/>
                <a:ext cx="408623" cy="0"/>
              </a:xfrm>
              <a:prstGeom prst="line">
                <a:avLst/>
              </a:prstGeom>
              <a:noFill/>
              <a:ln w="9525" cap="flat" cmpd="sng" algn="ctr">
                <a:solidFill>
                  <a:sysClr val="windowText" lastClr="000000"/>
                </a:solidFill>
                <a:prstDash val="solid"/>
              </a:ln>
              <a:effectLst/>
            </p:spPr>
          </p:cxnSp>
          <p:sp>
            <p:nvSpPr>
              <p:cNvPr id="123" name="Rectangle 310"/>
              <p:cNvSpPr/>
              <p:nvPr/>
            </p:nvSpPr>
            <p:spPr>
              <a:xfrm>
                <a:off x="6961966" y="1835273"/>
                <a:ext cx="578888" cy="807284"/>
              </a:xfrm>
              <a:prstGeom prst="rect">
                <a:avLst/>
              </a:prstGeom>
              <a:solidFill>
                <a:srgbClr val="4BACC6">
                  <a:lumMod val="20000"/>
                  <a:lumOff val="80000"/>
                </a:srgbClr>
              </a:solidFill>
              <a:ln w="3175" cap="flat" cmpd="sng" algn="ctr">
                <a:solidFill>
                  <a:sysClr val="windowText" lastClr="000000"/>
                </a:solidFill>
                <a:prstDash val="solid"/>
              </a:ln>
              <a:effectLst/>
            </p:spPr>
            <p:txBody>
              <a:bodyPr rtlCol="0"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124" name="TextBox 311"/>
              <p:cNvSpPr txBox="1"/>
              <p:nvPr/>
            </p:nvSpPr>
            <p:spPr>
              <a:xfrm>
                <a:off x="7101184" y="1814800"/>
                <a:ext cx="321040" cy="267706"/>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a:rPr>
                  <a:t>ID</a:t>
                </a:r>
              </a:p>
            </p:txBody>
          </p:sp>
          <p:cxnSp>
            <p:nvCxnSpPr>
              <p:cNvPr id="125" name="Straight Connector 312"/>
              <p:cNvCxnSpPr/>
              <p:nvPr/>
            </p:nvCxnSpPr>
            <p:spPr>
              <a:xfrm>
                <a:off x="7047099" y="2086194"/>
                <a:ext cx="408623" cy="0"/>
              </a:xfrm>
              <a:prstGeom prst="line">
                <a:avLst/>
              </a:prstGeom>
              <a:noFill/>
              <a:ln w="9525" cap="flat" cmpd="sng" algn="ctr">
                <a:solidFill>
                  <a:sysClr val="windowText" lastClr="000000"/>
                </a:solidFill>
                <a:prstDash val="solid"/>
              </a:ln>
              <a:effectLst/>
            </p:spPr>
          </p:cxnSp>
          <p:sp>
            <p:nvSpPr>
              <p:cNvPr id="126" name="TextBox 313"/>
              <p:cNvSpPr txBox="1"/>
              <p:nvPr/>
            </p:nvSpPr>
            <p:spPr>
              <a:xfrm>
                <a:off x="7011889" y="2080589"/>
                <a:ext cx="479042" cy="276999"/>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a:rPr>
                  <a:t>Type</a:t>
                </a:r>
              </a:p>
            </p:txBody>
          </p:sp>
          <p:cxnSp>
            <p:nvCxnSpPr>
              <p:cNvPr id="127" name="Straight Connector 314"/>
              <p:cNvCxnSpPr/>
              <p:nvPr/>
            </p:nvCxnSpPr>
            <p:spPr>
              <a:xfrm>
                <a:off x="7047099" y="2351983"/>
                <a:ext cx="408623" cy="0"/>
              </a:xfrm>
              <a:prstGeom prst="line">
                <a:avLst/>
              </a:prstGeom>
              <a:noFill/>
              <a:ln w="9525" cap="flat" cmpd="sng" algn="ctr">
                <a:solidFill>
                  <a:sysClr val="windowText" lastClr="000000"/>
                </a:solidFill>
                <a:prstDash val="solid"/>
              </a:ln>
              <a:effectLst/>
            </p:spPr>
          </p:cxnSp>
          <p:sp>
            <p:nvSpPr>
              <p:cNvPr id="128" name="TextBox 315"/>
              <p:cNvSpPr txBox="1"/>
              <p:nvPr/>
            </p:nvSpPr>
            <p:spPr>
              <a:xfrm>
                <a:off x="6915324" y="2346379"/>
                <a:ext cx="645215" cy="267706"/>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a:rPr>
                  <a:t>Payload</a:t>
                </a:r>
              </a:p>
            </p:txBody>
          </p:sp>
        </p:grpSp>
        <p:grpSp>
          <p:nvGrpSpPr>
            <p:cNvPr id="88" name="Group 275"/>
            <p:cNvGrpSpPr/>
            <p:nvPr/>
          </p:nvGrpSpPr>
          <p:grpSpPr>
            <a:xfrm>
              <a:off x="6038164" y="1769515"/>
              <a:ext cx="950015" cy="1132557"/>
              <a:chOff x="5960610" y="1872128"/>
              <a:chExt cx="950015" cy="1132557"/>
            </a:xfrm>
          </p:grpSpPr>
          <p:sp>
            <p:nvSpPr>
              <p:cNvPr id="89" name="Rectangle 276"/>
              <p:cNvSpPr/>
              <p:nvPr/>
            </p:nvSpPr>
            <p:spPr>
              <a:xfrm>
                <a:off x="6007252" y="1892601"/>
                <a:ext cx="578888" cy="807284"/>
              </a:xfrm>
              <a:prstGeom prst="rect">
                <a:avLst/>
              </a:prstGeom>
              <a:solidFill>
                <a:srgbClr val="EEECE1"/>
              </a:solidFill>
              <a:ln w="3175" cap="flat" cmpd="sng" algn="ctr">
                <a:solidFill>
                  <a:sysClr val="windowText" lastClr="000000"/>
                </a:solidFill>
                <a:prstDash val="solid"/>
              </a:ln>
              <a:effectLst/>
            </p:spPr>
            <p:txBody>
              <a:bodyPr rtlCol="0"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90" name="TextBox 277"/>
              <p:cNvSpPr txBox="1"/>
              <p:nvPr/>
            </p:nvSpPr>
            <p:spPr>
              <a:xfrm>
                <a:off x="6146470" y="1872128"/>
                <a:ext cx="317716" cy="276999"/>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ID</a:t>
                </a:r>
              </a:p>
            </p:txBody>
          </p:sp>
          <p:cxnSp>
            <p:nvCxnSpPr>
              <p:cNvPr id="91" name="Straight Connector 278"/>
              <p:cNvCxnSpPr/>
              <p:nvPr/>
            </p:nvCxnSpPr>
            <p:spPr>
              <a:xfrm>
                <a:off x="6092385" y="2143522"/>
                <a:ext cx="408623" cy="0"/>
              </a:xfrm>
              <a:prstGeom prst="line">
                <a:avLst/>
              </a:prstGeom>
              <a:noFill/>
              <a:ln w="9525" cap="flat" cmpd="sng" algn="ctr">
                <a:solidFill>
                  <a:sysClr val="windowText" lastClr="000000"/>
                </a:solidFill>
                <a:prstDash val="solid"/>
              </a:ln>
              <a:effectLst/>
            </p:spPr>
          </p:cxnSp>
          <p:sp>
            <p:nvSpPr>
              <p:cNvPr id="92" name="TextBox 279"/>
              <p:cNvSpPr txBox="1"/>
              <p:nvPr/>
            </p:nvSpPr>
            <p:spPr>
              <a:xfrm>
                <a:off x="6057175" y="2137917"/>
                <a:ext cx="479042" cy="276999"/>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Type</a:t>
                </a:r>
              </a:p>
            </p:txBody>
          </p:sp>
          <p:cxnSp>
            <p:nvCxnSpPr>
              <p:cNvPr id="93" name="Straight Connector 280"/>
              <p:cNvCxnSpPr/>
              <p:nvPr/>
            </p:nvCxnSpPr>
            <p:spPr>
              <a:xfrm>
                <a:off x="6092385" y="2409311"/>
                <a:ext cx="408623" cy="0"/>
              </a:xfrm>
              <a:prstGeom prst="line">
                <a:avLst/>
              </a:prstGeom>
              <a:noFill/>
              <a:ln w="9525" cap="flat" cmpd="sng" algn="ctr">
                <a:solidFill>
                  <a:sysClr val="windowText" lastClr="000000"/>
                </a:solidFill>
                <a:prstDash val="solid"/>
              </a:ln>
              <a:effectLst/>
            </p:spPr>
          </p:cxnSp>
          <p:sp>
            <p:nvSpPr>
              <p:cNvPr id="94" name="TextBox 281"/>
              <p:cNvSpPr txBox="1"/>
              <p:nvPr/>
            </p:nvSpPr>
            <p:spPr>
              <a:xfrm>
                <a:off x="5960610" y="2403706"/>
                <a:ext cx="672172" cy="276999"/>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Payload</a:t>
                </a:r>
              </a:p>
            </p:txBody>
          </p:sp>
          <p:sp>
            <p:nvSpPr>
              <p:cNvPr id="95" name="Rectangle 282"/>
              <p:cNvSpPr/>
              <p:nvPr/>
            </p:nvSpPr>
            <p:spPr>
              <a:xfrm>
                <a:off x="6159652" y="2045001"/>
                <a:ext cx="578888" cy="807284"/>
              </a:xfrm>
              <a:prstGeom prst="rect">
                <a:avLst/>
              </a:prstGeom>
              <a:solidFill>
                <a:srgbClr val="EEECE1">
                  <a:lumMod val="90000"/>
                </a:srgbClr>
              </a:solidFill>
              <a:ln w="3175" cap="flat" cmpd="sng" algn="ctr">
                <a:solidFill>
                  <a:sysClr val="windowText" lastClr="000000"/>
                </a:solidFill>
                <a:prstDash val="solid"/>
              </a:ln>
              <a:effectLst/>
            </p:spPr>
            <p:txBody>
              <a:bodyPr rtlCol="0"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96" name="TextBox 283"/>
              <p:cNvSpPr txBox="1"/>
              <p:nvPr/>
            </p:nvSpPr>
            <p:spPr>
              <a:xfrm>
                <a:off x="6298870" y="2024528"/>
                <a:ext cx="317716" cy="276999"/>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ID</a:t>
                </a:r>
              </a:p>
            </p:txBody>
          </p:sp>
          <p:cxnSp>
            <p:nvCxnSpPr>
              <p:cNvPr id="97" name="Straight Connector 284"/>
              <p:cNvCxnSpPr/>
              <p:nvPr/>
            </p:nvCxnSpPr>
            <p:spPr>
              <a:xfrm>
                <a:off x="6244785" y="2295922"/>
                <a:ext cx="408623" cy="0"/>
              </a:xfrm>
              <a:prstGeom prst="line">
                <a:avLst/>
              </a:prstGeom>
              <a:noFill/>
              <a:ln w="9525" cap="flat" cmpd="sng" algn="ctr">
                <a:solidFill>
                  <a:sysClr val="windowText" lastClr="000000"/>
                </a:solidFill>
                <a:prstDash val="solid"/>
              </a:ln>
              <a:effectLst/>
            </p:spPr>
          </p:cxnSp>
          <p:sp>
            <p:nvSpPr>
              <p:cNvPr id="98" name="TextBox 285"/>
              <p:cNvSpPr txBox="1"/>
              <p:nvPr/>
            </p:nvSpPr>
            <p:spPr>
              <a:xfrm>
                <a:off x="6209575" y="2290317"/>
                <a:ext cx="479042" cy="276999"/>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Type</a:t>
                </a:r>
              </a:p>
            </p:txBody>
          </p:sp>
          <p:cxnSp>
            <p:nvCxnSpPr>
              <p:cNvPr id="99" name="Straight Connector 286"/>
              <p:cNvCxnSpPr/>
              <p:nvPr/>
            </p:nvCxnSpPr>
            <p:spPr>
              <a:xfrm>
                <a:off x="6244785" y="2561711"/>
                <a:ext cx="408623" cy="0"/>
              </a:xfrm>
              <a:prstGeom prst="line">
                <a:avLst/>
              </a:prstGeom>
              <a:noFill/>
              <a:ln w="9525" cap="flat" cmpd="sng" algn="ctr">
                <a:solidFill>
                  <a:sysClr val="windowText" lastClr="000000"/>
                </a:solidFill>
                <a:prstDash val="solid"/>
              </a:ln>
              <a:effectLst/>
            </p:spPr>
          </p:cxnSp>
          <p:sp>
            <p:nvSpPr>
              <p:cNvPr id="100" name="TextBox 287"/>
              <p:cNvSpPr txBox="1"/>
              <p:nvPr/>
            </p:nvSpPr>
            <p:spPr>
              <a:xfrm>
                <a:off x="6113010" y="2556106"/>
                <a:ext cx="672172" cy="276999"/>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Payload</a:t>
                </a:r>
              </a:p>
            </p:txBody>
          </p:sp>
          <p:cxnSp>
            <p:nvCxnSpPr>
              <p:cNvPr id="101" name="Straight Connector 288"/>
              <p:cNvCxnSpPr/>
              <p:nvPr/>
            </p:nvCxnSpPr>
            <p:spPr>
              <a:xfrm>
                <a:off x="6244785" y="2295922"/>
                <a:ext cx="408623" cy="0"/>
              </a:xfrm>
              <a:prstGeom prst="line">
                <a:avLst/>
              </a:prstGeom>
              <a:noFill/>
              <a:ln w="9525" cap="flat" cmpd="sng" algn="ctr">
                <a:solidFill>
                  <a:sysClr val="windowText" lastClr="000000"/>
                </a:solidFill>
                <a:prstDash val="solid"/>
              </a:ln>
              <a:effectLst/>
            </p:spPr>
          </p:cxnSp>
          <p:cxnSp>
            <p:nvCxnSpPr>
              <p:cNvPr id="102" name="Straight Connector 289"/>
              <p:cNvCxnSpPr/>
              <p:nvPr/>
            </p:nvCxnSpPr>
            <p:spPr>
              <a:xfrm>
                <a:off x="6244785" y="2561711"/>
                <a:ext cx="408623" cy="0"/>
              </a:xfrm>
              <a:prstGeom prst="line">
                <a:avLst/>
              </a:prstGeom>
              <a:noFill/>
              <a:ln w="9525" cap="flat" cmpd="sng" algn="ctr">
                <a:solidFill>
                  <a:sysClr val="windowText" lastClr="000000"/>
                </a:solidFill>
                <a:prstDash val="solid"/>
              </a:ln>
              <a:effectLst/>
            </p:spPr>
          </p:cxnSp>
          <p:sp>
            <p:nvSpPr>
              <p:cNvPr id="103" name="Rectangle 290"/>
              <p:cNvSpPr/>
              <p:nvPr/>
            </p:nvSpPr>
            <p:spPr>
              <a:xfrm>
                <a:off x="6312052" y="2197401"/>
                <a:ext cx="578888" cy="807284"/>
              </a:xfrm>
              <a:prstGeom prst="rect">
                <a:avLst/>
              </a:prstGeom>
              <a:solidFill>
                <a:sysClr val="window" lastClr="FFFFFF">
                  <a:lumMod val="85000"/>
                </a:sysClr>
              </a:solidFill>
              <a:ln w="3175" cap="flat" cmpd="sng" algn="ctr">
                <a:solidFill>
                  <a:sysClr val="windowText" lastClr="000000"/>
                </a:solidFill>
                <a:prstDash val="solid"/>
              </a:ln>
              <a:effectLst/>
            </p:spPr>
            <p:txBody>
              <a:bodyPr rtlCol="0"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104" name="TextBox 291"/>
              <p:cNvSpPr txBox="1"/>
              <p:nvPr/>
            </p:nvSpPr>
            <p:spPr>
              <a:xfrm>
                <a:off x="6451270" y="2176928"/>
                <a:ext cx="321040" cy="267706"/>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a:rPr>
                  <a:t>ID</a:t>
                </a:r>
              </a:p>
            </p:txBody>
          </p:sp>
          <p:cxnSp>
            <p:nvCxnSpPr>
              <p:cNvPr id="105" name="Straight Connector 292"/>
              <p:cNvCxnSpPr/>
              <p:nvPr/>
            </p:nvCxnSpPr>
            <p:spPr>
              <a:xfrm>
                <a:off x="6397185" y="2448322"/>
                <a:ext cx="408623" cy="0"/>
              </a:xfrm>
              <a:prstGeom prst="line">
                <a:avLst/>
              </a:prstGeom>
              <a:noFill/>
              <a:ln w="9525" cap="flat" cmpd="sng" algn="ctr">
                <a:solidFill>
                  <a:sysClr val="windowText" lastClr="000000"/>
                </a:solidFill>
                <a:prstDash val="solid"/>
              </a:ln>
              <a:effectLst/>
            </p:spPr>
          </p:cxnSp>
          <p:sp>
            <p:nvSpPr>
              <p:cNvPr id="106" name="TextBox 293"/>
              <p:cNvSpPr txBox="1"/>
              <p:nvPr/>
            </p:nvSpPr>
            <p:spPr>
              <a:xfrm>
                <a:off x="6361975" y="2442717"/>
                <a:ext cx="479042" cy="276999"/>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a:rPr>
                  <a:t>Type</a:t>
                </a:r>
              </a:p>
            </p:txBody>
          </p:sp>
          <p:cxnSp>
            <p:nvCxnSpPr>
              <p:cNvPr id="107" name="Straight Connector 294"/>
              <p:cNvCxnSpPr/>
              <p:nvPr/>
            </p:nvCxnSpPr>
            <p:spPr>
              <a:xfrm>
                <a:off x="6397185" y="2714111"/>
                <a:ext cx="408623" cy="0"/>
              </a:xfrm>
              <a:prstGeom prst="line">
                <a:avLst/>
              </a:prstGeom>
              <a:noFill/>
              <a:ln w="9525" cap="flat" cmpd="sng" algn="ctr">
                <a:solidFill>
                  <a:sysClr val="windowText" lastClr="000000"/>
                </a:solidFill>
                <a:prstDash val="solid"/>
              </a:ln>
              <a:effectLst/>
            </p:spPr>
          </p:cxnSp>
          <p:sp>
            <p:nvSpPr>
              <p:cNvPr id="108" name="TextBox 295"/>
              <p:cNvSpPr txBox="1"/>
              <p:nvPr/>
            </p:nvSpPr>
            <p:spPr>
              <a:xfrm>
                <a:off x="6265410" y="2708507"/>
                <a:ext cx="645215" cy="267706"/>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a:rPr>
                  <a:t>Payload</a:t>
                </a:r>
              </a:p>
            </p:txBody>
          </p:sp>
        </p:grpSp>
      </p:grpSp>
      <p:grpSp>
        <p:nvGrpSpPr>
          <p:cNvPr id="10" name="Group 316"/>
          <p:cNvGrpSpPr/>
          <p:nvPr/>
        </p:nvGrpSpPr>
        <p:grpSpPr>
          <a:xfrm>
            <a:off x="5098862" y="1277144"/>
            <a:ext cx="2895600" cy="1546043"/>
            <a:chOff x="609600" y="3766438"/>
            <a:chExt cx="2895600" cy="1546043"/>
          </a:xfrm>
        </p:grpSpPr>
        <p:pic>
          <p:nvPicPr>
            <p:cNvPr id="72" name="Picture 16" descr="C:\Users\crey\AppData\Local\Microsoft\Windows\Temporary Internet Files\Content.IE5\MDRZXGH2\MC900431637[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49949" y="3956730"/>
              <a:ext cx="481100" cy="473056"/>
            </a:xfrm>
            <a:prstGeom prst="rect">
              <a:avLst/>
            </a:prstGeom>
            <a:noFill/>
            <a:extLst>
              <a:ext uri="{909E8E84-426E-40DD-AFC4-6F175D3DCCD1}">
                <a14:hiddenFill xmlns:a14="http://schemas.microsoft.com/office/drawing/2010/main">
                  <a:solidFill>
                    <a:srgbClr val="FFFFFF"/>
                  </a:solidFill>
                </a14:hiddenFill>
              </a:ext>
            </a:extLst>
          </p:spPr>
        </p:pic>
        <p:sp>
          <p:nvSpPr>
            <p:cNvPr id="73" name="Cloud"/>
            <p:cNvSpPr>
              <a:spLocks noChangeAspect="1" noEditPoints="1" noChangeArrowheads="1"/>
            </p:cNvSpPr>
            <p:nvPr/>
          </p:nvSpPr>
          <p:spPr bwMode="auto">
            <a:xfrm>
              <a:off x="609600" y="3766438"/>
              <a:ext cx="2895600" cy="154604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9BBB59">
                <a:lumMod val="20000"/>
                <a:lumOff val="80000"/>
              </a:srgbClr>
            </a:solidFill>
            <a:ln w="9525">
              <a:solidFill>
                <a:sysClr val="window" lastClr="FFFFFF">
                  <a:lumMod val="50000"/>
                </a:sysClr>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a:endParaRPr>
            </a:p>
          </p:txBody>
        </p:sp>
        <p:sp>
          <p:nvSpPr>
            <p:cNvPr id="74" name="TextBox 319"/>
            <p:cNvSpPr txBox="1"/>
            <p:nvPr/>
          </p:nvSpPr>
          <p:spPr>
            <a:xfrm>
              <a:off x="1035328" y="4717971"/>
              <a:ext cx="2145234" cy="523220"/>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prstClr val="black"/>
                  </a:solidFill>
                  <a:effectLst/>
                  <a:uLnTx/>
                  <a:uFillTx/>
                  <a:latin typeface="Calibri"/>
                </a:rPr>
                <a:t>Federated Set of Type Registries</a:t>
              </a:r>
              <a:endParaRPr kumimoji="0" lang="en-US" sz="1400" b="0" i="0" u="none" strike="noStrike" kern="0" cap="none" spc="0" normalizeH="0" baseline="0" noProof="0" dirty="0" smtClean="0">
                <a:ln>
                  <a:noFill/>
                </a:ln>
                <a:solidFill>
                  <a:prstClr val="black"/>
                </a:solidFill>
                <a:effectLst/>
                <a:uLnTx/>
                <a:uFillTx/>
                <a:latin typeface="Calibri"/>
              </a:endParaRPr>
            </a:p>
          </p:txBody>
        </p:sp>
        <p:pic>
          <p:nvPicPr>
            <p:cNvPr id="75" name="Picture 16" descr="C:\Users\crey\AppData\Local\Microsoft\Windows\Temporary Internet Files\Content.IE5\MDRZXGH2\MC900431637[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76140" y="3920345"/>
              <a:ext cx="481100" cy="473056"/>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16" descr="C:\Users\crey\AppData\Local\Microsoft\Windows\Temporary Internet Files\Content.IE5\MDRZXGH2\MC900431637[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02330" y="4044425"/>
              <a:ext cx="481100" cy="473056"/>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16" descr="C:\Users\crey\AppData\Local\Microsoft\Windows\Temporary Internet Files\Content.IE5\MDRZXGH2\MC900431637[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28520" y="4168505"/>
              <a:ext cx="481100" cy="473056"/>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16" descr="C:\Users\crey\AppData\Local\Microsoft\Windows\Temporary Internet Files\Content.IE5\MDRZXGH2\MC900431637[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54710" y="4292586"/>
              <a:ext cx="481100" cy="473056"/>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15" descr="C:\Users\crey\AppData\Local\Microsoft\Windows\Temporary Internet Files\Content.IE5\NVZPHVPG\MC900431616[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21674" y="3940853"/>
              <a:ext cx="444096" cy="436671"/>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15" descr="C:\Users\crey\AppData\Local\Microsoft\Windows\Temporary Internet Files\Content.IE5\NVZPHVPG\MC900431616[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87936" y="4035108"/>
              <a:ext cx="444096" cy="436671"/>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15" descr="C:\Users\crey\AppData\Local\Microsoft\Windows\Temporary Internet Files\Content.IE5\NVZPHVPG\MC900431616[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44459" y="4159189"/>
              <a:ext cx="444096" cy="436671"/>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15" descr="C:\Users\crey\AppData\Local\Microsoft\Windows\Temporary Internet Files\Content.IE5\NVZPHVPG\MC900431616[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70649" y="4283269"/>
              <a:ext cx="444096" cy="436671"/>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15" descr="C:\Users\crey\AppData\Local\Microsoft\Windows\Temporary Internet Files\Content.IE5\NVZPHVPG\MC900431616[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10585" y="4335377"/>
              <a:ext cx="444096" cy="436671"/>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15" descr="C:\Users\crey\AppData\Local\Microsoft\Windows\Temporary Internet Files\Content.IE5\NVZPHVPG\MC900431616[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28950" y="4375606"/>
              <a:ext cx="444096" cy="43667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330"/>
          <p:cNvGrpSpPr/>
          <p:nvPr/>
        </p:nvGrpSpPr>
        <p:grpSpPr>
          <a:xfrm>
            <a:off x="4688371" y="3155453"/>
            <a:ext cx="3236904" cy="1728275"/>
            <a:chOff x="4735139" y="3453325"/>
            <a:chExt cx="3236904" cy="1728275"/>
          </a:xfrm>
        </p:grpSpPr>
        <p:sp>
          <p:nvSpPr>
            <p:cNvPr id="57" name="Cloud"/>
            <p:cNvSpPr>
              <a:spLocks noChangeAspect="1" noEditPoints="1" noChangeArrowheads="1"/>
            </p:cNvSpPr>
            <p:nvPr/>
          </p:nvSpPr>
          <p:spPr bwMode="auto">
            <a:xfrm>
              <a:off x="4735139" y="3453325"/>
              <a:ext cx="3236904" cy="172827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ysClr val="window" lastClr="FFFFFF">
                <a:lumMod val="95000"/>
              </a:sysClr>
            </a:solidFill>
            <a:ln w="9525">
              <a:solidFill>
                <a:sysClr val="window" lastClr="FFFFFF">
                  <a:lumMod val="50000"/>
                </a:sysClr>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a:endParaRPr>
            </a:p>
          </p:txBody>
        </p:sp>
        <p:pic>
          <p:nvPicPr>
            <p:cNvPr id="58" name="Picture 8" descr="C:\Users\crey\AppData\Local\Microsoft\Windows\Temporary Internet Files\Content.IE5\IUCDJGN0\MC900441458[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60631" y="3632117"/>
              <a:ext cx="716560" cy="716560"/>
            </a:xfrm>
            <a:prstGeom prst="rect">
              <a:avLst/>
            </a:prstGeom>
            <a:noFill/>
            <a:effectLst/>
            <a:extLst>
              <a:ext uri="{909E8E84-426E-40DD-AFC4-6F175D3DCCD1}">
                <a14:hiddenFill xmlns:a14="http://schemas.microsoft.com/office/drawing/2010/main">
                  <a:solidFill>
                    <a:srgbClr val="FFFFFF"/>
                  </a:solidFill>
                </a14:hiddenFill>
              </a:ext>
            </a:extLst>
          </p:spPr>
        </p:pic>
        <p:sp>
          <p:nvSpPr>
            <p:cNvPr id="59" name="Flowchart: Magnetic Disk 333"/>
            <p:cNvSpPr/>
            <p:nvPr/>
          </p:nvSpPr>
          <p:spPr>
            <a:xfrm>
              <a:off x="6391539" y="4123030"/>
              <a:ext cx="318908" cy="338585"/>
            </a:xfrm>
            <a:prstGeom prst="flowChartMagneticDisk">
              <a:avLst/>
            </a:prstGeom>
            <a:solidFill>
              <a:sysClr val="window" lastClr="FFFFFF">
                <a:lumMod val="85000"/>
              </a:sysClr>
            </a:solidFill>
            <a:ln w="6350" cap="flat" cmpd="sng" algn="ctr">
              <a:solidFill>
                <a:sysClr val="windowText" lastClr="000000"/>
              </a:solidFill>
              <a:prstDash val="solid"/>
            </a:ln>
            <a:effectLst/>
          </p:spPr>
          <p:txBody>
            <a:bodyPr rtlCol="0"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60" name="TextBox 334"/>
            <p:cNvSpPr txBox="1"/>
            <p:nvPr/>
          </p:nvSpPr>
          <p:spPr>
            <a:xfrm>
              <a:off x="5069432" y="4050617"/>
              <a:ext cx="424417" cy="488589"/>
            </a:xfrm>
            <a:prstGeom prst="rect">
              <a:avLst/>
            </a:prstGeom>
            <a:solidFill>
              <a:sysClr val="window" lastClr="FFFFFF"/>
            </a:solidFill>
            <a:ln>
              <a:solidFill>
                <a:sysClr val="windowText" lastClr="000000"/>
              </a:solidFill>
            </a:ln>
          </p:spPr>
          <p:txBody>
            <a:bodyPr wrap="square" lIns="26664" tIns="13332" rIns="26664" bIns="13332"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a:rPr>
                <a:t>10100</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a:rPr>
                <a:t>11010</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a:rPr>
                <a:t>101….</a:t>
              </a:r>
            </a:p>
          </p:txBody>
        </p:sp>
        <p:sp>
          <p:nvSpPr>
            <p:cNvPr id="61" name="TextBox 335"/>
            <p:cNvSpPr txBox="1"/>
            <p:nvPr/>
          </p:nvSpPr>
          <p:spPr>
            <a:xfrm>
              <a:off x="5507081" y="4042071"/>
              <a:ext cx="840295" cy="246221"/>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a:rPr>
                <a:t>Visualization</a:t>
              </a:r>
            </a:p>
          </p:txBody>
        </p:sp>
        <p:sp>
          <p:nvSpPr>
            <p:cNvPr id="62" name="Flowchart: Internal Storage 333"/>
            <p:cNvSpPr/>
            <p:nvPr/>
          </p:nvSpPr>
          <p:spPr>
            <a:xfrm>
              <a:off x="6852479" y="3708494"/>
              <a:ext cx="620218" cy="585883"/>
            </a:xfrm>
            <a:prstGeom prst="flowChartInternalStorage">
              <a:avLst/>
            </a:prstGeom>
            <a:solidFill>
              <a:srgbClr val="F79646">
                <a:lumMod val="20000"/>
                <a:lumOff val="80000"/>
              </a:srgbClr>
            </a:solidFill>
            <a:ln w="9525" cap="flat" cmpd="sng" algn="ctr">
              <a:solidFill>
                <a:sysClr val="windowText" lastClr="000000"/>
              </a:solidFill>
              <a:prstDash val="solid"/>
            </a:ln>
            <a:effectLst/>
          </p:spPr>
          <p:txBody>
            <a:bodyPr rtlCol="0"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pic>
          <p:nvPicPr>
            <p:cNvPr id="63" name="Picture 33" descr="C:\Users\crey\AppData\Local\Microsoft\Windows\Temporary Internet Files\Content.IE5\LSZS66Q8\MC900432658[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90371" y="3948750"/>
              <a:ext cx="125967" cy="217279"/>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338"/>
            <p:cNvSpPr txBox="1"/>
            <p:nvPr/>
          </p:nvSpPr>
          <p:spPr>
            <a:xfrm>
              <a:off x="7010995" y="3937429"/>
              <a:ext cx="516488" cy="230832"/>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black"/>
                  </a:solidFill>
                  <a:effectLst/>
                  <a:uLnTx/>
                  <a:uFillTx/>
                  <a:latin typeface="Calibri"/>
                </a:rPr>
                <a:t>I Agree</a:t>
              </a:r>
            </a:p>
          </p:txBody>
        </p:sp>
        <p:sp>
          <p:nvSpPr>
            <p:cNvPr id="65" name="TextBox 339"/>
            <p:cNvSpPr txBox="1"/>
            <p:nvPr/>
          </p:nvSpPr>
          <p:spPr>
            <a:xfrm>
              <a:off x="6838052" y="3739609"/>
              <a:ext cx="587020" cy="230832"/>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prstClr val="black"/>
                  </a:solidFill>
                  <a:effectLst/>
                  <a:uLnTx/>
                  <a:uFillTx/>
                  <a:latin typeface="Calibri"/>
                </a:rPr>
                <a:t>Terms:…</a:t>
              </a:r>
            </a:p>
          </p:txBody>
        </p:sp>
        <p:sp>
          <p:nvSpPr>
            <p:cNvPr id="66" name="TextBox 340"/>
            <p:cNvSpPr txBox="1"/>
            <p:nvPr/>
          </p:nvSpPr>
          <p:spPr>
            <a:xfrm>
              <a:off x="6897080" y="4241248"/>
              <a:ext cx="503664" cy="246221"/>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a:rPr>
                <a:t>Rights</a:t>
              </a:r>
            </a:p>
          </p:txBody>
        </p:sp>
        <p:sp>
          <p:nvSpPr>
            <p:cNvPr id="67" name="TextBox 341"/>
            <p:cNvSpPr txBox="1"/>
            <p:nvPr/>
          </p:nvSpPr>
          <p:spPr>
            <a:xfrm>
              <a:off x="5943913" y="4766824"/>
              <a:ext cx="779444" cy="307777"/>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rPr>
                <a:t>Services</a:t>
              </a:r>
            </a:p>
          </p:txBody>
        </p:sp>
        <p:sp>
          <p:nvSpPr>
            <p:cNvPr id="68" name="Flowchart: Magnetic Disk 342"/>
            <p:cNvSpPr/>
            <p:nvPr/>
          </p:nvSpPr>
          <p:spPr>
            <a:xfrm>
              <a:off x="6445135" y="4243724"/>
              <a:ext cx="318908" cy="338585"/>
            </a:xfrm>
            <a:prstGeom prst="flowChartMagneticDisk">
              <a:avLst/>
            </a:prstGeom>
            <a:solidFill>
              <a:sysClr val="window" lastClr="FFFFFF">
                <a:lumMod val="85000"/>
              </a:sysClr>
            </a:solidFill>
            <a:ln w="6350" cap="flat" cmpd="sng" algn="ctr">
              <a:solidFill>
                <a:sysClr val="windowText" lastClr="000000"/>
              </a:solidFill>
              <a:prstDash val="solid"/>
            </a:ln>
            <a:effectLst/>
          </p:spPr>
          <p:txBody>
            <a:bodyPr rtlCol="0"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69" name="Flowchart: Magnetic Disk 343"/>
            <p:cNvSpPr/>
            <p:nvPr/>
          </p:nvSpPr>
          <p:spPr>
            <a:xfrm>
              <a:off x="6272243" y="4214369"/>
              <a:ext cx="318908" cy="338585"/>
            </a:xfrm>
            <a:prstGeom prst="flowChartMagneticDisk">
              <a:avLst/>
            </a:prstGeom>
            <a:solidFill>
              <a:sysClr val="window" lastClr="FFFFFF">
                <a:lumMod val="85000"/>
              </a:sysClr>
            </a:solidFill>
            <a:ln w="6350" cap="flat" cmpd="sng" algn="ctr">
              <a:solidFill>
                <a:sysClr val="windowText" lastClr="000000"/>
              </a:solidFill>
              <a:prstDash val="solid"/>
            </a:ln>
            <a:effectLst/>
          </p:spPr>
          <p:txBody>
            <a:bodyPr rtlCol="0"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70" name="TextBox 344"/>
            <p:cNvSpPr txBox="1"/>
            <p:nvPr/>
          </p:nvSpPr>
          <p:spPr>
            <a:xfrm>
              <a:off x="6045887" y="4524134"/>
              <a:ext cx="1010213" cy="246221"/>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a:rPr>
                <a:t>Data Processing</a:t>
              </a:r>
            </a:p>
          </p:txBody>
        </p:sp>
        <p:sp>
          <p:nvSpPr>
            <p:cNvPr id="71" name="TextBox 345"/>
            <p:cNvSpPr txBox="1"/>
            <p:nvPr/>
          </p:nvSpPr>
          <p:spPr>
            <a:xfrm>
              <a:off x="5097753" y="4480000"/>
              <a:ext cx="922047" cy="400110"/>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a:rPr>
                <a:t>Data Set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a:rPr>
                <a:t>Dissemination</a:t>
              </a:r>
            </a:p>
          </p:txBody>
        </p:sp>
      </p:grpSp>
      <p:cxnSp>
        <p:nvCxnSpPr>
          <p:cNvPr id="12" name="Straight Connector 346"/>
          <p:cNvCxnSpPr/>
          <p:nvPr/>
        </p:nvCxnSpPr>
        <p:spPr>
          <a:xfrm>
            <a:off x="274952" y="4985517"/>
            <a:ext cx="8305800" cy="0"/>
          </a:xfrm>
          <a:prstGeom prst="line">
            <a:avLst/>
          </a:prstGeom>
          <a:noFill/>
          <a:ln w="9525" cap="flat" cmpd="sng" algn="ctr">
            <a:solidFill>
              <a:sysClr val="windowText" lastClr="000000"/>
            </a:solidFill>
            <a:prstDash val="sysDash"/>
          </a:ln>
          <a:effectLst/>
        </p:spPr>
      </p:cxnSp>
      <p:grpSp>
        <p:nvGrpSpPr>
          <p:cNvPr id="13" name="Group 347"/>
          <p:cNvGrpSpPr/>
          <p:nvPr/>
        </p:nvGrpSpPr>
        <p:grpSpPr>
          <a:xfrm>
            <a:off x="639032" y="5045041"/>
            <a:ext cx="4651374" cy="307777"/>
            <a:chOff x="685800" y="5277974"/>
            <a:chExt cx="4651374" cy="307777"/>
          </a:xfrm>
        </p:grpSpPr>
        <p:sp>
          <p:nvSpPr>
            <p:cNvPr id="53" name="TextBox 348"/>
            <p:cNvSpPr txBox="1"/>
            <p:nvPr/>
          </p:nvSpPr>
          <p:spPr>
            <a:xfrm>
              <a:off x="939816" y="5277974"/>
              <a:ext cx="4397358" cy="307777"/>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smtClean="0">
                  <a:solidFill>
                    <a:prstClr val="black"/>
                  </a:solidFill>
                  <a:latin typeface="Calibri"/>
                </a:rPr>
                <a:t>Clients (processes or people) encounter an unknown type</a:t>
              </a:r>
              <a:endParaRPr kumimoji="0" lang="en-US" sz="1400" b="0" i="0" u="none" strike="noStrike" kern="0" cap="none" spc="0" normalizeH="0" baseline="0" noProof="0" dirty="0" smtClean="0">
                <a:ln>
                  <a:noFill/>
                </a:ln>
                <a:solidFill>
                  <a:prstClr val="black"/>
                </a:solidFill>
                <a:effectLst/>
                <a:uLnTx/>
                <a:uFillTx/>
                <a:latin typeface="Calibri"/>
              </a:endParaRPr>
            </a:p>
          </p:txBody>
        </p:sp>
        <p:grpSp>
          <p:nvGrpSpPr>
            <p:cNvPr id="54" name="Group 349"/>
            <p:cNvGrpSpPr/>
            <p:nvPr/>
          </p:nvGrpSpPr>
          <p:grpSpPr>
            <a:xfrm>
              <a:off x="685800" y="5277974"/>
              <a:ext cx="276038" cy="307777"/>
              <a:chOff x="2705398" y="2861641"/>
              <a:chExt cx="276038" cy="307777"/>
            </a:xfrm>
          </p:grpSpPr>
          <p:sp>
            <p:nvSpPr>
              <p:cNvPr id="55" name="Oval 350"/>
              <p:cNvSpPr/>
              <p:nvPr/>
            </p:nvSpPr>
            <p:spPr>
              <a:xfrm>
                <a:off x="2746645" y="2912929"/>
                <a:ext cx="193544" cy="205199"/>
              </a:xfrm>
              <a:prstGeom prst="ellipse">
                <a:avLst/>
              </a:prstGeom>
              <a:solidFill>
                <a:srgbClr val="00B050"/>
              </a:solidFill>
              <a:ln w="25400" cap="flat" cmpd="sng" algn="ctr">
                <a:solidFill>
                  <a:srgbClr val="00B050"/>
                </a:solidFill>
                <a:prstDash val="solid"/>
              </a:ln>
              <a:effectLst/>
            </p:spPr>
            <p:txBody>
              <a:bodyPr rtlCol="0"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56" name="TextBox 351"/>
              <p:cNvSpPr txBox="1"/>
              <p:nvPr/>
            </p:nvSpPr>
            <p:spPr>
              <a:xfrm>
                <a:off x="2705398" y="2861641"/>
                <a:ext cx="276038" cy="307777"/>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prstClr val="black"/>
                    </a:solidFill>
                    <a:effectLst/>
                    <a:uLnTx/>
                    <a:uFillTx/>
                    <a:latin typeface="Calibri"/>
                  </a:rPr>
                  <a:t>1</a:t>
                </a:r>
              </a:p>
            </p:txBody>
          </p:sp>
        </p:grpSp>
      </p:grpSp>
      <p:grpSp>
        <p:nvGrpSpPr>
          <p:cNvPr id="14" name="Group 352"/>
          <p:cNvGrpSpPr/>
          <p:nvPr/>
        </p:nvGrpSpPr>
        <p:grpSpPr>
          <a:xfrm>
            <a:off x="639032" y="5391517"/>
            <a:ext cx="3813004" cy="311999"/>
            <a:chOff x="685800" y="5631601"/>
            <a:chExt cx="3813004" cy="311999"/>
          </a:xfrm>
        </p:grpSpPr>
        <p:sp>
          <p:nvSpPr>
            <p:cNvPr id="49" name="TextBox 353"/>
            <p:cNvSpPr txBox="1"/>
            <p:nvPr/>
          </p:nvSpPr>
          <p:spPr>
            <a:xfrm>
              <a:off x="939816" y="5635823"/>
              <a:ext cx="3558988" cy="307777"/>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smtClean="0">
                  <a:solidFill>
                    <a:prstClr val="black"/>
                  </a:solidFill>
                  <a:latin typeface="Calibri"/>
                </a:rPr>
                <a:t>The Type is resolved to the Data Type Registry</a:t>
              </a:r>
              <a:endParaRPr kumimoji="0" lang="en-US" sz="1400" b="0" i="0" u="none" strike="noStrike" kern="0" cap="none" spc="0" normalizeH="0" baseline="0" noProof="0" dirty="0" smtClean="0">
                <a:ln>
                  <a:noFill/>
                </a:ln>
                <a:solidFill>
                  <a:prstClr val="black"/>
                </a:solidFill>
                <a:effectLst/>
                <a:uLnTx/>
                <a:uFillTx/>
                <a:latin typeface="Calibri"/>
              </a:endParaRPr>
            </a:p>
          </p:txBody>
        </p:sp>
        <p:grpSp>
          <p:nvGrpSpPr>
            <p:cNvPr id="50" name="Group 354"/>
            <p:cNvGrpSpPr/>
            <p:nvPr/>
          </p:nvGrpSpPr>
          <p:grpSpPr>
            <a:xfrm>
              <a:off x="685800" y="5631601"/>
              <a:ext cx="276038" cy="307777"/>
              <a:chOff x="2705398" y="2861640"/>
              <a:chExt cx="276038" cy="307777"/>
            </a:xfrm>
          </p:grpSpPr>
          <p:sp>
            <p:nvSpPr>
              <p:cNvPr id="51" name="Oval 355"/>
              <p:cNvSpPr/>
              <p:nvPr/>
            </p:nvSpPr>
            <p:spPr>
              <a:xfrm>
                <a:off x="2746645" y="2912929"/>
                <a:ext cx="193544" cy="205199"/>
              </a:xfrm>
              <a:prstGeom prst="ellipse">
                <a:avLst/>
              </a:prstGeom>
              <a:solidFill>
                <a:srgbClr val="00B050"/>
              </a:solidFill>
              <a:ln w="25400" cap="flat" cmpd="sng" algn="ctr">
                <a:solidFill>
                  <a:srgbClr val="00B050"/>
                </a:solidFill>
                <a:prstDash val="solid"/>
              </a:ln>
              <a:effectLst/>
            </p:spPr>
            <p:txBody>
              <a:bodyPr rtlCol="0"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52" name="TextBox 356"/>
              <p:cNvSpPr txBox="1"/>
              <p:nvPr/>
            </p:nvSpPr>
            <p:spPr>
              <a:xfrm>
                <a:off x="2705398" y="2861640"/>
                <a:ext cx="276038" cy="307777"/>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prstClr val="black"/>
                    </a:solidFill>
                    <a:effectLst/>
                    <a:uLnTx/>
                    <a:uFillTx/>
                    <a:latin typeface="Calibri"/>
                  </a:rPr>
                  <a:t>2</a:t>
                </a:r>
              </a:p>
            </p:txBody>
          </p:sp>
        </p:grpSp>
      </p:grpSp>
      <p:grpSp>
        <p:nvGrpSpPr>
          <p:cNvPr id="15" name="Group 357"/>
          <p:cNvGrpSpPr/>
          <p:nvPr/>
        </p:nvGrpSpPr>
        <p:grpSpPr>
          <a:xfrm>
            <a:off x="639032" y="5706924"/>
            <a:ext cx="8325456" cy="523220"/>
            <a:chOff x="685800" y="5959374"/>
            <a:chExt cx="8325456" cy="523220"/>
          </a:xfrm>
        </p:grpSpPr>
        <p:sp>
          <p:nvSpPr>
            <p:cNvPr id="45" name="TextBox 358"/>
            <p:cNvSpPr txBox="1"/>
            <p:nvPr/>
          </p:nvSpPr>
          <p:spPr>
            <a:xfrm>
              <a:off x="939816" y="5959374"/>
              <a:ext cx="8071440" cy="523220"/>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smtClean="0">
                  <a:solidFill>
                    <a:prstClr val="black"/>
                  </a:solidFill>
                  <a:latin typeface="Calibri"/>
                </a:rPr>
                <a:t>Response includes type definitions, relationships, properties, and possibly service pointers. Response can be</a:t>
              </a:r>
            </a:p>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smtClean="0">
                  <a:solidFill>
                    <a:prstClr val="black"/>
                  </a:solidFill>
                  <a:latin typeface="Calibri"/>
                </a:rPr>
                <a:t>u</a:t>
              </a:r>
              <a:r>
                <a:rPr kumimoji="0" lang="en-US" sz="1400" b="0" i="0" u="none" strike="noStrike" kern="0" cap="none" spc="0" normalizeH="0" baseline="0" noProof="0" dirty="0" err="1" smtClean="0">
                  <a:ln>
                    <a:noFill/>
                  </a:ln>
                  <a:solidFill>
                    <a:prstClr val="black"/>
                  </a:solidFill>
                  <a:effectLst/>
                  <a:uLnTx/>
                  <a:uFillTx/>
                  <a:latin typeface="Calibri"/>
                </a:rPr>
                <a:t>sed</a:t>
              </a:r>
              <a:r>
                <a:rPr kumimoji="0" lang="en-US" sz="1400" b="0" i="0" u="none" strike="noStrike" kern="0" cap="none" spc="0" normalizeH="0" noProof="0" dirty="0" smtClean="0">
                  <a:ln>
                    <a:noFill/>
                  </a:ln>
                  <a:solidFill>
                    <a:prstClr val="black"/>
                  </a:solidFill>
                  <a:effectLst/>
                  <a:uLnTx/>
                  <a:uFillTx/>
                  <a:latin typeface="Calibri"/>
                </a:rPr>
                <a:t> locally </a:t>
              </a:r>
              <a:r>
                <a:rPr kumimoji="0" lang="en-US" sz="1400" b="0" i="0" u="none" strike="noStrike" kern="0" cap="none" spc="0" normalizeH="0" noProof="0" dirty="0" err="1" smtClean="0">
                  <a:ln>
                    <a:noFill/>
                  </a:ln>
                  <a:solidFill>
                    <a:prstClr val="black"/>
                  </a:solidFill>
                  <a:effectLst/>
                  <a:uLnTx/>
                  <a:uFillTx/>
                  <a:latin typeface="Calibri"/>
                </a:rPr>
                <a:t>fo</a:t>
              </a:r>
              <a:r>
                <a:rPr lang="en-US" sz="1400" kern="0" dirty="0" smtClean="0">
                  <a:solidFill>
                    <a:prstClr val="black"/>
                  </a:solidFill>
                  <a:latin typeface="Calibri"/>
                </a:rPr>
                <a:t>r processing, or, optionally …</a:t>
              </a:r>
              <a:endParaRPr kumimoji="0" lang="en-US" sz="1400" b="0" i="0" u="none" strike="noStrike" kern="0" cap="none" spc="0" normalizeH="0" baseline="0" noProof="0" dirty="0" smtClean="0">
                <a:ln>
                  <a:noFill/>
                </a:ln>
                <a:solidFill>
                  <a:prstClr val="black"/>
                </a:solidFill>
                <a:effectLst/>
                <a:uLnTx/>
                <a:uFillTx/>
                <a:latin typeface="Calibri"/>
              </a:endParaRPr>
            </a:p>
          </p:txBody>
        </p:sp>
        <p:grpSp>
          <p:nvGrpSpPr>
            <p:cNvPr id="46" name="Group 359"/>
            <p:cNvGrpSpPr/>
            <p:nvPr/>
          </p:nvGrpSpPr>
          <p:grpSpPr>
            <a:xfrm>
              <a:off x="685800" y="5959374"/>
              <a:ext cx="276038" cy="307777"/>
              <a:chOff x="2705398" y="2861640"/>
              <a:chExt cx="276038" cy="307777"/>
            </a:xfrm>
          </p:grpSpPr>
          <p:sp>
            <p:nvSpPr>
              <p:cNvPr id="47" name="Oval 360"/>
              <p:cNvSpPr/>
              <p:nvPr/>
            </p:nvSpPr>
            <p:spPr>
              <a:xfrm>
                <a:off x="2746645" y="2912929"/>
                <a:ext cx="193544" cy="205199"/>
              </a:xfrm>
              <a:prstGeom prst="ellipse">
                <a:avLst/>
              </a:prstGeom>
              <a:solidFill>
                <a:srgbClr val="00B050"/>
              </a:solidFill>
              <a:ln w="25400" cap="flat" cmpd="sng" algn="ctr">
                <a:solidFill>
                  <a:srgbClr val="00B050"/>
                </a:solidFill>
                <a:prstDash val="solid"/>
              </a:ln>
              <a:effectLst/>
            </p:spPr>
            <p:txBody>
              <a:bodyPr rtlCol="0"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48" name="TextBox 361"/>
              <p:cNvSpPr txBox="1"/>
              <p:nvPr/>
            </p:nvSpPr>
            <p:spPr>
              <a:xfrm>
                <a:off x="2705398" y="2861640"/>
                <a:ext cx="276038" cy="307777"/>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prstClr val="black"/>
                    </a:solidFill>
                    <a:effectLst/>
                    <a:uLnTx/>
                    <a:uFillTx/>
                    <a:latin typeface="Calibri"/>
                  </a:rPr>
                  <a:t>3</a:t>
                </a:r>
              </a:p>
            </p:txBody>
          </p:sp>
        </p:grpSp>
      </p:grpSp>
      <p:grpSp>
        <p:nvGrpSpPr>
          <p:cNvPr id="16" name="Group 362"/>
          <p:cNvGrpSpPr/>
          <p:nvPr/>
        </p:nvGrpSpPr>
        <p:grpSpPr>
          <a:xfrm>
            <a:off x="639032" y="6227167"/>
            <a:ext cx="5593939" cy="307777"/>
            <a:chOff x="685800" y="6319512"/>
            <a:chExt cx="5593939" cy="307777"/>
          </a:xfrm>
        </p:grpSpPr>
        <p:sp>
          <p:nvSpPr>
            <p:cNvPr id="41" name="TextBox 363"/>
            <p:cNvSpPr txBox="1"/>
            <p:nvPr/>
          </p:nvSpPr>
          <p:spPr>
            <a:xfrm>
              <a:off x="939816" y="6319512"/>
              <a:ext cx="5339923" cy="307777"/>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smtClean="0">
                  <a:solidFill>
                    <a:prstClr val="black"/>
                  </a:solidFill>
                  <a:latin typeface="Calibri"/>
                </a:rPr>
                <a:t>Typed data or references to typed data can be sent to service provider</a:t>
              </a:r>
              <a:endParaRPr kumimoji="0" lang="en-US" sz="1400" b="0" i="0" u="none" strike="noStrike" kern="0" cap="none" spc="0" normalizeH="0" baseline="0" noProof="0" dirty="0" smtClean="0">
                <a:ln>
                  <a:noFill/>
                </a:ln>
                <a:solidFill>
                  <a:prstClr val="black"/>
                </a:solidFill>
                <a:effectLst/>
                <a:uLnTx/>
                <a:uFillTx/>
                <a:latin typeface="Calibri"/>
              </a:endParaRPr>
            </a:p>
          </p:txBody>
        </p:sp>
        <p:grpSp>
          <p:nvGrpSpPr>
            <p:cNvPr id="42" name="Group 364"/>
            <p:cNvGrpSpPr/>
            <p:nvPr/>
          </p:nvGrpSpPr>
          <p:grpSpPr>
            <a:xfrm>
              <a:off x="685800" y="6319512"/>
              <a:ext cx="276038" cy="307777"/>
              <a:chOff x="2705398" y="2861640"/>
              <a:chExt cx="276038" cy="307777"/>
            </a:xfrm>
          </p:grpSpPr>
          <p:sp>
            <p:nvSpPr>
              <p:cNvPr id="43" name="Oval 365"/>
              <p:cNvSpPr/>
              <p:nvPr/>
            </p:nvSpPr>
            <p:spPr>
              <a:xfrm>
                <a:off x="2746645" y="2912929"/>
                <a:ext cx="193544" cy="205199"/>
              </a:xfrm>
              <a:prstGeom prst="ellipse">
                <a:avLst/>
              </a:prstGeom>
              <a:solidFill>
                <a:srgbClr val="00B050"/>
              </a:solidFill>
              <a:ln w="25400" cap="flat" cmpd="sng" algn="ctr">
                <a:solidFill>
                  <a:srgbClr val="00B050"/>
                </a:solidFill>
                <a:prstDash val="solid"/>
              </a:ln>
              <a:effectLst/>
            </p:spPr>
            <p:txBody>
              <a:bodyPr rtlCol="0"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44" name="TextBox 366"/>
              <p:cNvSpPr txBox="1"/>
              <p:nvPr/>
            </p:nvSpPr>
            <p:spPr>
              <a:xfrm>
                <a:off x="2705398" y="2861640"/>
                <a:ext cx="276038" cy="307777"/>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prstClr val="black"/>
                    </a:solidFill>
                    <a:effectLst/>
                    <a:uLnTx/>
                    <a:uFillTx/>
                    <a:latin typeface="Calibri"/>
                  </a:rPr>
                  <a:t>4</a:t>
                </a:r>
              </a:p>
            </p:txBody>
          </p:sp>
        </p:grpSp>
      </p:grpSp>
      <p:grpSp>
        <p:nvGrpSpPr>
          <p:cNvPr id="17" name="Group 367"/>
          <p:cNvGrpSpPr/>
          <p:nvPr/>
        </p:nvGrpSpPr>
        <p:grpSpPr>
          <a:xfrm>
            <a:off x="1542439" y="2398092"/>
            <a:ext cx="276038" cy="1063369"/>
            <a:chOff x="1589207" y="2568748"/>
            <a:chExt cx="276038" cy="1063369"/>
          </a:xfrm>
        </p:grpSpPr>
        <p:cxnSp>
          <p:nvCxnSpPr>
            <p:cNvPr id="37" name="Straight Arrow Connector 368"/>
            <p:cNvCxnSpPr/>
            <p:nvPr/>
          </p:nvCxnSpPr>
          <p:spPr>
            <a:xfrm>
              <a:off x="1736366" y="2568748"/>
              <a:ext cx="0" cy="1063369"/>
            </a:xfrm>
            <a:prstGeom prst="straightConnector1">
              <a:avLst/>
            </a:prstGeom>
            <a:noFill/>
            <a:ln w="19050" cap="flat" cmpd="sng" algn="ctr">
              <a:solidFill>
                <a:sysClr val="windowText" lastClr="000000"/>
              </a:solidFill>
              <a:prstDash val="solid"/>
              <a:headEnd type="arrow" w="med" len="med"/>
              <a:tailEnd type="arrow" w="med" len="med"/>
            </a:ln>
            <a:effectLst/>
          </p:spPr>
        </p:cxnSp>
        <p:grpSp>
          <p:nvGrpSpPr>
            <p:cNvPr id="38" name="Group 369"/>
            <p:cNvGrpSpPr/>
            <p:nvPr/>
          </p:nvGrpSpPr>
          <p:grpSpPr>
            <a:xfrm>
              <a:off x="1589207" y="2912929"/>
              <a:ext cx="276038" cy="307777"/>
              <a:chOff x="2705398" y="2861640"/>
              <a:chExt cx="276038" cy="307777"/>
            </a:xfrm>
          </p:grpSpPr>
          <p:sp>
            <p:nvSpPr>
              <p:cNvPr id="39" name="Oval 370"/>
              <p:cNvSpPr/>
              <p:nvPr/>
            </p:nvSpPr>
            <p:spPr>
              <a:xfrm>
                <a:off x="2746645" y="2912929"/>
                <a:ext cx="193544" cy="205199"/>
              </a:xfrm>
              <a:prstGeom prst="ellipse">
                <a:avLst/>
              </a:prstGeom>
              <a:solidFill>
                <a:srgbClr val="00B050"/>
              </a:solidFill>
              <a:ln w="25400" cap="flat" cmpd="sng" algn="ctr">
                <a:solidFill>
                  <a:srgbClr val="00B050"/>
                </a:solidFill>
                <a:prstDash val="solid"/>
              </a:ln>
              <a:effectLst/>
            </p:spPr>
            <p:txBody>
              <a:bodyPr rtlCol="0"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40" name="TextBox 371"/>
              <p:cNvSpPr txBox="1"/>
              <p:nvPr/>
            </p:nvSpPr>
            <p:spPr>
              <a:xfrm>
                <a:off x="2705398" y="2861640"/>
                <a:ext cx="276038" cy="307777"/>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prstClr val="black"/>
                    </a:solidFill>
                    <a:effectLst/>
                    <a:uLnTx/>
                    <a:uFillTx/>
                    <a:latin typeface="Calibri"/>
                  </a:rPr>
                  <a:t>1</a:t>
                </a:r>
              </a:p>
            </p:txBody>
          </p:sp>
        </p:grpSp>
      </p:grpSp>
      <p:grpSp>
        <p:nvGrpSpPr>
          <p:cNvPr id="18" name="Group 372"/>
          <p:cNvGrpSpPr/>
          <p:nvPr/>
        </p:nvGrpSpPr>
        <p:grpSpPr>
          <a:xfrm>
            <a:off x="2065178" y="2164714"/>
            <a:ext cx="3450654" cy="307777"/>
            <a:chOff x="2111946" y="2335370"/>
            <a:chExt cx="3450654" cy="307777"/>
          </a:xfrm>
        </p:grpSpPr>
        <p:cxnSp>
          <p:nvCxnSpPr>
            <p:cNvPr id="33" name="Straight Arrow Connector 373"/>
            <p:cNvCxnSpPr/>
            <p:nvPr/>
          </p:nvCxnSpPr>
          <p:spPr>
            <a:xfrm>
              <a:off x="2111946" y="2494057"/>
              <a:ext cx="3450654" cy="0"/>
            </a:xfrm>
            <a:prstGeom prst="straightConnector1">
              <a:avLst/>
            </a:prstGeom>
            <a:noFill/>
            <a:ln w="19050" cap="flat" cmpd="sng" algn="ctr">
              <a:solidFill>
                <a:sysClr val="windowText" lastClr="000000"/>
              </a:solidFill>
              <a:prstDash val="solid"/>
              <a:headEnd type="none" w="med" len="med"/>
              <a:tailEnd type="arrow" w="med" len="med"/>
            </a:ln>
            <a:effectLst/>
          </p:spPr>
        </p:cxnSp>
        <p:grpSp>
          <p:nvGrpSpPr>
            <p:cNvPr id="34" name="Group 374"/>
            <p:cNvGrpSpPr/>
            <p:nvPr/>
          </p:nvGrpSpPr>
          <p:grpSpPr>
            <a:xfrm>
              <a:off x="3914962" y="2335370"/>
              <a:ext cx="276038" cy="307777"/>
              <a:chOff x="2705398" y="2861640"/>
              <a:chExt cx="276038" cy="307777"/>
            </a:xfrm>
          </p:grpSpPr>
          <p:sp>
            <p:nvSpPr>
              <p:cNvPr id="35" name="Oval 375"/>
              <p:cNvSpPr/>
              <p:nvPr/>
            </p:nvSpPr>
            <p:spPr>
              <a:xfrm>
                <a:off x="2746645" y="2912929"/>
                <a:ext cx="193544" cy="205199"/>
              </a:xfrm>
              <a:prstGeom prst="ellipse">
                <a:avLst/>
              </a:prstGeom>
              <a:solidFill>
                <a:srgbClr val="00B050"/>
              </a:solidFill>
              <a:ln w="25400" cap="flat" cmpd="sng" algn="ctr">
                <a:solidFill>
                  <a:srgbClr val="00B050"/>
                </a:solidFill>
                <a:prstDash val="solid"/>
              </a:ln>
              <a:effectLst/>
            </p:spPr>
            <p:txBody>
              <a:bodyPr rtlCol="0"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36" name="TextBox 376"/>
              <p:cNvSpPr txBox="1"/>
              <p:nvPr/>
            </p:nvSpPr>
            <p:spPr>
              <a:xfrm>
                <a:off x="2705398" y="2861640"/>
                <a:ext cx="276038" cy="307777"/>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prstClr val="black"/>
                    </a:solidFill>
                    <a:effectLst/>
                    <a:uLnTx/>
                    <a:uFillTx/>
                    <a:latin typeface="Calibri"/>
                  </a:rPr>
                  <a:t>2</a:t>
                </a:r>
              </a:p>
            </p:txBody>
          </p:sp>
        </p:grpSp>
      </p:grpSp>
      <p:grpSp>
        <p:nvGrpSpPr>
          <p:cNvPr id="19" name="Group 377"/>
          <p:cNvGrpSpPr/>
          <p:nvPr/>
        </p:nvGrpSpPr>
        <p:grpSpPr>
          <a:xfrm>
            <a:off x="2563171" y="1903577"/>
            <a:ext cx="2903118" cy="307777"/>
            <a:chOff x="2609939" y="2074233"/>
            <a:chExt cx="2903118" cy="307777"/>
          </a:xfrm>
        </p:grpSpPr>
        <p:cxnSp>
          <p:nvCxnSpPr>
            <p:cNvPr id="29" name="Straight Arrow Connector 378"/>
            <p:cNvCxnSpPr/>
            <p:nvPr/>
          </p:nvCxnSpPr>
          <p:spPr>
            <a:xfrm>
              <a:off x="2609939" y="2238462"/>
              <a:ext cx="2903118" cy="0"/>
            </a:xfrm>
            <a:prstGeom prst="straightConnector1">
              <a:avLst/>
            </a:prstGeom>
            <a:noFill/>
            <a:ln w="19050" cap="flat" cmpd="sng" algn="ctr">
              <a:solidFill>
                <a:sysClr val="windowText" lastClr="000000"/>
              </a:solidFill>
              <a:prstDash val="solid"/>
              <a:headEnd type="arrow" w="med" len="med"/>
              <a:tailEnd type="none" w="med" len="med"/>
            </a:ln>
            <a:effectLst/>
          </p:spPr>
        </p:cxnSp>
        <p:grpSp>
          <p:nvGrpSpPr>
            <p:cNvPr id="30" name="Group 379"/>
            <p:cNvGrpSpPr/>
            <p:nvPr/>
          </p:nvGrpSpPr>
          <p:grpSpPr>
            <a:xfrm>
              <a:off x="4537289" y="2074233"/>
              <a:ext cx="276038" cy="307777"/>
              <a:chOff x="2705398" y="2861640"/>
              <a:chExt cx="276038" cy="307777"/>
            </a:xfrm>
          </p:grpSpPr>
          <p:sp>
            <p:nvSpPr>
              <p:cNvPr id="31" name="Oval 380"/>
              <p:cNvSpPr/>
              <p:nvPr/>
            </p:nvSpPr>
            <p:spPr>
              <a:xfrm>
                <a:off x="2746645" y="2912929"/>
                <a:ext cx="193544" cy="205199"/>
              </a:xfrm>
              <a:prstGeom prst="ellipse">
                <a:avLst/>
              </a:prstGeom>
              <a:solidFill>
                <a:srgbClr val="00B050"/>
              </a:solidFill>
              <a:ln w="25400" cap="flat" cmpd="sng" algn="ctr">
                <a:solidFill>
                  <a:srgbClr val="00B050"/>
                </a:solidFill>
                <a:prstDash val="solid"/>
              </a:ln>
              <a:effectLst/>
            </p:spPr>
            <p:txBody>
              <a:bodyPr rtlCol="0"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32" name="TextBox 381"/>
              <p:cNvSpPr txBox="1"/>
              <p:nvPr/>
            </p:nvSpPr>
            <p:spPr>
              <a:xfrm>
                <a:off x="2705398" y="2861640"/>
                <a:ext cx="276038" cy="307777"/>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prstClr val="black"/>
                    </a:solidFill>
                    <a:effectLst/>
                    <a:uLnTx/>
                    <a:uFillTx/>
                    <a:latin typeface="Calibri"/>
                  </a:rPr>
                  <a:t>3</a:t>
                </a:r>
              </a:p>
            </p:txBody>
          </p:sp>
        </p:grpSp>
      </p:grpSp>
      <p:grpSp>
        <p:nvGrpSpPr>
          <p:cNvPr id="20" name="Group 382"/>
          <p:cNvGrpSpPr/>
          <p:nvPr/>
        </p:nvGrpSpPr>
        <p:grpSpPr>
          <a:xfrm>
            <a:off x="2470749" y="2193059"/>
            <a:ext cx="2816483" cy="1567409"/>
            <a:chOff x="2517517" y="2363715"/>
            <a:chExt cx="2816483" cy="1567409"/>
          </a:xfrm>
        </p:grpSpPr>
        <p:cxnSp>
          <p:nvCxnSpPr>
            <p:cNvPr id="21" name="Straight Arrow Connector 383"/>
            <p:cNvCxnSpPr/>
            <p:nvPr/>
          </p:nvCxnSpPr>
          <p:spPr>
            <a:xfrm>
              <a:off x="2517517" y="2363715"/>
              <a:ext cx="2816483" cy="1374718"/>
            </a:xfrm>
            <a:prstGeom prst="straightConnector1">
              <a:avLst/>
            </a:prstGeom>
            <a:noFill/>
            <a:ln w="19050" cap="flat" cmpd="sng" algn="ctr">
              <a:solidFill>
                <a:sysClr val="window" lastClr="FFFFFF">
                  <a:lumMod val="65000"/>
                </a:sysClr>
              </a:solidFill>
              <a:prstDash val="solid"/>
              <a:headEnd type="arrow" w="med" len="med"/>
              <a:tailEnd type="arrow" w="med" len="med"/>
            </a:ln>
            <a:effectLst/>
          </p:spPr>
        </p:cxnSp>
        <p:cxnSp>
          <p:nvCxnSpPr>
            <p:cNvPr id="22" name="Straight Arrow Connector 384"/>
            <p:cNvCxnSpPr/>
            <p:nvPr/>
          </p:nvCxnSpPr>
          <p:spPr>
            <a:xfrm>
              <a:off x="3111400" y="3809630"/>
              <a:ext cx="2222600" cy="0"/>
            </a:xfrm>
            <a:prstGeom prst="straightConnector1">
              <a:avLst/>
            </a:prstGeom>
            <a:noFill/>
            <a:ln w="19050" cap="flat" cmpd="sng" algn="ctr">
              <a:solidFill>
                <a:sysClr val="window" lastClr="FFFFFF">
                  <a:lumMod val="65000"/>
                </a:sysClr>
              </a:solidFill>
              <a:prstDash val="solid"/>
              <a:headEnd type="arrow" w="med" len="med"/>
              <a:tailEnd type="arrow" w="med" len="med"/>
            </a:ln>
            <a:effectLst/>
          </p:spPr>
        </p:cxnSp>
        <p:grpSp>
          <p:nvGrpSpPr>
            <p:cNvPr id="23" name="Group 385"/>
            <p:cNvGrpSpPr/>
            <p:nvPr/>
          </p:nvGrpSpPr>
          <p:grpSpPr>
            <a:xfrm>
              <a:off x="4301083" y="3623347"/>
              <a:ext cx="276038" cy="307777"/>
              <a:chOff x="2705398" y="2849157"/>
              <a:chExt cx="276038" cy="307777"/>
            </a:xfrm>
          </p:grpSpPr>
          <p:sp>
            <p:nvSpPr>
              <p:cNvPr id="27" name="Oval 389"/>
              <p:cNvSpPr/>
              <p:nvPr/>
            </p:nvSpPr>
            <p:spPr>
              <a:xfrm>
                <a:off x="2746645" y="2912929"/>
                <a:ext cx="193544" cy="205199"/>
              </a:xfrm>
              <a:prstGeom prst="ellipse">
                <a:avLst/>
              </a:prstGeom>
              <a:solidFill>
                <a:srgbClr val="00B050"/>
              </a:solidFill>
              <a:ln w="25400" cap="flat" cmpd="sng" algn="ctr">
                <a:solidFill>
                  <a:srgbClr val="00B050"/>
                </a:solidFill>
                <a:prstDash val="solid"/>
              </a:ln>
              <a:effectLst/>
            </p:spPr>
            <p:txBody>
              <a:bodyPr rtlCol="0"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28" name="TextBox 390"/>
              <p:cNvSpPr txBox="1"/>
              <p:nvPr/>
            </p:nvSpPr>
            <p:spPr>
              <a:xfrm>
                <a:off x="2705398" y="2849157"/>
                <a:ext cx="276038" cy="307777"/>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rPr>
                  <a:t>4</a:t>
                </a:r>
              </a:p>
            </p:txBody>
          </p:sp>
        </p:grpSp>
        <p:grpSp>
          <p:nvGrpSpPr>
            <p:cNvPr id="24" name="Group 386"/>
            <p:cNvGrpSpPr/>
            <p:nvPr/>
          </p:nvGrpSpPr>
          <p:grpSpPr>
            <a:xfrm>
              <a:off x="4204311" y="3070947"/>
              <a:ext cx="276038" cy="307777"/>
              <a:chOff x="2705398" y="2861640"/>
              <a:chExt cx="276038" cy="307777"/>
            </a:xfrm>
          </p:grpSpPr>
          <p:sp>
            <p:nvSpPr>
              <p:cNvPr id="25" name="Oval 387"/>
              <p:cNvSpPr/>
              <p:nvPr/>
            </p:nvSpPr>
            <p:spPr>
              <a:xfrm>
                <a:off x="2746645" y="2912929"/>
                <a:ext cx="193544" cy="205199"/>
              </a:xfrm>
              <a:prstGeom prst="ellipse">
                <a:avLst/>
              </a:prstGeom>
              <a:solidFill>
                <a:srgbClr val="00B050"/>
              </a:solidFill>
              <a:ln w="25400" cap="flat" cmpd="sng" algn="ctr">
                <a:solidFill>
                  <a:srgbClr val="00B050"/>
                </a:solidFill>
                <a:prstDash val="solid"/>
              </a:ln>
              <a:effectLst/>
            </p:spPr>
            <p:txBody>
              <a:bodyPr rtlCol="0"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26" name="TextBox 388"/>
              <p:cNvSpPr txBox="1"/>
              <p:nvPr/>
            </p:nvSpPr>
            <p:spPr>
              <a:xfrm>
                <a:off x="2705398" y="2861640"/>
                <a:ext cx="276038" cy="307777"/>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prstClr val="black"/>
                    </a:solidFill>
                    <a:effectLst/>
                    <a:uLnTx/>
                    <a:uFillTx/>
                    <a:latin typeface="Calibri"/>
                  </a:rPr>
                  <a:t>4</a:t>
                </a:r>
              </a:p>
            </p:txBody>
          </p:sp>
        </p:grpSp>
      </p:grpSp>
      <p:sp>
        <p:nvSpPr>
          <p:cNvPr id="133" name="CuadroTexto 132"/>
          <p:cNvSpPr txBox="1"/>
          <p:nvPr/>
        </p:nvSpPr>
        <p:spPr>
          <a:xfrm>
            <a:off x="5610936" y="6525344"/>
            <a:ext cx="3522162" cy="261610"/>
          </a:xfrm>
          <a:prstGeom prst="rect">
            <a:avLst/>
          </a:prstGeom>
          <a:noFill/>
        </p:spPr>
        <p:txBody>
          <a:bodyPr wrap="square" rtlCol="0">
            <a:spAutoFit/>
          </a:bodyPr>
          <a:lstStyle/>
          <a:p>
            <a:pPr algn="r"/>
            <a:r>
              <a:rPr lang="en-US" sz="1100" dirty="0" smtClean="0">
                <a:solidFill>
                  <a:schemeClr val="bg1">
                    <a:lumMod val="65000"/>
                  </a:schemeClr>
                </a:solidFill>
              </a:rPr>
              <a:t>Source: “Data Types” </a:t>
            </a:r>
            <a:r>
              <a:rPr lang="en-US" sz="1100" dirty="0" err="1" smtClean="0">
                <a:solidFill>
                  <a:schemeClr val="bg1">
                    <a:lumMod val="65000"/>
                  </a:schemeClr>
                </a:solidFill>
              </a:rPr>
              <a:t>Giridhar</a:t>
            </a:r>
            <a:r>
              <a:rPr lang="en-US" sz="1100" dirty="0" smtClean="0">
                <a:solidFill>
                  <a:schemeClr val="bg1">
                    <a:lumMod val="65000"/>
                  </a:schemeClr>
                </a:solidFill>
              </a:rPr>
              <a:t> </a:t>
            </a:r>
            <a:r>
              <a:rPr lang="en-US" sz="1100" dirty="0" err="1" smtClean="0">
                <a:solidFill>
                  <a:schemeClr val="bg1">
                    <a:lumMod val="65000"/>
                  </a:schemeClr>
                </a:solidFill>
              </a:rPr>
              <a:t>Manepalli</a:t>
            </a:r>
            <a:r>
              <a:rPr lang="en-US" sz="1100" dirty="0" smtClean="0">
                <a:solidFill>
                  <a:schemeClr val="bg1">
                    <a:lumMod val="65000"/>
                  </a:schemeClr>
                </a:solidFill>
              </a:rPr>
              <a:t>, RDA 2</a:t>
            </a:r>
            <a:r>
              <a:rPr lang="en-US" sz="1100" baseline="30000" dirty="0" smtClean="0">
                <a:solidFill>
                  <a:schemeClr val="bg1">
                    <a:lumMod val="65000"/>
                  </a:schemeClr>
                </a:solidFill>
              </a:rPr>
              <a:t>nd</a:t>
            </a:r>
            <a:r>
              <a:rPr lang="en-US" sz="1100" dirty="0" smtClean="0">
                <a:solidFill>
                  <a:schemeClr val="bg1">
                    <a:lumMod val="65000"/>
                  </a:schemeClr>
                </a:solidFill>
              </a:rPr>
              <a:t> Plenary</a:t>
            </a:r>
            <a:endParaRPr lang="en-US" sz="1100" dirty="0">
              <a:solidFill>
                <a:schemeClr val="bg1">
                  <a:lumMod val="65000"/>
                </a:schemeClr>
              </a:solidFill>
            </a:endParaRPr>
          </a:p>
        </p:txBody>
      </p:sp>
    </p:spTree>
    <p:extLst>
      <p:ext uri="{BB962C8B-B14F-4D97-AF65-F5344CB8AC3E}">
        <p14:creationId xmlns:p14="http://schemas.microsoft.com/office/powerpoint/2010/main" val="14529214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DTR Examples: Discovery Use Case</a:t>
            </a:r>
            <a:endParaRPr lang="en-US" dirty="0"/>
          </a:p>
        </p:txBody>
      </p:sp>
      <p:sp>
        <p:nvSpPr>
          <p:cNvPr id="4" name="Cloud"/>
          <p:cNvSpPr>
            <a:spLocks noChangeAspect="1" noEditPoints="1" noChangeArrowheads="1"/>
          </p:cNvSpPr>
          <p:nvPr/>
        </p:nvSpPr>
        <p:spPr bwMode="auto">
          <a:xfrm>
            <a:off x="712801" y="1125068"/>
            <a:ext cx="2941687" cy="159735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79646">
              <a:lumMod val="20000"/>
              <a:lumOff val="80000"/>
            </a:srgbClr>
          </a:solidFill>
          <a:ln w="9525">
            <a:solidFill>
              <a:sysClr val="window" lastClr="FFFFFF">
                <a:lumMod val="50000"/>
              </a:sysClr>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a:endParaRPr>
          </a:p>
        </p:txBody>
      </p:sp>
      <p:grpSp>
        <p:nvGrpSpPr>
          <p:cNvPr id="5" name="Group 263"/>
          <p:cNvGrpSpPr/>
          <p:nvPr/>
        </p:nvGrpSpPr>
        <p:grpSpPr>
          <a:xfrm>
            <a:off x="2541608" y="1277468"/>
            <a:ext cx="669434" cy="867711"/>
            <a:chOff x="9379965" y="14165490"/>
            <a:chExt cx="2861041" cy="3708456"/>
          </a:xfrm>
        </p:grpSpPr>
        <p:pic>
          <p:nvPicPr>
            <p:cNvPr id="110" name="Picture 5" descr="C:\Users\crey\AppData\Local\Microsoft\Windows\Temporary Internet Files\Content.IE5\MMKXA7SQ\MC900435242[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0114762" y="14165490"/>
              <a:ext cx="1417496" cy="2472304"/>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11" name="Picture 265" descr="C:\Users\crey\AppData\Local\Microsoft\Windows\Temporary Internet Files\Content.IE5\MMKXA7SQ\MC900435242[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9379965" y="14765639"/>
              <a:ext cx="1417496" cy="2472304"/>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12" name="Picture 5" descr="C:\Users\crey\AppData\Local\Microsoft\Windows\Temporary Internet Files\Content.IE5\MMKXA7SQ\MC900435242[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0823510" y="14570168"/>
              <a:ext cx="1417496" cy="2472304"/>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13" name="Picture 5" descr="C:\Users\crey\AppData\Local\Microsoft\Windows\Temporary Internet Files\Content.IE5\MMKXA7SQ\MC900435242[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0628196" y="15401642"/>
              <a:ext cx="1417496" cy="2472304"/>
            </a:xfrm>
            <a:prstGeom prst="rect">
              <a:avLst/>
            </a:prstGeom>
            <a:noFill/>
            <a:effectLst/>
            <a:extLst>
              <a:ext uri="{909E8E84-426E-40DD-AFC4-6F175D3DCCD1}">
                <a14:hiddenFill xmlns:a14="http://schemas.microsoft.com/office/drawing/2010/main">
                  <a:solidFill>
                    <a:srgbClr val="FFFFFF"/>
                  </a:solidFill>
                </a14:hiddenFill>
              </a:ext>
            </a:extLst>
          </p:spPr>
        </p:pic>
      </p:grpSp>
      <p:pic>
        <p:nvPicPr>
          <p:cNvPr id="6" name="Picture 3" descr="C:\Users\crey\AppData\Local\Microsoft\Windows\Temporary Internet Files\Content.IE5\MDRZXGH2\MC90024034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6601" y="1362117"/>
            <a:ext cx="1095210" cy="80286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99692" y="1876572"/>
            <a:ext cx="390680" cy="36113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270"/>
          <p:cNvSpPr txBox="1"/>
          <p:nvPr/>
        </p:nvSpPr>
        <p:spPr>
          <a:xfrm>
            <a:off x="1317832" y="2125731"/>
            <a:ext cx="977200" cy="307777"/>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pPr>
            <a:r>
              <a:rPr lang="en-US" sz="1400" dirty="0" smtClean="0">
                <a:solidFill>
                  <a:prstClr val="black"/>
                </a:solidFill>
                <a:latin typeface="Calibri"/>
              </a:rPr>
              <a:t>Users</a:t>
            </a:r>
            <a:endParaRPr lang="en-US" sz="1400" dirty="0">
              <a:solidFill>
                <a:prstClr val="black"/>
              </a:solidFill>
              <a:latin typeface="Calibri"/>
            </a:endParaRPr>
          </a:p>
        </p:txBody>
      </p:sp>
      <p:grpSp>
        <p:nvGrpSpPr>
          <p:cNvPr id="9" name="Group 271"/>
          <p:cNvGrpSpPr/>
          <p:nvPr/>
        </p:nvGrpSpPr>
        <p:grpSpPr>
          <a:xfrm>
            <a:off x="392044" y="3079445"/>
            <a:ext cx="3216357" cy="1746505"/>
            <a:chOff x="5155250" y="1563491"/>
            <a:chExt cx="3497018" cy="1898907"/>
          </a:xfrm>
        </p:grpSpPr>
        <p:sp>
          <p:nvSpPr>
            <p:cNvPr id="66" name="Cloud"/>
            <p:cNvSpPr>
              <a:spLocks noChangeAspect="1" noEditPoints="1" noChangeArrowheads="1"/>
            </p:cNvSpPr>
            <p:nvPr/>
          </p:nvSpPr>
          <p:spPr bwMode="auto">
            <a:xfrm>
              <a:off x="5155250" y="1563491"/>
              <a:ext cx="3497018" cy="189890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4F81BD">
                <a:lumMod val="20000"/>
                <a:lumOff val="80000"/>
              </a:srgbClr>
            </a:solidFill>
            <a:ln w="9525">
              <a:solidFill>
                <a:sysClr val="window" lastClr="FFFFFF">
                  <a:lumMod val="50000"/>
                </a:sysClr>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a:endParaRPr>
            </a:p>
          </p:txBody>
        </p:sp>
        <p:sp>
          <p:nvSpPr>
            <p:cNvPr id="67" name="TextBox 273"/>
            <p:cNvSpPr txBox="1"/>
            <p:nvPr/>
          </p:nvSpPr>
          <p:spPr>
            <a:xfrm>
              <a:off x="6098544" y="2835393"/>
              <a:ext cx="1766087" cy="501951"/>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Repositories and Metadata Registries</a:t>
              </a:r>
            </a:p>
          </p:txBody>
        </p:sp>
        <p:grpSp>
          <p:nvGrpSpPr>
            <p:cNvPr id="68" name="Group 274"/>
            <p:cNvGrpSpPr/>
            <p:nvPr/>
          </p:nvGrpSpPr>
          <p:grpSpPr>
            <a:xfrm>
              <a:off x="6872303" y="1804216"/>
              <a:ext cx="950015" cy="1132557"/>
              <a:chOff x="6610524" y="1510000"/>
              <a:chExt cx="950015" cy="1132557"/>
            </a:xfrm>
          </p:grpSpPr>
          <p:sp>
            <p:nvSpPr>
              <p:cNvPr id="90" name="Rectangle 296"/>
              <p:cNvSpPr/>
              <p:nvPr/>
            </p:nvSpPr>
            <p:spPr>
              <a:xfrm>
                <a:off x="6657166" y="1530473"/>
                <a:ext cx="578888" cy="807284"/>
              </a:xfrm>
              <a:prstGeom prst="rect">
                <a:avLst/>
              </a:prstGeom>
              <a:solidFill>
                <a:srgbClr val="EEECE1"/>
              </a:solidFill>
              <a:ln w="3175" cap="flat" cmpd="sng" algn="ctr">
                <a:solidFill>
                  <a:sysClr val="windowText" lastClr="000000"/>
                </a:solidFill>
                <a:prstDash val="solid"/>
              </a:ln>
              <a:effectLst/>
            </p:spPr>
            <p:txBody>
              <a:bodyPr rtlCol="0"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91" name="TextBox 297"/>
              <p:cNvSpPr txBox="1"/>
              <p:nvPr/>
            </p:nvSpPr>
            <p:spPr>
              <a:xfrm>
                <a:off x="6796384" y="1510000"/>
                <a:ext cx="317716" cy="276999"/>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ID</a:t>
                </a:r>
              </a:p>
            </p:txBody>
          </p:sp>
          <p:cxnSp>
            <p:nvCxnSpPr>
              <p:cNvPr id="92" name="Straight Connector 298"/>
              <p:cNvCxnSpPr/>
              <p:nvPr/>
            </p:nvCxnSpPr>
            <p:spPr>
              <a:xfrm>
                <a:off x="6742299" y="1781394"/>
                <a:ext cx="408623" cy="0"/>
              </a:xfrm>
              <a:prstGeom prst="line">
                <a:avLst/>
              </a:prstGeom>
              <a:noFill/>
              <a:ln w="9525" cap="flat" cmpd="sng" algn="ctr">
                <a:solidFill>
                  <a:sysClr val="windowText" lastClr="000000"/>
                </a:solidFill>
                <a:prstDash val="solid"/>
              </a:ln>
              <a:effectLst/>
            </p:spPr>
          </p:cxnSp>
          <p:sp>
            <p:nvSpPr>
              <p:cNvPr id="93" name="TextBox 299"/>
              <p:cNvSpPr txBox="1"/>
              <p:nvPr/>
            </p:nvSpPr>
            <p:spPr>
              <a:xfrm>
                <a:off x="6707089" y="1775789"/>
                <a:ext cx="479042" cy="276999"/>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Type</a:t>
                </a:r>
              </a:p>
            </p:txBody>
          </p:sp>
          <p:cxnSp>
            <p:nvCxnSpPr>
              <p:cNvPr id="94" name="Straight Connector 300"/>
              <p:cNvCxnSpPr/>
              <p:nvPr/>
            </p:nvCxnSpPr>
            <p:spPr>
              <a:xfrm>
                <a:off x="6742299" y="2047183"/>
                <a:ext cx="408623" cy="0"/>
              </a:xfrm>
              <a:prstGeom prst="line">
                <a:avLst/>
              </a:prstGeom>
              <a:noFill/>
              <a:ln w="9525" cap="flat" cmpd="sng" algn="ctr">
                <a:solidFill>
                  <a:sysClr val="windowText" lastClr="000000"/>
                </a:solidFill>
                <a:prstDash val="solid"/>
              </a:ln>
              <a:effectLst/>
            </p:spPr>
          </p:cxnSp>
          <p:sp>
            <p:nvSpPr>
              <p:cNvPr id="95" name="TextBox 301"/>
              <p:cNvSpPr txBox="1"/>
              <p:nvPr/>
            </p:nvSpPr>
            <p:spPr>
              <a:xfrm>
                <a:off x="6610524" y="2041578"/>
                <a:ext cx="672172" cy="276999"/>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Payload</a:t>
                </a:r>
              </a:p>
            </p:txBody>
          </p:sp>
          <p:sp>
            <p:nvSpPr>
              <p:cNvPr id="96" name="Rectangle 302"/>
              <p:cNvSpPr/>
              <p:nvPr/>
            </p:nvSpPr>
            <p:spPr>
              <a:xfrm>
                <a:off x="6809566" y="1682873"/>
                <a:ext cx="578888" cy="807284"/>
              </a:xfrm>
              <a:prstGeom prst="rect">
                <a:avLst/>
              </a:prstGeom>
              <a:solidFill>
                <a:srgbClr val="F79646">
                  <a:lumMod val="20000"/>
                  <a:lumOff val="80000"/>
                </a:srgbClr>
              </a:solidFill>
              <a:ln w="3175" cap="flat" cmpd="sng" algn="ctr">
                <a:solidFill>
                  <a:sysClr val="windowText" lastClr="000000"/>
                </a:solidFill>
                <a:prstDash val="solid"/>
              </a:ln>
              <a:effectLst/>
            </p:spPr>
            <p:txBody>
              <a:bodyPr rtlCol="0"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97" name="TextBox 303"/>
              <p:cNvSpPr txBox="1"/>
              <p:nvPr/>
            </p:nvSpPr>
            <p:spPr>
              <a:xfrm>
                <a:off x="6948784" y="1662400"/>
                <a:ext cx="317716" cy="276999"/>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ID</a:t>
                </a:r>
              </a:p>
            </p:txBody>
          </p:sp>
          <p:cxnSp>
            <p:nvCxnSpPr>
              <p:cNvPr id="98" name="Straight Connector 304"/>
              <p:cNvCxnSpPr/>
              <p:nvPr/>
            </p:nvCxnSpPr>
            <p:spPr>
              <a:xfrm>
                <a:off x="6894699" y="1933794"/>
                <a:ext cx="408623" cy="0"/>
              </a:xfrm>
              <a:prstGeom prst="line">
                <a:avLst/>
              </a:prstGeom>
              <a:noFill/>
              <a:ln w="9525" cap="flat" cmpd="sng" algn="ctr">
                <a:solidFill>
                  <a:sysClr val="windowText" lastClr="000000"/>
                </a:solidFill>
                <a:prstDash val="solid"/>
              </a:ln>
              <a:effectLst/>
            </p:spPr>
          </p:cxnSp>
          <p:sp>
            <p:nvSpPr>
              <p:cNvPr id="99" name="TextBox 305"/>
              <p:cNvSpPr txBox="1"/>
              <p:nvPr/>
            </p:nvSpPr>
            <p:spPr>
              <a:xfrm>
                <a:off x="6859489" y="1928189"/>
                <a:ext cx="479042" cy="276999"/>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Type</a:t>
                </a:r>
              </a:p>
            </p:txBody>
          </p:sp>
          <p:cxnSp>
            <p:nvCxnSpPr>
              <p:cNvPr id="100" name="Straight Connector 306"/>
              <p:cNvCxnSpPr/>
              <p:nvPr/>
            </p:nvCxnSpPr>
            <p:spPr>
              <a:xfrm>
                <a:off x="6894699" y="2199583"/>
                <a:ext cx="408623" cy="0"/>
              </a:xfrm>
              <a:prstGeom prst="line">
                <a:avLst/>
              </a:prstGeom>
              <a:noFill/>
              <a:ln w="9525" cap="flat" cmpd="sng" algn="ctr">
                <a:solidFill>
                  <a:sysClr val="windowText" lastClr="000000"/>
                </a:solidFill>
                <a:prstDash val="solid"/>
              </a:ln>
              <a:effectLst/>
            </p:spPr>
          </p:cxnSp>
          <p:sp>
            <p:nvSpPr>
              <p:cNvPr id="101" name="TextBox 307"/>
              <p:cNvSpPr txBox="1"/>
              <p:nvPr/>
            </p:nvSpPr>
            <p:spPr>
              <a:xfrm>
                <a:off x="6762924" y="2193978"/>
                <a:ext cx="672172" cy="276999"/>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Payload</a:t>
                </a:r>
              </a:p>
            </p:txBody>
          </p:sp>
          <p:cxnSp>
            <p:nvCxnSpPr>
              <p:cNvPr id="102" name="Straight Connector 308"/>
              <p:cNvCxnSpPr/>
              <p:nvPr/>
            </p:nvCxnSpPr>
            <p:spPr>
              <a:xfrm>
                <a:off x="6894699" y="1933794"/>
                <a:ext cx="408623" cy="0"/>
              </a:xfrm>
              <a:prstGeom prst="line">
                <a:avLst/>
              </a:prstGeom>
              <a:noFill/>
              <a:ln w="9525" cap="flat" cmpd="sng" algn="ctr">
                <a:solidFill>
                  <a:sysClr val="windowText" lastClr="000000"/>
                </a:solidFill>
                <a:prstDash val="solid"/>
              </a:ln>
              <a:effectLst/>
            </p:spPr>
          </p:cxnSp>
          <p:cxnSp>
            <p:nvCxnSpPr>
              <p:cNvPr id="103" name="Straight Connector 309"/>
              <p:cNvCxnSpPr/>
              <p:nvPr/>
            </p:nvCxnSpPr>
            <p:spPr>
              <a:xfrm>
                <a:off x="6894699" y="2199583"/>
                <a:ext cx="408623" cy="0"/>
              </a:xfrm>
              <a:prstGeom prst="line">
                <a:avLst/>
              </a:prstGeom>
              <a:noFill/>
              <a:ln w="9525" cap="flat" cmpd="sng" algn="ctr">
                <a:solidFill>
                  <a:sysClr val="windowText" lastClr="000000"/>
                </a:solidFill>
                <a:prstDash val="solid"/>
              </a:ln>
              <a:effectLst/>
            </p:spPr>
          </p:cxnSp>
          <p:sp>
            <p:nvSpPr>
              <p:cNvPr id="104" name="Rectangle 310"/>
              <p:cNvSpPr/>
              <p:nvPr/>
            </p:nvSpPr>
            <p:spPr>
              <a:xfrm>
                <a:off x="6961966" y="1835273"/>
                <a:ext cx="578888" cy="807284"/>
              </a:xfrm>
              <a:prstGeom prst="rect">
                <a:avLst/>
              </a:prstGeom>
              <a:solidFill>
                <a:srgbClr val="4BACC6">
                  <a:lumMod val="20000"/>
                  <a:lumOff val="80000"/>
                </a:srgbClr>
              </a:solidFill>
              <a:ln w="3175" cap="flat" cmpd="sng" algn="ctr">
                <a:solidFill>
                  <a:sysClr val="windowText" lastClr="000000"/>
                </a:solidFill>
                <a:prstDash val="solid"/>
              </a:ln>
              <a:effectLst/>
            </p:spPr>
            <p:txBody>
              <a:bodyPr rtlCol="0"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105" name="TextBox 311"/>
              <p:cNvSpPr txBox="1"/>
              <p:nvPr/>
            </p:nvSpPr>
            <p:spPr>
              <a:xfrm>
                <a:off x="7101184" y="1814800"/>
                <a:ext cx="321040" cy="267706"/>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a:rPr>
                  <a:t>ID</a:t>
                </a:r>
              </a:p>
            </p:txBody>
          </p:sp>
          <p:cxnSp>
            <p:nvCxnSpPr>
              <p:cNvPr id="106" name="Straight Connector 312"/>
              <p:cNvCxnSpPr/>
              <p:nvPr/>
            </p:nvCxnSpPr>
            <p:spPr>
              <a:xfrm>
                <a:off x="7047099" y="2086194"/>
                <a:ext cx="408623" cy="0"/>
              </a:xfrm>
              <a:prstGeom prst="line">
                <a:avLst/>
              </a:prstGeom>
              <a:noFill/>
              <a:ln w="9525" cap="flat" cmpd="sng" algn="ctr">
                <a:solidFill>
                  <a:sysClr val="windowText" lastClr="000000"/>
                </a:solidFill>
                <a:prstDash val="solid"/>
              </a:ln>
              <a:effectLst/>
            </p:spPr>
          </p:cxnSp>
          <p:sp>
            <p:nvSpPr>
              <p:cNvPr id="107" name="TextBox 313"/>
              <p:cNvSpPr txBox="1"/>
              <p:nvPr/>
            </p:nvSpPr>
            <p:spPr>
              <a:xfrm>
                <a:off x="7011889" y="2080589"/>
                <a:ext cx="479042" cy="276999"/>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a:rPr>
                  <a:t>Type</a:t>
                </a:r>
              </a:p>
            </p:txBody>
          </p:sp>
          <p:cxnSp>
            <p:nvCxnSpPr>
              <p:cNvPr id="108" name="Straight Connector 314"/>
              <p:cNvCxnSpPr/>
              <p:nvPr/>
            </p:nvCxnSpPr>
            <p:spPr>
              <a:xfrm>
                <a:off x="7047099" y="2351983"/>
                <a:ext cx="408623" cy="0"/>
              </a:xfrm>
              <a:prstGeom prst="line">
                <a:avLst/>
              </a:prstGeom>
              <a:noFill/>
              <a:ln w="9525" cap="flat" cmpd="sng" algn="ctr">
                <a:solidFill>
                  <a:sysClr val="windowText" lastClr="000000"/>
                </a:solidFill>
                <a:prstDash val="solid"/>
              </a:ln>
              <a:effectLst/>
            </p:spPr>
          </p:cxnSp>
          <p:sp>
            <p:nvSpPr>
              <p:cNvPr id="109" name="TextBox 315"/>
              <p:cNvSpPr txBox="1"/>
              <p:nvPr/>
            </p:nvSpPr>
            <p:spPr>
              <a:xfrm>
                <a:off x="6915324" y="2346379"/>
                <a:ext cx="645215" cy="267706"/>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a:rPr>
                  <a:t>Payload</a:t>
                </a:r>
              </a:p>
            </p:txBody>
          </p:sp>
        </p:grpSp>
        <p:grpSp>
          <p:nvGrpSpPr>
            <p:cNvPr id="69" name="Group 275"/>
            <p:cNvGrpSpPr/>
            <p:nvPr/>
          </p:nvGrpSpPr>
          <p:grpSpPr>
            <a:xfrm>
              <a:off x="6038164" y="1769515"/>
              <a:ext cx="950015" cy="1132557"/>
              <a:chOff x="5960610" y="1872128"/>
              <a:chExt cx="950015" cy="1132557"/>
            </a:xfrm>
          </p:grpSpPr>
          <p:sp>
            <p:nvSpPr>
              <p:cNvPr id="70" name="Rectangle 276"/>
              <p:cNvSpPr/>
              <p:nvPr/>
            </p:nvSpPr>
            <p:spPr>
              <a:xfrm>
                <a:off x="6007252" y="1892601"/>
                <a:ext cx="578888" cy="807284"/>
              </a:xfrm>
              <a:prstGeom prst="rect">
                <a:avLst/>
              </a:prstGeom>
              <a:solidFill>
                <a:srgbClr val="EEECE1"/>
              </a:solidFill>
              <a:ln w="3175" cap="flat" cmpd="sng" algn="ctr">
                <a:solidFill>
                  <a:sysClr val="windowText" lastClr="000000"/>
                </a:solidFill>
                <a:prstDash val="solid"/>
              </a:ln>
              <a:effectLst/>
            </p:spPr>
            <p:txBody>
              <a:bodyPr rtlCol="0"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71" name="TextBox 277"/>
              <p:cNvSpPr txBox="1"/>
              <p:nvPr/>
            </p:nvSpPr>
            <p:spPr>
              <a:xfrm>
                <a:off x="6146470" y="1872128"/>
                <a:ext cx="317716" cy="276999"/>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ID</a:t>
                </a:r>
              </a:p>
            </p:txBody>
          </p:sp>
          <p:cxnSp>
            <p:nvCxnSpPr>
              <p:cNvPr id="72" name="Straight Connector 278"/>
              <p:cNvCxnSpPr/>
              <p:nvPr/>
            </p:nvCxnSpPr>
            <p:spPr>
              <a:xfrm>
                <a:off x="6092385" y="2143522"/>
                <a:ext cx="408623" cy="0"/>
              </a:xfrm>
              <a:prstGeom prst="line">
                <a:avLst/>
              </a:prstGeom>
              <a:noFill/>
              <a:ln w="9525" cap="flat" cmpd="sng" algn="ctr">
                <a:solidFill>
                  <a:sysClr val="windowText" lastClr="000000"/>
                </a:solidFill>
                <a:prstDash val="solid"/>
              </a:ln>
              <a:effectLst/>
            </p:spPr>
          </p:cxnSp>
          <p:sp>
            <p:nvSpPr>
              <p:cNvPr id="73" name="TextBox 279"/>
              <p:cNvSpPr txBox="1"/>
              <p:nvPr/>
            </p:nvSpPr>
            <p:spPr>
              <a:xfrm>
                <a:off x="6057175" y="2137917"/>
                <a:ext cx="479042" cy="276999"/>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Type</a:t>
                </a:r>
              </a:p>
            </p:txBody>
          </p:sp>
          <p:cxnSp>
            <p:nvCxnSpPr>
              <p:cNvPr id="74" name="Straight Connector 280"/>
              <p:cNvCxnSpPr/>
              <p:nvPr/>
            </p:nvCxnSpPr>
            <p:spPr>
              <a:xfrm>
                <a:off x="6092385" y="2409311"/>
                <a:ext cx="408623" cy="0"/>
              </a:xfrm>
              <a:prstGeom prst="line">
                <a:avLst/>
              </a:prstGeom>
              <a:noFill/>
              <a:ln w="9525" cap="flat" cmpd="sng" algn="ctr">
                <a:solidFill>
                  <a:sysClr val="windowText" lastClr="000000"/>
                </a:solidFill>
                <a:prstDash val="solid"/>
              </a:ln>
              <a:effectLst/>
            </p:spPr>
          </p:cxnSp>
          <p:sp>
            <p:nvSpPr>
              <p:cNvPr id="75" name="TextBox 281"/>
              <p:cNvSpPr txBox="1"/>
              <p:nvPr/>
            </p:nvSpPr>
            <p:spPr>
              <a:xfrm>
                <a:off x="5960610" y="2403706"/>
                <a:ext cx="672172" cy="276999"/>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Payload</a:t>
                </a:r>
              </a:p>
            </p:txBody>
          </p:sp>
          <p:sp>
            <p:nvSpPr>
              <p:cNvPr id="76" name="Rectangle 282"/>
              <p:cNvSpPr/>
              <p:nvPr/>
            </p:nvSpPr>
            <p:spPr>
              <a:xfrm>
                <a:off x="6159652" y="2045001"/>
                <a:ext cx="578888" cy="807284"/>
              </a:xfrm>
              <a:prstGeom prst="rect">
                <a:avLst/>
              </a:prstGeom>
              <a:solidFill>
                <a:srgbClr val="EEECE1">
                  <a:lumMod val="90000"/>
                </a:srgbClr>
              </a:solidFill>
              <a:ln w="3175" cap="flat" cmpd="sng" algn="ctr">
                <a:solidFill>
                  <a:sysClr val="windowText" lastClr="000000"/>
                </a:solidFill>
                <a:prstDash val="solid"/>
              </a:ln>
              <a:effectLst/>
            </p:spPr>
            <p:txBody>
              <a:bodyPr rtlCol="0"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77" name="TextBox 283"/>
              <p:cNvSpPr txBox="1"/>
              <p:nvPr/>
            </p:nvSpPr>
            <p:spPr>
              <a:xfrm>
                <a:off x="6298870" y="2024528"/>
                <a:ext cx="317716" cy="276999"/>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ID</a:t>
                </a:r>
              </a:p>
            </p:txBody>
          </p:sp>
          <p:cxnSp>
            <p:nvCxnSpPr>
              <p:cNvPr id="78" name="Straight Connector 284"/>
              <p:cNvCxnSpPr/>
              <p:nvPr/>
            </p:nvCxnSpPr>
            <p:spPr>
              <a:xfrm>
                <a:off x="6244785" y="2295922"/>
                <a:ext cx="408623" cy="0"/>
              </a:xfrm>
              <a:prstGeom prst="line">
                <a:avLst/>
              </a:prstGeom>
              <a:noFill/>
              <a:ln w="9525" cap="flat" cmpd="sng" algn="ctr">
                <a:solidFill>
                  <a:sysClr val="windowText" lastClr="000000"/>
                </a:solidFill>
                <a:prstDash val="solid"/>
              </a:ln>
              <a:effectLst/>
            </p:spPr>
          </p:cxnSp>
          <p:sp>
            <p:nvSpPr>
              <p:cNvPr id="79" name="TextBox 285"/>
              <p:cNvSpPr txBox="1"/>
              <p:nvPr/>
            </p:nvSpPr>
            <p:spPr>
              <a:xfrm>
                <a:off x="6209575" y="2290317"/>
                <a:ext cx="479042" cy="276999"/>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Type</a:t>
                </a:r>
              </a:p>
            </p:txBody>
          </p:sp>
          <p:cxnSp>
            <p:nvCxnSpPr>
              <p:cNvPr id="80" name="Straight Connector 286"/>
              <p:cNvCxnSpPr/>
              <p:nvPr/>
            </p:nvCxnSpPr>
            <p:spPr>
              <a:xfrm>
                <a:off x="6244785" y="2561711"/>
                <a:ext cx="408623" cy="0"/>
              </a:xfrm>
              <a:prstGeom prst="line">
                <a:avLst/>
              </a:prstGeom>
              <a:noFill/>
              <a:ln w="9525" cap="flat" cmpd="sng" algn="ctr">
                <a:solidFill>
                  <a:sysClr val="windowText" lastClr="000000"/>
                </a:solidFill>
                <a:prstDash val="solid"/>
              </a:ln>
              <a:effectLst/>
            </p:spPr>
          </p:cxnSp>
          <p:sp>
            <p:nvSpPr>
              <p:cNvPr id="81" name="TextBox 287"/>
              <p:cNvSpPr txBox="1"/>
              <p:nvPr/>
            </p:nvSpPr>
            <p:spPr>
              <a:xfrm>
                <a:off x="6113010" y="2556106"/>
                <a:ext cx="672172" cy="276999"/>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a:rPr>
                  <a:t>Payload</a:t>
                </a:r>
              </a:p>
            </p:txBody>
          </p:sp>
          <p:cxnSp>
            <p:nvCxnSpPr>
              <p:cNvPr id="82" name="Straight Connector 288"/>
              <p:cNvCxnSpPr/>
              <p:nvPr/>
            </p:nvCxnSpPr>
            <p:spPr>
              <a:xfrm>
                <a:off x="6244785" y="2295922"/>
                <a:ext cx="408623" cy="0"/>
              </a:xfrm>
              <a:prstGeom prst="line">
                <a:avLst/>
              </a:prstGeom>
              <a:noFill/>
              <a:ln w="9525" cap="flat" cmpd="sng" algn="ctr">
                <a:solidFill>
                  <a:sysClr val="windowText" lastClr="000000"/>
                </a:solidFill>
                <a:prstDash val="solid"/>
              </a:ln>
              <a:effectLst/>
            </p:spPr>
          </p:cxnSp>
          <p:cxnSp>
            <p:nvCxnSpPr>
              <p:cNvPr id="83" name="Straight Connector 289"/>
              <p:cNvCxnSpPr/>
              <p:nvPr/>
            </p:nvCxnSpPr>
            <p:spPr>
              <a:xfrm>
                <a:off x="6244785" y="2561711"/>
                <a:ext cx="408623" cy="0"/>
              </a:xfrm>
              <a:prstGeom prst="line">
                <a:avLst/>
              </a:prstGeom>
              <a:noFill/>
              <a:ln w="9525" cap="flat" cmpd="sng" algn="ctr">
                <a:solidFill>
                  <a:sysClr val="windowText" lastClr="000000"/>
                </a:solidFill>
                <a:prstDash val="solid"/>
              </a:ln>
              <a:effectLst/>
            </p:spPr>
          </p:cxnSp>
          <p:sp>
            <p:nvSpPr>
              <p:cNvPr id="84" name="Rectangle 290"/>
              <p:cNvSpPr/>
              <p:nvPr/>
            </p:nvSpPr>
            <p:spPr>
              <a:xfrm>
                <a:off x="6312052" y="2197401"/>
                <a:ext cx="578888" cy="807284"/>
              </a:xfrm>
              <a:prstGeom prst="rect">
                <a:avLst/>
              </a:prstGeom>
              <a:solidFill>
                <a:sysClr val="window" lastClr="FFFFFF">
                  <a:lumMod val="85000"/>
                </a:sysClr>
              </a:solidFill>
              <a:ln w="3175" cap="flat" cmpd="sng" algn="ctr">
                <a:solidFill>
                  <a:sysClr val="windowText" lastClr="000000"/>
                </a:solidFill>
                <a:prstDash val="solid"/>
              </a:ln>
              <a:effectLst/>
            </p:spPr>
            <p:txBody>
              <a:bodyPr rtlCol="0"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85" name="TextBox 291"/>
              <p:cNvSpPr txBox="1"/>
              <p:nvPr/>
            </p:nvSpPr>
            <p:spPr>
              <a:xfrm>
                <a:off x="6451270" y="2176928"/>
                <a:ext cx="321040" cy="267706"/>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a:rPr>
                  <a:t>ID</a:t>
                </a:r>
              </a:p>
            </p:txBody>
          </p:sp>
          <p:cxnSp>
            <p:nvCxnSpPr>
              <p:cNvPr id="86" name="Straight Connector 292"/>
              <p:cNvCxnSpPr/>
              <p:nvPr/>
            </p:nvCxnSpPr>
            <p:spPr>
              <a:xfrm>
                <a:off x="6397185" y="2448322"/>
                <a:ext cx="408623" cy="0"/>
              </a:xfrm>
              <a:prstGeom prst="line">
                <a:avLst/>
              </a:prstGeom>
              <a:noFill/>
              <a:ln w="9525" cap="flat" cmpd="sng" algn="ctr">
                <a:solidFill>
                  <a:sysClr val="windowText" lastClr="000000"/>
                </a:solidFill>
                <a:prstDash val="solid"/>
              </a:ln>
              <a:effectLst/>
            </p:spPr>
          </p:cxnSp>
          <p:sp>
            <p:nvSpPr>
              <p:cNvPr id="87" name="TextBox 293"/>
              <p:cNvSpPr txBox="1"/>
              <p:nvPr/>
            </p:nvSpPr>
            <p:spPr>
              <a:xfrm>
                <a:off x="6361975" y="2442717"/>
                <a:ext cx="479042" cy="276999"/>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a:rPr>
                  <a:t>Type</a:t>
                </a:r>
              </a:p>
            </p:txBody>
          </p:sp>
          <p:cxnSp>
            <p:nvCxnSpPr>
              <p:cNvPr id="88" name="Straight Connector 294"/>
              <p:cNvCxnSpPr/>
              <p:nvPr/>
            </p:nvCxnSpPr>
            <p:spPr>
              <a:xfrm>
                <a:off x="6397185" y="2714111"/>
                <a:ext cx="408623" cy="0"/>
              </a:xfrm>
              <a:prstGeom prst="line">
                <a:avLst/>
              </a:prstGeom>
              <a:noFill/>
              <a:ln w="9525" cap="flat" cmpd="sng" algn="ctr">
                <a:solidFill>
                  <a:sysClr val="windowText" lastClr="000000"/>
                </a:solidFill>
                <a:prstDash val="solid"/>
              </a:ln>
              <a:effectLst/>
            </p:spPr>
          </p:cxnSp>
          <p:sp>
            <p:nvSpPr>
              <p:cNvPr id="89" name="TextBox 295"/>
              <p:cNvSpPr txBox="1"/>
              <p:nvPr/>
            </p:nvSpPr>
            <p:spPr>
              <a:xfrm>
                <a:off x="6265410" y="2708507"/>
                <a:ext cx="645215" cy="267706"/>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prstClr val="black"/>
                    </a:solidFill>
                    <a:effectLst/>
                    <a:uLnTx/>
                    <a:uFillTx/>
                    <a:latin typeface="Calibri"/>
                  </a:rPr>
                  <a:t>Payload</a:t>
                </a:r>
              </a:p>
            </p:txBody>
          </p:sp>
        </p:grpSp>
      </p:grpSp>
      <p:grpSp>
        <p:nvGrpSpPr>
          <p:cNvPr id="10" name="Group 316"/>
          <p:cNvGrpSpPr/>
          <p:nvPr/>
        </p:nvGrpSpPr>
        <p:grpSpPr>
          <a:xfrm>
            <a:off x="5096431" y="1277468"/>
            <a:ext cx="2895600" cy="1546043"/>
            <a:chOff x="609600" y="3766438"/>
            <a:chExt cx="2895600" cy="1546043"/>
          </a:xfrm>
        </p:grpSpPr>
        <p:pic>
          <p:nvPicPr>
            <p:cNvPr id="53" name="Picture 16" descr="C:\Users\crey\AppData\Local\Microsoft\Windows\Temporary Internet Files\Content.IE5\MDRZXGH2\MC900431637[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49949" y="3956730"/>
              <a:ext cx="481100" cy="473056"/>
            </a:xfrm>
            <a:prstGeom prst="rect">
              <a:avLst/>
            </a:prstGeom>
            <a:noFill/>
            <a:extLst>
              <a:ext uri="{909E8E84-426E-40DD-AFC4-6F175D3DCCD1}">
                <a14:hiddenFill xmlns:a14="http://schemas.microsoft.com/office/drawing/2010/main">
                  <a:solidFill>
                    <a:srgbClr val="FFFFFF"/>
                  </a:solidFill>
                </a14:hiddenFill>
              </a:ext>
            </a:extLst>
          </p:spPr>
        </p:pic>
        <p:sp>
          <p:nvSpPr>
            <p:cNvPr id="54" name="Cloud"/>
            <p:cNvSpPr>
              <a:spLocks noChangeAspect="1" noEditPoints="1" noChangeArrowheads="1"/>
            </p:cNvSpPr>
            <p:nvPr/>
          </p:nvSpPr>
          <p:spPr bwMode="auto">
            <a:xfrm>
              <a:off x="609600" y="3766438"/>
              <a:ext cx="2895600" cy="154604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9BBB59">
                <a:lumMod val="20000"/>
                <a:lumOff val="80000"/>
              </a:srgbClr>
            </a:solidFill>
            <a:ln w="9525">
              <a:solidFill>
                <a:sysClr val="window" lastClr="FFFFFF">
                  <a:lumMod val="50000"/>
                </a:sysClr>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a:endParaRPr>
            </a:p>
          </p:txBody>
        </p:sp>
        <p:sp>
          <p:nvSpPr>
            <p:cNvPr id="55" name="TextBox 319"/>
            <p:cNvSpPr txBox="1"/>
            <p:nvPr/>
          </p:nvSpPr>
          <p:spPr>
            <a:xfrm>
              <a:off x="1035328" y="4717971"/>
              <a:ext cx="2145234" cy="523220"/>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prstClr val="black"/>
                  </a:solidFill>
                  <a:effectLst/>
                  <a:uLnTx/>
                  <a:uFillTx/>
                  <a:latin typeface="Calibri"/>
                </a:rPr>
                <a:t>Federated Set of Type Registries</a:t>
              </a:r>
              <a:endParaRPr kumimoji="0" lang="en-US" sz="1400" b="0" i="0" u="none" strike="noStrike" kern="0" cap="none" spc="0" normalizeH="0" baseline="0" noProof="0" dirty="0" smtClean="0">
                <a:ln>
                  <a:noFill/>
                </a:ln>
                <a:solidFill>
                  <a:prstClr val="black"/>
                </a:solidFill>
                <a:effectLst/>
                <a:uLnTx/>
                <a:uFillTx/>
                <a:latin typeface="Calibri"/>
              </a:endParaRPr>
            </a:p>
          </p:txBody>
        </p:sp>
        <p:pic>
          <p:nvPicPr>
            <p:cNvPr id="56" name="Picture 16" descr="C:\Users\crey\AppData\Local\Microsoft\Windows\Temporary Internet Files\Content.IE5\MDRZXGH2\MC900431637[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76140" y="3920345"/>
              <a:ext cx="481100" cy="473056"/>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16" descr="C:\Users\crey\AppData\Local\Microsoft\Windows\Temporary Internet Files\Content.IE5\MDRZXGH2\MC900431637[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02330" y="4044425"/>
              <a:ext cx="481100" cy="473056"/>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16" descr="C:\Users\crey\AppData\Local\Microsoft\Windows\Temporary Internet Files\Content.IE5\MDRZXGH2\MC900431637[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28520" y="4168505"/>
              <a:ext cx="481100" cy="473056"/>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16" descr="C:\Users\crey\AppData\Local\Microsoft\Windows\Temporary Internet Files\Content.IE5\MDRZXGH2\MC900431637[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54710" y="4292586"/>
              <a:ext cx="481100" cy="473056"/>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15" descr="C:\Users\crey\AppData\Local\Microsoft\Windows\Temporary Internet Files\Content.IE5\NVZPHVPG\MC900431616[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21674" y="3940853"/>
              <a:ext cx="444096" cy="436671"/>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15" descr="C:\Users\crey\AppData\Local\Microsoft\Windows\Temporary Internet Files\Content.IE5\NVZPHVPG\MC900431616[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87936" y="4035108"/>
              <a:ext cx="444096" cy="436671"/>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15" descr="C:\Users\crey\AppData\Local\Microsoft\Windows\Temporary Internet Files\Content.IE5\NVZPHVPG\MC900431616[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44459" y="4159189"/>
              <a:ext cx="444096" cy="436671"/>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15" descr="C:\Users\crey\AppData\Local\Microsoft\Windows\Temporary Internet Files\Content.IE5\NVZPHVPG\MC900431616[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70649" y="4283269"/>
              <a:ext cx="444096" cy="436671"/>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15" descr="C:\Users\crey\AppData\Local\Microsoft\Windows\Temporary Internet Files\Content.IE5\NVZPHVPG\MC900431616[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10585" y="4335377"/>
              <a:ext cx="444096" cy="436671"/>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15" descr="C:\Users\crey\AppData\Local\Microsoft\Windows\Temporary Internet Files\Content.IE5\NVZPHVPG\MC900431616[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28950" y="4375606"/>
              <a:ext cx="444096" cy="436671"/>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1" name="Straight Connector 346"/>
          <p:cNvCxnSpPr/>
          <p:nvPr/>
        </p:nvCxnSpPr>
        <p:spPr>
          <a:xfrm>
            <a:off x="272521" y="4985841"/>
            <a:ext cx="8305800" cy="0"/>
          </a:xfrm>
          <a:prstGeom prst="line">
            <a:avLst/>
          </a:prstGeom>
          <a:noFill/>
          <a:ln w="9525" cap="flat" cmpd="sng" algn="ctr">
            <a:solidFill>
              <a:sysClr val="windowText" lastClr="000000"/>
            </a:solidFill>
            <a:prstDash val="sysDash"/>
          </a:ln>
          <a:effectLst/>
        </p:spPr>
      </p:cxnSp>
      <p:grpSp>
        <p:nvGrpSpPr>
          <p:cNvPr id="12" name="Group 347"/>
          <p:cNvGrpSpPr/>
          <p:nvPr/>
        </p:nvGrpSpPr>
        <p:grpSpPr>
          <a:xfrm>
            <a:off x="636601" y="5045365"/>
            <a:ext cx="7040411" cy="523220"/>
            <a:chOff x="685800" y="5277974"/>
            <a:chExt cx="7040411" cy="523220"/>
          </a:xfrm>
        </p:grpSpPr>
        <p:sp>
          <p:nvSpPr>
            <p:cNvPr id="49" name="TextBox 348"/>
            <p:cNvSpPr txBox="1"/>
            <p:nvPr/>
          </p:nvSpPr>
          <p:spPr>
            <a:xfrm>
              <a:off x="939816" y="5277974"/>
              <a:ext cx="6786395" cy="523220"/>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smtClean="0">
                  <a:solidFill>
                    <a:prstClr val="black"/>
                  </a:solidFill>
                  <a:latin typeface="Calibri"/>
                </a:rPr>
                <a:t>Clients (process or people) look for types that match their criteria for data. </a:t>
              </a:r>
            </a:p>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smtClean="0">
                  <a:solidFill>
                    <a:prstClr val="black"/>
                  </a:solidFill>
                  <a:latin typeface="Calibri"/>
                </a:rPr>
                <a:t>For example, clients may look for types that contain location and temperature information</a:t>
              </a:r>
              <a:endParaRPr kumimoji="0" lang="en-US" sz="1400" b="0" i="0" u="none" strike="noStrike" kern="0" cap="none" spc="0" normalizeH="0" baseline="0" noProof="0" dirty="0" smtClean="0">
                <a:ln>
                  <a:noFill/>
                </a:ln>
                <a:solidFill>
                  <a:prstClr val="black"/>
                </a:solidFill>
                <a:effectLst/>
                <a:uLnTx/>
                <a:uFillTx/>
                <a:latin typeface="Calibri"/>
              </a:endParaRPr>
            </a:p>
          </p:txBody>
        </p:sp>
        <p:grpSp>
          <p:nvGrpSpPr>
            <p:cNvPr id="50" name="Group 349"/>
            <p:cNvGrpSpPr/>
            <p:nvPr/>
          </p:nvGrpSpPr>
          <p:grpSpPr>
            <a:xfrm>
              <a:off x="685800" y="5277974"/>
              <a:ext cx="276038" cy="307777"/>
              <a:chOff x="2705398" y="2861641"/>
              <a:chExt cx="276038" cy="307777"/>
            </a:xfrm>
          </p:grpSpPr>
          <p:sp>
            <p:nvSpPr>
              <p:cNvPr id="51" name="Oval 350"/>
              <p:cNvSpPr/>
              <p:nvPr/>
            </p:nvSpPr>
            <p:spPr>
              <a:xfrm>
                <a:off x="2746645" y="2912929"/>
                <a:ext cx="193544" cy="205199"/>
              </a:xfrm>
              <a:prstGeom prst="ellipse">
                <a:avLst/>
              </a:prstGeom>
              <a:solidFill>
                <a:srgbClr val="00B050"/>
              </a:solidFill>
              <a:ln w="25400" cap="flat" cmpd="sng" algn="ctr">
                <a:solidFill>
                  <a:srgbClr val="00B050"/>
                </a:solidFill>
                <a:prstDash val="solid"/>
              </a:ln>
              <a:effectLst/>
            </p:spPr>
            <p:txBody>
              <a:bodyPr rtlCol="0"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52" name="TextBox 351"/>
              <p:cNvSpPr txBox="1"/>
              <p:nvPr/>
            </p:nvSpPr>
            <p:spPr>
              <a:xfrm>
                <a:off x="2705398" y="2861641"/>
                <a:ext cx="276038" cy="307777"/>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rPr>
                  <a:t>1</a:t>
                </a:r>
              </a:p>
            </p:txBody>
          </p:sp>
        </p:grpSp>
      </p:grpSp>
      <p:grpSp>
        <p:nvGrpSpPr>
          <p:cNvPr id="13" name="Group 352"/>
          <p:cNvGrpSpPr/>
          <p:nvPr/>
        </p:nvGrpSpPr>
        <p:grpSpPr>
          <a:xfrm>
            <a:off x="636601" y="5537469"/>
            <a:ext cx="6586199" cy="311999"/>
            <a:chOff x="685800" y="5631601"/>
            <a:chExt cx="6586199" cy="311999"/>
          </a:xfrm>
        </p:grpSpPr>
        <p:sp>
          <p:nvSpPr>
            <p:cNvPr id="45" name="TextBox 353"/>
            <p:cNvSpPr txBox="1"/>
            <p:nvPr/>
          </p:nvSpPr>
          <p:spPr>
            <a:xfrm>
              <a:off x="939816" y="5635823"/>
              <a:ext cx="6332183" cy="307777"/>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smtClean="0">
                  <a:solidFill>
                    <a:prstClr val="black"/>
                  </a:solidFill>
                  <a:latin typeface="Calibri"/>
                </a:rPr>
                <a:t>Data Type Registry returns matching types. Weather-type is returned in our example</a:t>
              </a:r>
              <a:endParaRPr kumimoji="0" lang="en-US" sz="1400" b="0" i="0" u="none" strike="noStrike" kern="0" cap="none" spc="0" normalizeH="0" baseline="0" noProof="0" dirty="0" smtClean="0">
                <a:ln>
                  <a:noFill/>
                </a:ln>
                <a:solidFill>
                  <a:prstClr val="black"/>
                </a:solidFill>
                <a:effectLst/>
                <a:uLnTx/>
                <a:uFillTx/>
                <a:latin typeface="Calibri"/>
              </a:endParaRPr>
            </a:p>
          </p:txBody>
        </p:sp>
        <p:grpSp>
          <p:nvGrpSpPr>
            <p:cNvPr id="46" name="Group 354"/>
            <p:cNvGrpSpPr/>
            <p:nvPr/>
          </p:nvGrpSpPr>
          <p:grpSpPr>
            <a:xfrm>
              <a:off x="685800" y="5631601"/>
              <a:ext cx="276038" cy="307777"/>
              <a:chOff x="2705398" y="2861640"/>
              <a:chExt cx="276038" cy="307777"/>
            </a:xfrm>
          </p:grpSpPr>
          <p:sp>
            <p:nvSpPr>
              <p:cNvPr id="47" name="Oval 355"/>
              <p:cNvSpPr/>
              <p:nvPr/>
            </p:nvSpPr>
            <p:spPr>
              <a:xfrm>
                <a:off x="2746645" y="2912929"/>
                <a:ext cx="193544" cy="205199"/>
              </a:xfrm>
              <a:prstGeom prst="ellipse">
                <a:avLst/>
              </a:prstGeom>
              <a:solidFill>
                <a:srgbClr val="00B050"/>
              </a:solidFill>
              <a:ln w="25400" cap="flat" cmpd="sng" algn="ctr">
                <a:solidFill>
                  <a:srgbClr val="00B050"/>
                </a:solidFill>
                <a:prstDash val="solid"/>
              </a:ln>
              <a:effectLst/>
            </p:spPr>
            <p:txBody>
              <a:bodyPr rtlCol="0"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48" name="TextBox 356"/>
              <p:cNvSpPr txBox="1"/>
              <p:nvPr/>
            </p:nvSpPr>
            <p:spPr>
              <a:xfrm>
                <a:off x="2705398" y="2861640"/>
                <a:ext cx="276038" cy="307777"/>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prstClr val="black"/>
                    </a:solidFill>
                    <a:effectLst/>
                    <a:uLnTx/>
                    <a:uFillTx/>
                    <a:latin typeface="Calibri"/>
                  </a:rPr>
                  <a:t>2</a:t>
                </a:r>
              </a:p>
            </p:txBody>
          </p:sp>
        </p:grpSp>
      </p:grpSp>
      <p:grpSp>
        <p:nvGrpSpPr>
          <p:cNvPr id="14" name="Group 357"/>
          <p:cNvGrpSpPr/>
          <p:nvPr/>
        </p:nvGrpSpPr>
        <p:grpSpPr>
          <a:xfrm>
            <a:off x="636601" y="5859648"/>
            <a:ext cx="7132634" cy="307777"/>
            <a:chOff x="685800" y="5959374"/>
            <a:chExt cx="7132634" cy="307777"/>
          </a:xfrm>
        </p:grpSpPr>
        <p:sp>
          <p:nvSpPr>
            <p:cNvPr id="41" name="TextBox 358"/>
            <p:cNvSpPr txBox="1"/>
            <p:nvPr/>
          </p:nvSpPr>
          <p:spPr>
            <a:xfrm>
              <a:off x="939816" y="5959374"/>
              <a:ext cx="6878618" cy="307777"/>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smtClean="0">
                  <a:solidFill>
                    <a:prstClr val="black"/>
                  </a:solidFill>
                  <a:latin typeface="Calibri"/>
                </a:rPr>
                <a:t>Clients look up in repositories and metadata registries for typed data (about weather-type)</a:t>
              </a:r>
              <a:endParaRPr kumimoji="0" lang="en-US" sz="1400" b="0" i="0" u="none" strike="noStrike" kern="0" cap="none" spc="0" normalizeH="0" baseline="0" noProof="0" dirty="0" smtClean="0">
                <a:ln>
                  <a:noFill/>
                </a:ln>
                <a:solidFill>
                  <a:prstClr val="black"/>
                </a:solidFill>
                <a:effectLst/>
                <a:uLnTx/>
                <a:uFillTx/>
                <a:latin typeface="Calibri"/>
              </a:endParaRPr>
            </a:p>
          </p:txBody>
        </p:sp>
        <p:grpSp>
          <p:nvGrpSpPr>
            <p:cNvPr id="42" name="Group 359"/>
            <p:cNvGrpSpPr/>
            <p:nvPr/>
          </p:nvGrpSpPr>
          <p:grpSpPr>
            <a:xfrm>
              <a:off x="685800" y="5959374"/>
              <a:ext cx="276038" cy="307777"/>
              <a:chOff x="2705398" y="2861640"/>
              <a:chExt cx="276038" cy="307777"/>
            </a:xfrm>
          </p:grpSpPr>
          <p:sp>
            <p:nvSpPr>
              <p:cNvPr id="43" name="Oval 360"/>
              <p:cNvSpPr/>
              <p:nvPr/>
            </p:nvSpPr>
            <p:spPr>
              <a:xfrm>
                <a:off x="2746645" y="2912929"/>
                <a:ext cx="193544" cy="205199"/>
              </a:xfrm>
              <a:prstGeom prst="ellipse">
                <a:avLst/>
              </a:prstGeom>
              <a:solidFill>
                <a:srgbClr val="00B050"/>
              </a:solidFill>
              <a:ln w="25400" cap="flat" cmpd="sng" algn="ctr">
                <a:solidFill>
                  <a:srgbClr val="00B050"/>
                </a:solidFill>
                <a:prstDash val="solid"/>
              </a:ln>
              <a:effectLst/>
            </p:spPr>
            <p:txBody>
              <a:bodyPr rtlCol="0"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44" name="TextBox 361"/>
              <p:cNvSpPr txBox="1"/>
              <p:nvPr/>
            </p:nvSpPr>
            <p:spPr>
              <a:xfrm>
                <a:off x="2705398" y="2861640"/>
                <a:ext cx="276038" cy="307777"/>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prstClr val="black"/>
                    </a:solidFill>
                    <a:effectLst/>
                    <a:uLnTx/>
                    <a:uFillTx/>
                    <a:latin typeface="Calibri"/>
                  </a:rPr>
                  <a:t>3</a:t>
                </a:r>
              </a:p>
            </p:txBody>
          </p:sp>
        </p:grpSp>
      </p:grpSp>
      <p:grpSp>
        <p:nvGrpSpPr>
          <p:cNvPr id="15" name="Group 362"/>
          <p:cNvGrpSpPr/>
          <p:nvPr/>
        </p:nvGrpSpPr>
        <p:grpSpPr>
          <a:xfrm>
            <a:off x="636601" y="6154268"/>
            <a:ext cx="3748182" cy="307777"/>
            <a:chOff x="685800" y="6319512"/>
            <a:chExt cx="3748182" cy="307777"/>
          </a:xfrm>
        </p:grpSpPr>
        <p:sp>
          <p:nvSpPr>
            <p:cNvPr id="37" name="TextBox 363"/>
            <p:cNvSpPr txBox="1"/>
            <p:nvPr/>
          </p:nvSpPr>
          <p:spPr>
            <a:xfrm>
              <a:off x="939816" y="6319512"/>
              <a:ext cx="3494166" cy="307777"/>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smtClean="0">
                  <a:solidFill>
                    <a:prstClr val="black"/>
                  </a:solidFill>
                  <a:latin typeface="Calibri"/>
                </a:rPr>
                <a:t>Appropriate (weather) typed data is returned</a:t>
              </a:r>
              <a:endParaRPr kumimoji="0" lang="en-US" sz="1400" b="0" i="0" u="none" strike="noStrike" kern="0" cap="none" spc="0" normalizeH="0" baseline="0" noProof="0" dirty="0" smtClean="0">
                <a:ln>
                  <a:noFill/>
                </a:ln>
                <a:solidFill>
                  <a:prstClr val="black"/>
                </a:solidFill>
                <a:effectLst/>
                <a:uLnTx/>
                <a:uFillTx/>
                <a:latin typeface="Calibri"/>
              </a:endParaRPr>
            </a:p>
          </p:txBody>
        </p:sp>
        <p:grpSp>
          <p:nvGrpSpPr>
            <p:cNvPr id="38" name="Group 364"/>
            <p:cNvGrpSpPr/>
            <p:nvPr/>
          </p:nvGrpSpPr>
          <p:grpSpPr>
            <a:xfrm>
              <a:off x="685800" y="6319512"/>
              <a:ext cx="276038" cy="307777"/>
              <a:chOff x="2705398" y="2861640"/>
              <a:chExt cx="276038" cy="307777"/>
            </a:xfrm>
          </p:grpSpPr>
          <p:sp>
            <p:nvSpPr>
              <p:cNvPr id="39" name="Oval 365"/>
              <p:cNvSpPr/>
              <p:nvPr/>
            </p:nvSpPr>
            <p:spPr>
              <a:xfrm>
                <a:off x="2746645" y="2912929"/>
                <a:ext cx="193544" cy="205199"/>
              </a:xfrm>
              <a:prstGeom prst="ellipse">
                <a:avLst/>
              </a:prstGeom>
              <a:solidFill>
                <a:srgbClr val="00B050"/>
              </a:solidFill>
              <a:ln w="25400" cap="flat" cmpd="sng" algn="ctr">
                <a:solidFill>
                  <a:srgbClr val="00B050"/>
                </a:solidFill>
                <a:prstDash val="solid"/>
              </a:ln>
              <a:effectLst/>
            </p:spPr>
            <p:txBody>
              <a:bodyPr rtlCol="0"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40" name="TextBox 366"/>
              <p:cNvSpPr txBox="1"/>
              <p:nvPr/>
            </p:nvSpPr>
            <p:spPr>
              <a:xfrm>
                <a:off x="2705398" y="2861640"/>
                <a:ext cx="276038" cy="307777"/>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prstClr val="black"/>
                    </a:solidFill>
                    <a:effectLst/>
                    <a:uLnTx/>
                    <a:uFillTx/>
                    <a:latin typeface="Calibri"/>
                  </a:rPr>
                  <a:t>4</a:t>
                </a:r>
              </a:p>
            </p:txBody>
          </p:sp>
        </p:grpSp>
      </p:grpSp>
      <p:grpSp>
        <p:nvGrpSpPr>
          <p:cNvPr id="16" name="Group 367"/>
          <p:cNvGrpSpPr/>
          <p:nvPr/>
        </p:nvGrpSpPr>
        <p:grpSpPr>
          <a:xfrm>
            <a:off x="1246201" y="2344268"/>
            <a:ext cx="276038" cy="1063369"/>
            <a:chOff x="1589207" y="2568748"/>
            <a:chExt cx="276038" cy="1063369"/>
          </a:xfrm>
        </p:grpSpPr>
        <p:cxnSp>
          <p:nvCxnSpPr>
            <p:cNvPr id="33" name="Straight Arrow Connector 368"/>
            <p:cNvCxnSpPr/>
            <p:nvPr/>
          </p:nvCxnSpPr>
          <p:spPr>
            <a:xfrm>
              <a:off x="1736366" y="2568748"/>
              <a:ext cx="0" cy="1063369"/>
            </a:xfrm>
            <a:prstGeom prst="straightConnector1">
              <a:avLst/>
            </a:prstGeom>
            <a:noFill/>
            <a:ln w="19050" cap="flat" cmpd="sng" algn="ctr">
              <a:solidFill>
                <a:sysClr val="windowText" lastClr="000000"/>
              </a:solidFill>
              <a:prstDash val="solid"/>
              <a:headEnd type="none" w="med" len="med"/>
              <a:tailEnd type="arrow" w="med" len="med"/>
            </a:ln>
            <a:effectLst/>
          </p:spPr>
        </p:cxnSp>
        <p:grpSp>
          <p:nvGrpSpPr>
            <p:cNvPr id="34" name="Group 369"/>
            <p:cNvGrpSpPr/>
            <p:nvPr/>
          </p:nvGrpSpPr>
          <p:grpSpPr>
            <a:xfrm>
              <a:off x="1589207" y="2912929"/>
              <a:ext cx="276038" cy="307777"/>
              <a:chOff x="2705398" y="2861640"/>
              <a:chExt cx="276038" cy="307777"/>
            </a:xfrm>
          </p:grpSpPr>
          <p:sp>
            <p:nvSpPr>
              <p:cNvPr id="35" name="Oval 370"/>
              <p:cNvSpPr/>
              <p:nvPr/>
            </p:nvSpPr>
            <p:spPr>
              <a:xfrm>
                <a:off x="2746645" y="2912929"/>
                <a:ext cx="193544" cy="205199"/>
              </a:xfrm>
              <a:prstGeom prst="ellipse">
                <a:avLst/>
              </a:prstGeom>
              <a:solidFill>
                <a:srgbClr val="00B050"/>
              </a:solidFill>
              <a:ln w="25400" cap="flat" cmpd="sng" algn="ctr">
                <a:solidFill>
                  <a:srgbClr val="00B050"/>
                </a:solidFill>
                <a:prstDash val="solid"/>
              </a:ln>
              <a:effectLst/>
            </p:spPr>
            <p:txBody>
              <a:bodyPr rtlCol="0"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36" name="TextBox 371"/>
              <p:cNvSpPr txBox="1"/>
              <p:nvPr/>
            </p:nvSpPr>
            <p:spPr>
              <a:xfrm>
                <a:off x="2705398" y="2861640"/>
                <a:ext cx="276038" cy="307777"/>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rPr>
                  <a:t>3</a:t>
                </a:r>
              </a:p>
            </p:txBody>
          </p:sp>
        </p:grpSp>
      </p:grpSp>
      <p:grpSp>
        <p:nvGrpSpPr>
          <p:cNvPr id="17" name="Group 372"/>
          <p:cNvGrpSpPr/>
          <p:nvPr/>
        </p:nvGrpSpPr>
        <p:grpSpPr>
          <a:xfrm>
            <a:off x="2062747" y="2165038"/>
            <a:ext cx="3450654" cy="307777"/>
            <a:chOff x="2111946" y="2335370"/>
            <a:chExt cx="3450654" cy="307777"/>
          </a:xfrm>
        </p:grpSpPr>
        <p:cxnSp>
          <p:nvCxnSpPr>
            <p:cNvPr id="29" name="Straight Arrow Connector 373"/>
            <p:cNvCxnSpPr/>
            <p:nvPr/>
          </p:nvCxnSpPr>
          <p:spPr>
            <a:xfrm>
              <a:off x="2111946" y="2494057"/>
              <a:ext cx="3450654" cy="0"/>
            </a:xfrm>
            <a:prstGeom prst="straightConnector1">
              <a:avLst/>
            </a:prstGeom>
            <a:noFill/>
            <a:ln w="19050" cap="flat" cmpd="sng" algn="ctr">
              <a:solidFill>
                <a:sysClr val="windowText" lastClr="000000"/>
              </a:solidFill>
              <a:prstDash val="solid"/>
              <a:headEnd type="none" w="med" len="med"/>
              <a:tailEnd type="arrow" w="med" len="med"/>
            </a:ln>
            <a:effectLst/>
          </p:spPr>
        </p:cxnSp>
        <p:grpSp>
          <p:nvGrpSpPr>
            <p:cNvPr id="30" name="Group 374"/>
            <p:cNvGrpSpPr/>
            <p:nvPr/>
          </p:nvGrpSpPr>
          <p:grpSpPr>
            <a:xfrm>
              <a:off x="3914962" y="2335370"/>
              <a:ext cx="276038" cy="307777"/>
              <a:chOff x="2705398" y="2861640"/>
              <a:chExt cx="276038" cy="307777"/>
            </a:xfrm>
          </p:grpSpPr>
          <p:sp>
            <p:nvSpPr>
              <p:cNvPr id="31" name="Oval 375"/>
              <p:cNvSpPr/>
              <p:nvPr/>
            </p:nvSpPr>
            <p:spPr>
              <a:xfrm>
                <a:off x="2746645" y="2912929"/>
                <a:ext cx="193544" cy="205199"/>
              </a:xfrm>
              <a:prstGeom prst="ellipse">
                <a:avLst/>
              </a:prstGeom>
              <a:solidFill>
                <a:srgbClr val="00B050"/>
              </a:solidFill>
              <a:ln w="25400" cap="flat" cmpd="sng" algn="ctr">
                <a:solidFill>
                  <a:srgbClr val="00B050"/>
                </a:solidFill>
                <a:prstDash val="solid"/>
              </a:ln>
              <a:effectLst/>
            </p:spPr>
            <p:txBody>
              <a:bodyPr rtlCol="0"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32" name="TextBox 376"/>
              <p:cNvSpPr txBox="1"/>
              <p:nvPr/>
            </p:nvSpPr>
            <p:spPr>
              <a:xfrm>
                <a:off x="2705398" y="2861640"/>
                <a:ext cx="276038" cy="307777"/>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rPr>
                  <a:t>1</a:t>
                </a:r>
              </a:p>
            </p:txBody>
          </p:sp>
        </p:grpSp>
      </p:grpSp>
      <p:grpSp>
        <p:nvGrpSpPr>
          <p:cNvPr id="18" name="Group 377"/>
          <p:cNvGrpSpPr/>
          <p:nvPr/>
        </p:nvGrpSpPr>
        <p:grpSpPr>
          <a:xfrm>
            <a:off x="2560740" y="1903901"/>
            <a:ext cx="2903118" cy="307777"/>
            <a:chOff x="2609939" y="2074233"/>
            <a:chExt cx="2903118" cy="307777"/>
          </a:xfrm>
        </p:grpSpPr>
        <p:cxnSp>
          <p:nvCxnSpPr>
            <p:cNvPr id="25" name="Straight Arrow Connector 378"/>
            <p:cNvCxnSpPr/>
            <p:nvPr/>
          </p:nvCxnSpPr>
          <p:spPr>
            <a:xfrm>
              <a:off x="2609939" y="2238462"/>
              <a:ext cx="2903118" cy="0"/>
            </a:xfrm>
            <a:prstGeom prst="straightConnector1">
              <a:avLst/>
            </a:prstGeom>
            <a:noFill/>
            <a:ln w="19050" cap="flat" cmpd="sng" algn="ctr">
              <a:solidFill>
                <a:sysClr val="windowText" lastClr="000000"/>
              </a:solidFill>
              <a:prstDash val="solid"/>
              <a:headEnd type="arrow" w="med" len="med"/>
              <a:tailEnd type="none" w="med" len="med"/>
            </a:ln>
            <a:effectLst/>
          </p:spPr>
        </p:cxnSp>
        <p:grpSp>
          <p:nvGrpSpPr>
            <p:cNvPr id="26" name="Group 379"/>
            <p:cNvGrpSpPr/>
            <p:nvPr/>
          </p:nvGrpSpPr>
          <p:grpSpPr>
            <a:xfrm>
              <a:off x="4537289" y="2074233"/>
              <a:ext cx="276038" cy="307777"/>
              <a:chOff x="2705398" y="2861640"/>
              <a:chExt cx="276038" cy="307777"/>
            </a:xfrm>
          </p:grpSpPr>
          <p:sp>
            <p:nvSpPr>
              <p:cNvPr id="27" name="Oval 380"/>
              <p:cNvSpPr/>
              <p:nvPr/>
            </p:nvSpPr>
            <p:spPr>
              <a:xfrm>
                <a:off x="2746645" y="2912929"/>
                <a:ext cx="193544" cy="205199"/>
              </a:xfrm>
              <a:prstGeom prst="ellipse">
                <a:avLst/>
              </a:prstGeom>
              <a:solidFill>
                <a:srgbClr val="00B050"/>
              </a:solidFill>
              <a:ln w="25400" cap="flat" cmpd="sng" algn="ctr">
                <a:solidFill>
                  <a:srgbClr val="00B050"/>
                </a:solidFill>
                <a:prstDash val="solid"/>
              </a:ln>
              <a:effectLst/>
            </p:spPr>
            <p:txBody>
              <a:bodyPr rtlCol="0"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28" name="TextBox 381"/>
              <p:cNvSpPr txBox="1"/>
              <p:nvPr/>
            </p:nvSpPr>
            <p:spPr>
              <a:xfrm>
                <a:off x="2705398" y="2861640"/>
                <a:ext cx="276038" cy="307777"/>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rPr>
                  <a:t>2</a:t>
                </a:r>
              </a:p>
            </p:txBody>
          </p:sp>
        </p:grpSp>
      </p:grpSp>
      <p:grpSp>
        <p:nvGrpSpPr>
          <p:cNvPr id="20" name="Group 134"/>
          <p:cNvGrpSpPr/>
          <p:nvPr/>
        </p:nvGrpSpPr>
        <p:grpSpPr>
          <a:xfrm>
            <a:off x="1932001" y="2344268"/>
            <a:ext cx="276038" cy="1063369"/>
            <a:chOff x="1589207" y="2568748"/>
            <a:chExt cx="276038" cy="1063369"/>
          </a:xfrm>
        </p:grpSpPr>
        <p:cxnSp>
          <p:nvCxnSpPr>
            <p:cNvPr id="21" name="Straight Arrow Connector 135"/>
            <p:cNvCxnSpPr/>
            <p:nvPr/>
          </p:nvCxnSpPr>
          <p:spPr>
            <a:xfrm>
              <a:off x="1736366" y="2568748"/>
              <a:ext cx="0" cy="1063369"/>
            </a:xfrm>
            <a:prstGeom prst="straightConnector1">
              <a:avLst/>
            </a:prstGeom>
            <a:noFill/>
            <a:ln w="19050" cap="flat" cmpd="sng" algn="ctr">
              <a:solidFill>
                <a:sysClr val="windowText" lastClr="000000"/>
              </a:solidFill>
              <a:prstDash val="solid"/>
              <a:headEnd type="arrow" w="med" len="med"/>
              <a:tailEnd type="none" w="med" len="med"/>
            </a:ln>
            <a:effectLst/>
          </p:spPr>
        </p:cxnSp>
        <p:grpSp>
          <p:nvGrpSpPr>
            <p:cNvPr id="22" name="Group 136"/>
            <p:cNvGrpSpPr/>
            <p:nvPr/>
          </p:nvGrpSpPr>
          <p:grpSpPr>
            <a:xfrm>
              <a:off x="1589207" y="2912929"/>
              <a:ext cx="276038" cy="307777"/>
              <a:chOff x="2705398" y="2861640"/>
              <a:chExt cx="276038" cy="307777"/>
            </a:xfrm>
          </p:grpSpPr>
          <p:sp>
            <p:nvSpPr>
              <p:cNvPr id="23" name="Oval 137"/>
              <p:cNvSpPr/>
              <p:nvPr/>
            </p:nvSpPr>
            <p:spPr>
              <a:xfrm>
                <a:off x="2746645" y="2912929"/>
                <a:ext cx="193544" cy="205199"/>
              </a:xfrm>
              <a:prstGeom prst="ellipse">
                <a:avLst/>
              </a:prstGeom>
              <a:solidFill>
                <a:srgbClr val="00B050"/>
              </a:solidFill>
              <a:ln w="25400" cap="flat" cmpd="sng" algn="ctr">
                <a:solidFill>
                  <a:srgbClr val="00B050"/>
                </a:solidFill>
                <a:prstDash val="solid"/>
              </a:ln>
              <a:effectLst/>
            </p:spPr>
            <p:txBody>
              <a:bodyPr rtlCol="0"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24" name="TextBox 138"/>
              <p:cNvSpPr txBox="1"/>
              <p:nvPr/>
            </p:nvSpPr>
            <p:spPr>
              <a:xfrm>
                <a:off x="2705398" y="2861640"/>
                <a:ext cx="276038" cy="307777"/>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rPr>
                  <a:t>4</a:t>
                </a:r>
              </a:p>
            </p:txBody>
          </p:sp>
        </p:grpSp>
      </p:grpSp>
      <p:sp>
        <p:nvSpPr>
          <p:cNvPr id="114" name="CuadroTexto 113"/>
          <p:cNvSpPr txBox="1"/>
          <p:nvPr/>
        </p:nvSpPr>
        <p:spPr>
          <a:xfrm>
            <a:off x="5610936" y="6525344"/>
            <a:ext cx="3522162" cy="261610"/>
          </a:xfrm>
          <a:prstGeom prst="rect">
            <a:avLst/>
          </a:prstGeom>
          <a:noFill/>
        </p:spPr>
        <p:txBody>
          <a:bodyPr wrap="square" rtlCol="0">
            <a:spAutoFit/>
          </a:bodyPr>
          <a:lstStyle/>
          <a:p>
            <a:pPr algn="r"/>
            <a:r>
              <a:rPr lang="en-US" sz="1100" dirty="0" smtClean="0">
                <a:solidFill>
                  <a:schemeClr val="bg1">
                    <a:lumMod val="65000"/>
                  </a:schemeClr>
                </a:solidFill>
              </a:rPr>
              <a:t>Source: “Data Types” </a:t>
            </a:r>
            <a:r>
              <a:rPr lang="en-US" sz="1100" dirty="0" err="1" smtClean="0">
                <a:solidFill>
                  <a:schemeClr val="bg1">
                    <a:lumMod val="65000"/>
                  </a:schemeClr>
                </a:solidFill>
              </a:rPr>
              <a:t>Giridhar</a:t>
            </a:r>
            <a:r>
              <a:rPr lang="en-US" sz="1100" dirty="0" smtClean="0">
                <a:solidFill>
                  <a:schemeClr val="bg1">
                    <a:lumMod val="65000"/>
                  </a:schemeClr>
                </a:solidFill>
              </a:rPr>
              <a:t> </a:t>
            </a:r>
            <a:r>
              <a:rPr lang="en-US" sz="1100" dirty="0" err="1" smtClean="0">
                <a:solidFill>
                  <a:schemeClr val="bg1">
                    <a:lumMod val="65000"/>
                  </a:schemeClr>
                </a:solidFill>
              </a:rPr>
              <a:t>Manepalli</a:t>
            </a:r>
            <a:r>
              <a:rPr lang="en-US" sz="1100" dirty="0" smtClean="0">
                <a:solidFill>
                  <a:schemeClr val="bg1">
                    <a:lumMod val="65000"/>
                  </a:schemeClr>
                </a:solidFill>
              </a:rPr>
              <a:t>, RDA 2</a:t>
            </a:r>
            <a:r>
              <a:rPr lang="en-US" sz="1100" baseline="30000" dirty="0" smtClean="0">
                <a:solidFill>
                  <a:schemeClr val="bg1">
                    <a:lumMod val="65000"/>
                  </a:schemeClr>
                </a:solidFill>
              </a:rPr>
              <a:t>nd</a:t>
            </a:r>
            <a:r>
              <a:rPr lang="en-US" sz="1100" dirty="0" smtClean="0">
                <a:solidFill>
                  <a:schemeClr val="bg1">
                    <a:lumMod val="65000"/>
                  </a:schemeClr>
                </a:solidFill>
              </a:rPr>
              <a:t> Plenary</a:t>
            </a:r>
            <a:endParaRPr lang="en-US" sz="1100" dirty="0">
              <a:solidFill>
                <a:schemeClr val="bg1">
                  <a:lumMod val="65000"/>
                </a:schemeClr>
              </a:solidFill>
            </a:endParaRPr>
          </a:p>
        </p:txBody>
      </p:sp>
    </p:spTree>
    <p:extLst>
      <p:ext uri="{BB962C8B-B14F-4D97-AF65-F5344CB8AC3E}">
        <p14:creationId xmlns:p14="http://schemas.microsoft.com/office/powerpoint/2010/main" val="34951104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EUDAT Plans for the DTR</a:t>
            </a:r>
            <a:endParaRPr lang="en-US" dirty="0"/>
          </a:p>
        </p:txBody>
      </p:sp>
      <p:sp>
        <p:nvSpPr>
          <p:cNvPr id="3" name="Marcador de contenido 2"/>
          <p:cNvSpPr>
            <a:spLocks noGrp="1"/>
          </p:cNvSpPr>
          <p:nvPr>
            <p:ph idx="1"/>
          </p:nvPr>
        </p:nvSpPr>
        <p:spPr/>
        <p:txBody>
          <a:bodyPr>
            <a:normAutofit lnSpcReduction="10000"/>
          </a:bodyPr>
          <a:lstStyle/>
          <a:p>
            <a:r>
              <a:rPr lang="en-US" sz="2200" b="1" dirty="0" smtClean="0">
                <a:solidFill>
                  <a:schemeClr val="accent3">
                    <a:lumMod val="75000"/>
                  </a:schemeClr>
                </a:solidFill>
              </a:rPr>
              <a:t>Ongoing: </a:t>
            </a:r>
            <a:r>
              <a:rPr lang="en-US" sz="2200" b="1" dirty="0" smtClean="0"/>
              <a:t>Testing </a:t>
            </a:r>
            <a:r>
              <a:rPr lang="en-US" sz="2200" b="1" dirty="0"/>
              <a:t>instance deployed at </a:t>
            </a:r>
            <a:r>
              <a:rPr lang="en-US" sz="2200" b="1" dirty="0" smtClean="0"/>
              <a:t>BSC</a:t>
            </a:r>
          </a:p>
          <a:p>
            <a:pPr lvl="1"/>
            <a:r>
              <a:rPr lang="en-US" sz="2000" dirty="0" smtClean="0"/>
              <a:t>To be used by beta-testers (more on this in a moment)</a:t>
            </a:r>
          </a:p>
          <a:p>
            <a:r>
              <a:rPr lang="en-US" sz="2200" b="1" dirty="0">
                <a:solidFill>
                  <a:schemeClr val="accent3">
                    <a:lumMod val="75000"/>
                  </a:schemeClr>
                </a:solidFill>
              </a:rPr>
              <a:t>Ongoing: </a:t>
            </a:r>
            <a:r>
              <a:rPr lang="en-US" sz="2200" b="1" dirty="0"/>
              <a:t>Produce user/administrative documentation</a:t>
            </a:r>
            <a:endParaRPr lang="en-US" sz="2200" b="1" dirty="0" smtClean="0">
              <a:solidFill>
                <a:schemeClr val="accent6">
                  <a:lumMod val="75000"/>
                </a:schemeClr>
              </a:solidFill>
            </a:endParaRPr>
          </a:p>
          <a:p>
            <a:r>
              <a:rPr lang="en-US" sz="2200" b="1" dirty="0" smtClean="0">
                <a:solidFill>
                  <a:schemeClr val="accent6">
                    <a:lumMod val="75000"/>
                  </a:schemeClr>
                </a:solidFill>
              </a:rPr>
              <a:t>Starting</a:t>
            </a:r>
            <a:r>
              <a:rPr lang="en-US" sz="2200" b="1" dirty="0" smtClean="0">
                <a:solidFill>
                  <a:schemeClr val="accent6"/>
                </a:solidFill>
              </a:rPr>
              <a:t>: </a:t>
            </a:r>
            <a:r>
              <a:rPr lang="en-US" sz="2200" b="1" dirty="0" smtClean="0"/>
              <a:t>Integration with B2ACCESS Authentication/Authorization Infrastructure</a:t>
            </a:r>
          </a:p>
          <a:p>
            <a:r>
              <a:rPr lang="en-US" sz="2200" b="1" dirty="0">
                <a:solidFill>
                  <a:schemeClr val="accent6">
                    <a:lumMod val="75000"/>
                  </a:schemeClr>
                </a:solidFill>
              </a:rPr>
              <a:t>Starting</a:t>
            </a:r>
            <a:r>
              <a:rPr lang="en-US" sz="2200" b="1" dirty="0" smtClean="0">
                <a:solidFill>
                  <a:schemeClr val="accent6"/>
                </a:solidFill>
              </a:rPr>
              <a:t>: </a:t>
            </a:r>
            <a:r>
              <a:rPr lang="en-US" sz="2200" b="1" dirty="0" smtClean="0"/>
              <a:t>Integration with B2SHARE</a:t>
            </a:r>
          </a:p>
          <a:p>
            <a:pPr lvl="1"/>
            <a:r>
              <a:rPr lang="en-US" sz="2000" dirty="0" smtClean="0"/>
              <a:t>Integrate B2SHARE’s metadata templates/keys in the DTR</a:t>
            </a:r>
          </a:p>
          <a:p>
            <a:pPr lvl="1"/>
            <a:r>
              <a:rPr lang="en-US" sz="2000" dirty="0" smtClean="0"/>
              <a:t>Allow users to include DTR Types within B2SHARE’s interface</a:t>
            </a:r>
          </a:p>
          <a:p>
            <a:pPr lvl="1"/>
            <a:r>
              <a:rPr lang="en-US" sz="2000" dirty="0" smtClean="0"/>
              <a:t>Allow users to refer back to B2SHARE from DTR Types</a:t>
            </a:r>
          </a:p>
          <a:p>
            <a:r>
              <a:rPr lang="en-US" sz="2200" b="1" dirty="0">
                <a:solidFill>
                  <a:schemeClr val="accent6">
                    <a:lumMod val="75000"/>
                  </a:schemeClr>
                </a:solidFill>
              </a:rPr>
              <a:t>Starting</a:t>
            </a:r>
            <a:r>
              <a:rPr lang="en-US" sz="2200" b="1" dirty="0">
                <a:solidFill>
                  <a:schemeClr val="accent6"/>
                </a:solidFill>
              </a:rPr>
              <a:t>: </a:t>
            </a:r>
            <a:r>
              <a:rPr lang="en-US" sz="2200" b="1" dirty="0" smtClean="0"/>
              <a:t>EUDAT branding</a:t>
            </a:r>
          </a:p>
          <a:p>
            <a:r>
              <a:rPr lang="en-US" sz="2200" b="1" dirty="0" smtClean="0">
                <a:solidFill>
                  <a:schemeClr val="accent2">
                    <a:lumMod val="75000"/>
                  </a:schemeClr>
                </a:solidFill>
              </a:rPr>
              <a:t>Future</a:t>
            </a:r>
            <a:r>
              <a:rPr lang="en-US" sz="2200" b="1" dirty="0" smtClean="0">
                <a:solidFill>
                  <a:schemeClr val="accent2"/>
                </a:solidFill>
              </a:rPr>
              <a:t>:</a:t>
            </a:r>
            <a:r>
              <a:rPr lang="en-US" sz="2200" b="1" dirty="0" smtClean="0">
                <a:solidFill>
                  <a:schemeClr val="accent1"/>
                </a:solidFill>
              </a:rPr>
              <a:t> </a:t>
            </a:r>
            <a:r>
              <a:rPr lang="en-US" sz="2200" b="1" dirty="0" smtClean="0"/>
              <a:t>Depending on beta-testers feedback and CDI evolution (e.g. replace EPIC with B2HANDLE?)</a:t>
            </a:r>
            <a:endParaRPr lang="en-US" sz="2200" b="1" dirty="0">
              <a:solidFill>
                <a:schemeClr val="accent1"/>
              </a:solidFill>
            </a:endParaRPr>
          </a:p>
        </p:txBody>
      </p:sp>
    </p:spTree>
    <p:extLst>
      <p:ext uri="{BB962C8B-B14F-4D97-AF65-F5344CB8AC3E}">
        <p14:creationId xmlns:p14="http://schemas.microsoft.com/office/powerpoint/2010/main" val="16028511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The Problem</a:t>
            </a:r>
            <a:endParaRPr lang="en-US" dirty="0"/>
          </a:p>
        </p:txBody>
      </p:sp>
      <p:sp>
        <p:nvSpPr>
          <p:cNvPr id="3" name="Marcador de contenido 2"/>
          <p:cNvSpPr>
            <a:spLocks noGrp="1"/>
          </p:cNvSpPr>
          <p:nvPr>
            <p:ph idx="1"/>
          </p:nvPr>
        </p:nvSpPr>
        <p:spPr/>
        <p:txBody>
          <a:bodyPr/>
          <a:lstStyle/>
          <a:p>
            <a:r>
              <a:rPr lang="en-US" sz="2200" b="1" dirty="0">
                <a:solidFill>
                  <a:schemeClr val="accent6">
                    <a:lumMod val="75000"/>
                  </a:schemeClr>
                </a:solidFill>
              </a:rPr>
              <a:t>Understanding</a:t>
            </a:r>
            <a:r>
              <a:rPr lang="en-US" sz="2200" b="1" dirty="0" smtClean="0"/>
              <a:t> scientific data and metadata is </a:t>
            </a:r>
            <a:r>
              <a:rPr lang="en-US" sz="2200" b="1" u="sng" dirty="0">
                <a:solidFill>
                  <a:schemeClr val="accent4"/>
                </a:solidFill>
              </a:rPr>
              <a:t>hard</a:t>
            </a:r>
          </a:p>
          <a:p>
            <a:pPr lvl="1"/>
            <a:r>
              <a:rPr lang="en-US" sz="2000" b="1" dirty="0" smtClean="0">
                <a:solidFill>
                  <a:schemeClr val="accent3">
                    <a:lumMod val="75000"/>
                  </a:schemeClr>
                </a:solidFill>
              </a:rPr>
              <a:t>Researcher 1:</a:t>
            </a:r>
            <a:r>
              <a:rPr lang="en-US" sz="2000" dirty="0" smtClean="0"/>
              <a:t> “Could you tell me what </a:t>
            </a:r>
            <a:r>
              <a:rPr lang="en-US" sz="2000" b="1" dirty="0" smtClean="0">
                <a:solidFill>
                  <a:schemeClr val="accent5">
                    <a:lumMod val="75000"/>
                  </a:schemeClr>
                </a:solidFill>
              </a:rPr>
              <a:t>column 12</a:t>
            </a:r>
            <a:r>
              <a:rPr lang="en-US" sz="2000" dirty="0" smtClean="0"/>
              <a:t> means in the CSV file you referenced in paper A </a:t>
            </a:r>
            <a:r>
              <a:rPr lang="en-US" sz="2000" b="1" dirty="0">
                <a:solidFill>
                  <a:schemeClr val="accent5">
                    <a:lumMod val="75000"/>
                  </a:schemeClr>
                </a:solidFill>
              </a:rPr>
              <a:t>from 5 years ago</a:t>
            </a:r>
            <a:r>
              <a:rPr lang="en-US" sz="2000" dirty="0" smtClean="0"/>
              <a:t>?”</a:t>
            </a:r>
          </a:p>
          <a:p>
            <a:pPr lvl="1"/>
            <a:r>
              <a:rPr lang="en-US" sz="2000" b="1" dirty="0" smtClean="0">
                <a:solidFill>
                  <a:schemeClr val="accent1"/>
                </a:solidFill>
              </a:rPr>
              <a:t>Researcher 2:</a:t>
            </a:r>
            <a:r>
              <a:rPr lang="en-US" sz="2000" dirty="0" smtClean="0"/>
              <a:t> “Uh, I </a:t>
            </a:r>
            <a:r>
              <a:rPr lang="en-US" sz="2000" b="1" dirty="0">
                <a:solidFill>
                  <a:schemeClr val="accent5">
                    <a:lumMod val="75000"/>
                  </a:schemeClr>
                </a:solidFill>
              </a:rPr>
              <a:t>believe</a:t>
            </a:r>
            <a:r>
              <a:rPr lang="en-US" sz="2000" dirty="0" smtClean="0"/>
              <a:t> it’s a </a:t>
            </a:r>
            <a:r>
              <a:rPr lang="en-US" sz="2000" b="1" dirty="0">
                <a:solidFill>
                  <a:schemeClr val="accent5">
                    <a:lumMod val="75000"/>
                  </a:schemeClr>
                </a:solidFill>
              </a:rPr>
              <a:t>number</a:t>
            </a:r>
            <a:r>
              <a:rPr lang="en-US" sz="2000" dirty="0" smtClean="0"/>
              <a:t>”</a:t>
            </a:r>
          </a:p>
          <a:p>
            <a:pPr lvl="1"/>
            <a:r>
              <a:rPr lang="en-US" sz="2000" b="1" dirty="0" smtClean="0">
                <a:solidFill>
                  <a:schemeClr val="accent3">
                    <a:lumMod val="75000"/>
                  </a:schemeClr>
                </a:solidFill>
              </a:rPr>
              <a:t>R1:</a:t>
            </a:r>
            <a:r>
              <a:rPr lang="en-US" sz="2000" dirty="0" smtClean="0"/>
              <a:t> “I can see that. Could it be </a:t>
            </a:r>
            <a:r>
              <a:rPr lang="en-US" sz="2000" b="1" dirty="0">
                <a:solidFill>
                  <a:schemeClr val="accent5">
                    <a:lumMod val="75000"/>
                  </a:schemeClr>
                </a:solidFill>
              </a:rPr>
              <a:t>a</a:t>
            </a:r>
            <a:r>
              <a:rPr lang="en-US" sz="2000" dirty="0" smtClean="0"/>
              <a:t> </a:t>
            </a:r>
            <a:r>
              <a:rPr lang="en-US" sz="2000" b="1" dirty="0">
                <a:solidFill>
                  <a:schemeClr val="accent5">
                    <a:lumMod val="75000"/>
                  </a:schemeClr>
                </a:solidFill>
              </a:rPr>
              <a:t>temperature</a:t>
            </a:r>
            <a:r>
              <a:rPr lang="en-US" sz="2000" dirty="0" smtClean="0"/>
              <a:t>?”</a:t>
            </a:r>
          </a:p>
          <a:p>
            <a:pPr lvl="1"/>
            <a:r>
              <a:rPr lang="en-US" sz="2000" b="1" dirty="0">
                <a:solidFill>
                  <a:schemeClr val="accent1"/>
                </a:solidFill>
              </a:rPr>
              <a:t>R2:</a:t>
            </a:r>
            <a:r>
              <a:rPr lang="en-US" sz="2000" dirty="0" smtClean="0"/>
              <a:t> “Probably”</a:t>
            </a:r>
          </a:p>
          <a:p>
            <a:pPr lvl="1"/>
            <a:r>
              <a:rPr lang="en-US" sz="2000" b="1" dirty="0">
                <a:solidFill>
                  <a:schemeClr val="accent3">
                    <a:lumMod val="75000"/>
                  </a:schemeClr>
                </a:solidFill>
              </a:rPr>
              <a:t>R1:</a:t>
            </a:r>
            <a:r>
              <a:rPr lang="en-US" sz="2000" dirty="0" smtClean="0"/>
              <a:t> “</a:t>
            </a:r>
            <a:r>
              <a:rPr lang="en-US" sz="2000" b="1" dirty="0" smtClean="0">
                <a:solidFill>
                  <a:schemeClr val="accent5">
                    <a:lumMod val="75000"/>
                  </a:schemeClr>
                </a:solidFill>
              </a:rPr>
              <a:t>Fahrenheit</a:t>
            </a:r>
            <a:r>
              <a:rPr lang="en-US" sz="2000" dirty="0" smtClean="0"/>
              <a:t>? </a:t>
            </a:r>
            <a:r>
              <a:rPr lang="en-US" sz="2000" b="1" dirty="0">
                <a:solidFill>
                  <a:schemeClr val="accent5">
                    <a:lumMod val="75000"/>
                  </a:schemeClr>
                </a:solidFill>
              </a:rPr>
              <a:t>Celsius</a:t>
            </a:r>
            <a:r>
              <a:rPr lang="en-US" sz="2000" dirty="0" smtClean="0"/>
              <a:t>?”</a:t>
            </a:r>
          </a:p>
          <a:p>
            <a:pPr lvl="1"/>
            <a:r>
              <a:rPr lang="en-US" sz="2000" b="1" dirty="0">
                <a:solidFill>
                  <a:schemeClr val="accent1"/>
                </a:solidFill>
              </a:rPr>
              <a:t>R2: </a:t>
            </a:r>
            <a:r>
              <a:rPr lang="en-US" sz="2000" dirty="0" smtClean="0"/>
              <a:t>“Maybe </a:t>
            </a:r>
            <a:r>
              <a:rPr lang="en-US" sz="2000" b="1" dirty="0" smtClean="0">
                <a:solidFill>
                  <a:schemeClr val="accent5">
                    <a:lumMod val="75000"/>
                  </a:schemeClr>
                </a:solidFill>
              </a:rPr>
              <a:t>Kelvin</a:t>
            </a:r>
            <a:r>
              <a:rPr lang="en-US" sz="2000" dirty="0" smtClean="0"/>
              <a:t> or</a:t>
            </a:r>
            <a:r>
              <a:rPr lang="en-US" sz="2000" b="1" dirty="0">
                <a:solidFill>
                  <a:schemeClr val="accent5">
                    <a:lumMod val="75000"/>
                  </a:schemeClr>
                </a:solidFill>
              </a:rPr>
              <a:t> </a:t>
            </a:r>
            <a:r>
              <a:rPr lang="en-US" sz="2000" b="1" dirty="0" smtClean="0">
                <a:solidFill>
                  <a:schemeClr val="accent5">
                    <a:lumMod val="75000"/>
                  </a:schemeClr>
                </a:solidFill>
              </a:rPr>
              <a:t>Rankine</a:t>
            </a:r>
            <a:r>
              <a:rPr lang="en-US" sz="2000" dirty="0" smtClean="0"/>
              <a:t>?”</a:t>
            </a:r>
          </a:p>
          <a:p>
            <a:pPr lvl="1"/>
            <a:r>
              <a:rPr lang="en-US" sz="2000" b="1" dirty="0">
                <a:solidFill>
                  <a:schemeClr val="accent3">
                    <a:lumMod val="75000"/>
                  </a:schemeClr>
                </a:solidFill>
              </a:rPr>
              <a:t>R1:</a:t>
            </a:r>
            <a:r>
              <a:rPr lang="en-US" sz="2000" dirty="0" smtClean="0"/>
              <a:t> “Kelvin?”</a:t>
            </a:r>
          </a:p>
          <a:p>
            <a:pPr lvl="1"/>
            <a:r>
              <a:rPr lang="en-US" sz="2000" b="1" dirty="0">
                <a:solidFill>
                  <a:schemeClr val="accent1"/>
                </a:solidFill>
              </a:rPr>
              <a:t>R2:</a:t>
            </a:r>
            <a:r>
              <a:rPr lang="en-US" sz="2000" dirty="0" smtClean="0"/>
              <a:t> “On second thought, maybe </a:t>
            </a:r>
            <a:br>
              <a:rPr lang="en-US" sz="2000" dirty="0" smtClean="0"/>
            </a:br>
            <a:r>
              <a:rPr lang="en-US" sz="2000" b="1" dirty="0" smtClean="0">
                <a:solidFill>
                  <a:schemeClr val="accent5">
                    <a:lumMod val="75000"/>
                  </a:schemeClr>
                </a:solidFill>
              </a:rPr>
              <a:t>it’s </a:t>
            </a:r>
            <a:r>
              <a:rPr lang="en-US" sz="2000" b="1" dirty="0">
                <a:solidFill>
                  <a:schemeClr val="accent5">
                    <a:lumMod val="75000"/>
                  </a:schemeClr>
                </a:solidFill>
              </a:rPr>
              <a:t>not</a:t>
            </a:r>
            <a:r>
              <a:rPr lang="en-US" sz="2000" dirty="0" smtClean="0"/>
              <a:t> really </a:t>
            </a:r>
            <a:r>
              <a:rPr lang="en-US" sz="2000" b="1" dirty="0">
                <a:solidFill>
                  <a:schemeClr val="accent5">
                    <a:lumMod val="75000"/>
                  </a:schemeClr>
                </a:solidFill>
              </a:rPr>
              <a:t>a</a:t>
            </a:r>
            <a:r>
              <a:rPr lang="en-US" sz="2000" dirty="0" smtClean="0"/>
              <a:t> </a:t>
            </a:r>
            <a:r>
              <a:rPr lang="en-US" sz="2000" b="1" dirty="0" smtClean="0">
                <a:solidFill>
                  <a:schemeClr val="accent5">
                    <a:lumMod val="75000"/>
                  </a:schemeClr>
                </a:solidFill>
              </a:rPr>
              <a:t>temperature</a:t>
            </a:r>
            <a:r>
              <a:rPr lang="en-US" sz="2000" dirty="0" smtClean="0"/>
              <a:t>”</a:t>
            </a:r>
          </a:p>
          <a:p>
            <a:pPr lvl="1"/>
            <a:r>
              <a:rPr lang="en-US" sz="2000" b="1" dirty="0">
                <a:solidFill>
                  <a:schemeClr val="accent3">
                    <a:lumMod val="75000"/>
                  </a:schemeClr>
                </a:solidFill>
              </a:rPr>
              <a:t>R1:</a:t>
            </a:r>
            <a:r>
              <a:rPr lang="en-US" sz="2000" dirty="0"/>
              <a:t> </a:t>
            </a:r>
            <a:r>
              <a:rPr lang="en-US" sz="2000" dirty="0" smtClean="0"/>
              <a:t>“…”</a:t>
            </a:r>
            <a:endParaRPr lang="en-US" sz="2000" dirty="0"/>
          </a:p>
        </p:txBody>
      </p:sp>
      <p:pic>
        <p:nvPicPr>
          <p:cNvPr id="6146" name="Picture 2" descr="C:\Users\bscuser\Desktop\xkc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3952884"/>
            <a:ext cx="1800200" cy="1852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81333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DTR Beta-Testing Instance</a:t>
            </a:r>
            <a:endParaRPr lang="en-US" dirty="0"/>
          </a:p>
        </p:txBody>
      </p:sp>
      <p:sp>
        <p:nvSpPr>
          <p:cNvPr id="3" name="Marcador de contenido 2"/>
          <p:cNvSpPr>
            <a:spLocks noGrp="1"/>
          </p:cNvSpPr>
          <p:nvPr>
            <p:ph idx="1"/>
          </p:nvPr>
        </p:nvSpPr>
        <p:spPr/>
        <p:txBody>
          <a:bodyPr>
            <a:normAutofit/>
          </a:bodyPr>
          <a:lstStyle/>
          <a:p>
            <a:r>
              <a:rPr lang="en-US" sz="2200" b="1" dirty="0">
                <a:solidFill>
                  <a:schemeClr val="accent6">
                    <a:lumMod val="75000"/>
                  </a:schemeClr>
                </a:solidFill>
              </a:rPr>
              <a:t>DTR’s</a:t>
            </a:r>
            <a:r>
              <a:rPr lang="en-US" sz="2200" b="1" dirty="0" smtClean="0"/>
              <a:t> </a:t>
            </a:r>
            <a:r>
              <a:rPr lang="en-US" sz="2200" b="1" dirty="0">
                <a:solidFill>
                  <a:schemeClr val="accent6">
                    <a:lumMod val="75000"/>
                  </a:schemeClr>
                </a:solidFill>
              </a:rPr>
              <a:t>position</a:t>
            </a:r>
            <a:r>
              <a:rPr lang="en-US" sz="2200" b="1" dirty="0" smtClean="0"/>
              <a:t> in the CDI needs to be </a:t>
            </a:r>
            <a:r>
              <a:rPr lang="en-US" sz="2200" b="1" dirty="0">
                <a:solidFill>
                  <a:schemeClr val="accent3">
                    <a:lumMod val="75000"/>
                  </a:schemeClr>
                </a:solidFill>
              </a:rPr>
              <a:t>precisely</a:t>
            </a:r>
            <a:r>
              <a:rPr lang="en-US" sz="2200" b="1" dirty="0" smtClean="0"/>
              <a:t> </a:t>
            </a:r>
            <a:r>
              <a:rPr lang="en-US" sz="2200" b="1" dirty="0">
                <a:solidFill>
                  <a:schemeClr val="accent3">
                    <a:lumMod val="75000"/>
                  </a:schemeClr>
                </a:solidFill>
              </a:rPr>
              <a:t>defined</a:t>
            </a:r>
          </a:p>
          <a:p>
            <a:pPr lvl="1"/>
            <a:r>
              <a:rPr lang="en-US" sz="2000" dirty="0" smtClean="0"/>
              <a:t>How are communities going to use it?</a:t>
            </a:r>
          </a:p>
          <a:p>
            <a:pPr lvl="1"/>
            <a:r>
              <a:rPr lang="en-US" sz="2000" dirty="0" smtClean="0"/>
              <a:t>How is it going to relate to other services?</a:t>
            </a:r>
          </a:p>
          <a:p>
            <a:pPr lvl="1"/>
            <a:r>
              <a:rPr lang="en-US" sz="2000" dirty="0" smtClean="0"/>
              <a:t>How should use cases evolve to match the CDI?</a:t>
            </a:r>
          </a:p>
          <a:p>
            <a:pPr lvl="1"/>
            <a:r>
              <a:rPr lang="en-US" sz="2000" dirty="0" smtClean="0"/>
              <a:t>How should the CDI evolve to match use cases?</a:t>
            </a:r>
            <a:endParaRPr lang="en-US" sz="2200" dirty="0" smtClean="0"/>
          </a:p>
          <a:p>
            <a:r>
              <a:rPr lang="en-US" sz="2200" b="1" dirty="0" smtClean="0"/>
              <a:t>The </a:t>
            </a:r>
            <a:r>
              <a:rPr lang="en-US" sz="2200" b="1" dirty="0">
                <a:solidFill>
                  <a:schemeClr val="accent6">
                    <a:lumMod val="75000"/>
                  </a:schemeClr>
                </a:solidFill>
              </a:rPr>
              <a:t>Data</a:t>
            </a:r>
            <a:r>
              <a:rPr lang="en-US" sz="2200" b="1" dirty="0" smtClean="0"/>
              <a:t> </a:t>
            </a:r>
            <a:r>
              <a:rPr lang="en-US" sz="2200" b="1" dirty="0">
                <a:solidFill>
                  <a:schemeClr val="accent6">
                    <a:lumMod val="75000"/>
                  </a:schemeClr>
                </a:solidFill>
              </a:rPr>
              <a:t>Type</a:t>
            </a:r>
            <a:r>
              <a:rPr lang="en-US" sz="2200" b="1" dirty="0" smtClean="0"/>
              <a:t> </a:t>
            </a:r>
            <a:r>
              <a:rPr lang="en-US" sz="2200" b="1" dirty="0">
                <a:solidFill>
                  <a:schemeClr val="accent6">
                    <a:lumMod val="75000"/>
                  </a:schemeClr>
                </a:solidFill>
              </a:rPr>
              <a:t>Schema</a:t>
            </a:r>
            <a:r>
              <a:rPr lang="en-US" sz="2200" b="1" dirty="0" smtClean="0"/>
              <a:t> needs to evolve to fit use cases from research communities</a:t>
            </a:r>
          </a:p>
          <a:p>
            <a:pPr lvl="1"/>
            <a:r>
              <a:rPr lang="en-US" sz="2000" dirty="0" smtClean="0"/>
              <a:t>We need to know what end-users need</a:t>
            </a:r>
          </a:p>
          <a:p>
            <a:pPr lvl="1"/>
            <a:r>
              <a:rPr lang="en-US" sz="2000" dirty="0"/>
              <a:t>Initial beta-testers: ICOS and </a:t>
            </a:r>
            <a:r>
              <a:rPr lang="en-US" sz="2000" dirty="0" smtClean="0"/>
              <a:t>CLARIN</a:t>
            </a:r>
          </a:p>
          <a:p>
            <a:pPr lvl="1"/>
            <a:r>
              <a:rPr lang="en-US" sz="2000" dirty="0" smtClean="0"/>
              <a:t>Some Data Pilots also need Data Typing</a:t>
            </a:r>
          </a:p>
          <a:p>
            <a:pPr lvl="1"/>
            <a:r>
              <a:rPr lang="en-US" sz="2000" b="1" dirty="0" smtClean="0"/>
              <a:t>Beta-testers should </a:t>
            </a:r>
            <a:r>
              <a:rPr lang="en-US" sz="2000" b="1" dirty="0">
                <a:solidFill>
                  <a:schemeClr val="accent3">
                    <a:lumMod val="75000"/>
                  </a:schemeClr>
                </a:solidFill>
              </a:rPr>
              <a:t>use</a:t>
            </a:r>
            <a:r>
              <a:rPr lang="en-US" sz="1800" b="1" dirty="0" smtClean="0"/>
              <a:t> </a:t>
            </a:r>
            <a:r>
              <a:rPr lang="en-US" sz="2000" b="1" dirty="0" smtClean="0"/>
              <a:t>the service, </a:t>
            </a:r>
            <a:r>
              <a:rPr lang="en-US" sz="2000" b="1" dirty="0">
                <a:solidFill>
                  <a:schemeClr val="accent3">
                    <a:lumMod val="75000"/>
                  </a:schemeClr>
                </a:solidFill>
              </a:rPr>
              <a:t>provide</a:t>
            </a:r>
            <a:r>
              <a:rPr lang="en-US" sz="2000" b="1" dirty="0" smtClean="0"/>
              <a:t> </a:t>
            </a:r>
            <a:r>
              <a:rPr lang="en-US" sz="2000" b="1" dirty="0">
                <a:solidFill>
                  <a:schemeClr val="accent3">
                    <a:lumMod val="75000"/>
                  </a:schemeClr>
                </a:solidFill>
              </a:rPr>
              <a:t>feedback</a:t>
            </a:r>
            <a:r>
              <a:rPr lang="en-US" sz="2000" b="1" dirty="0" smtClean="0"/>
              <a:t> </a:t>
            </a:r>
            <a:r>
              <a:rPr lang="en-US" sz="2000" b="1" dirty="0"/>
              <a:t>and </a:t>
            </a:r>
            <a:r>
              <a:rPr lang="en-US" sz="2000" b="1" dirty="0" smtClean="0"/>
              <a:t>help </a:t>
            </a:r>
            <a:r>
              <a:rPr lang="en-US" sz="2000" b="1" dirty="0">
                <a:solidFill>
                  <a:schemeClr val="accent3">
                    <a:lumMod val="75000"/>
                  </a:schemeClr>
                </a:solidFill>
              </a:rPr>
              <a:t>define</a:t>
            </a:r>
            <a:r>
              <a:rPr lang="en-US" sz="2000" b="1" dirty="0" smtClean="0"/>
              <a:t> </a:t>
            </a:r>
            <a:r>
              <a:rPr lang="en-US" sz="2000" b="1" dirty="0" smtClean="0">
                <a:solidFill>
                  <a:schemeClr val="accent3">
                    <a:lumMod val="75000"/>
                  </a:schemeClr>
                </a:solidFill>
              </a:rPr>
              <a:t>requirements</a:t>
            </a:r>
            <a:endParaRPr lang="en-US" sz="2000" b="1" dirty="0">
              <a:solidFill>
                <a:schemeClr val="accent3">
                  <a:lumMod val="75000"/>
                </a:schemeClr>
              </a:solidFill>
            </a:endParaRPr>
          </a:p>
        </p:txBody>
      </p:sp>
    </p:spTree>
    <p:extLst>
      <p:ext uri="{BB962C8B-B14F-4D97-AF65-F5344CB8AC3E}">
        <p14:creationId xmlns:p14="http://schemas.microsoft.com/office/powerpoint/2010/main" val="13634660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More </a:t>
            </a:r>
            <a:r>
              <a:rPr lang="es-ES" dirty="0" err="1" smtClean="0"/>
              <a:t>early</a:t>
            </a:r>
            <a:r>
              <a:rPr lang="es-ES" dirty="0" smtClean="0"/>
              <a:t> </a:t>
            </a:r>
            <a:r>
              <a:rPr lang="es-ES" dirty="0" err="1" smtClean="0"/>
              <a:t>adopters</a:t>
            </a:r>
            <a:r>
              <a:rPr lang="es-ES" dirty="0" smtClean="0"/>
              <a:t> </a:t>
            </a:r>
            <a:r>
              <a:rPr lang="es-ES" dirty="0" err="1" smtClean="0"/>
              <a:t>welcome</a:t>
            </a:r>
            <a:r>
              <a:rPr lang="es-ES" dirty="0" smtClean="0"/>
              <a:t>!</a:t>
            </a:r>
            <a:endParaRPr lang="es-E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9307" y="1531635"/>
            <a:ext cx="5705385" cy="4205893"/>
          </a:xfrm>
        </p:spPr>
      </p:pic>
    </p:spTree>
    <p:extLst>
      <p:ext uri="{BB962C8B-B14F-4D97-AF65-F5344CB8AC3E}">
        <p14:creationId xmlns:p14="http://schemas.microsoft.com/office/powerpoint/2010/main" val="36670217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n-US" b="1" dirty="0" smtClean="0"/>
              <a:t>Q&amp;A</a:t>
            </a:r>
            <a:endParaRPr lang="en-US" b="1" dirty="0"/>
          </a:p>
        </p:txBody>
      </p:sp>
    </p:spTree>
    <p:extLst>
      <p:ext uri="{BB962C8B-B14F-4D97-AF65-F5344CB8AC3E}">
        <p14:creationId xmlns:p14="http://schemas.microsoft.com/office/powerpoint/2010/main" val="8230670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The Problem</a:t>
            </a:r>
          </a:p>
        </p:txBody>
      </p:sp>
      <p:sp>
        <p:nvSpPr>
          <p:cNvPr id="3" name="Marcador de contenido 2"/>
          <p:cNvSpPr>
            <a:spLocks noGrp="1"/>
          </p:cNvSpPr>
          <p:nvPr>
            <p:ph idx="1"/>
          </p:nvPr>
        </p:nvSpPr>
        <p:spPr/>
        <p:txBody>
          <a:bodyPr>
            <a:normAutofit/>
          </a:bodyPr>
          <a:lstStyle/>
          <a:p>
            <a:r>
              <a:rPr lang="en-US" sz="2200" b="1" dirty="0" smtClean="0">
                <a:solidFill>
                  <a:schemeClr val="accent6">
                    <a:lumMod val="75000"/>
                  </a:schemeClr>
                </a:solidFill>
              </a:rPr>
              <a:t>Automatically</a:t>
            </a:r>
            <a:r>
              <a:rPr lang="en-US" sz="2200" b="1" dirty="0" smtClean="0">
                <a:solidFill>
                  <a:schemeClr val="accent6"/>
                </a:solidFill>
              </a:rPr>
              <a:t> </a:t>
            </a:r>
            <a:r>
              <a:rPr lang="en-US" sz="2200" b="1" dirty="0" smtClean="0"/>
              <a:t>analyzing and </a:t>
            </a:r>
            <a:r>
              <a:rPr lang="en-US" sz="2200" b="1" dirty="0">
                <a:solidFill>
                  <a:schemeClr val="accent6">
                    <a:lumMod val="75000"/>
                  </a:schemeClr>
                </a:solidFill>
              </a:rPr>
              <a:t>processing</a:t>
            </a:r>
            <a:r>
              <a:rPr lang="en-US" sz="2200" b="1" dirty="0" smtClean="0"/>
              <a:t> scientific data and metadata is even</a:t>
            </a:r>
            <a:r>
              <a:rPr lang="en-US" sz="2200" dirty="0" smtClean="0"/>
              <a:t> </a:t>
            </a:r>
            <a:r>
              <a:rPr lang="en-US" sz="2200" b="1" u="sng" dirty="0">
                <a:solidFill>
                  <a:schemeClr val="accent4"/>
                </a:solidFill>
              </a:rPr>
              <a:t>harder</a:t>
            </a:r>
          </a:p>
          <a:p>
            <a:pPr lvl="1"/>
            <a:r>
              <a:rPr lang="en-US" sz="2000" dirty="0" smtClean="0"/>
              <a:t>What is sequence </a:t>
            </a:r>
            <a:r>
              <a:rPr lang="en-US" sz="2000" b="1" dirty="0" smtClean="0">
                <a:solidFill>
                  <a:schemeClr val="bg1">
                    <a:lumMod val="50000"/>
                  </a:schemeClr>
                </a:solidFill>
              </a:rPr>
              <a:t>“00010101010001001011110”</a:t>
            </a:r>
            <a:r>
              <a:rPr lang="en-US" sz="2000" dirty="0" smtClean="0"/>
              <a:t>?</a:t>
            </a:r>
          </a:p>
          <a:p>
            <a:pPr lvl="1"/>
            <a:r>
              <a:rPr lang="en-US" sz="2000" dirty="0" smtClean="0"/>
              <a:t>It could be an </a:t>
            </a:r>
            <a:r>
              <a:rPr lang="en-US" sz="2000" b="1" i="1" dirty="0">
                <a:solidFill>
                  <a:schemeClr val="accent3"/>
                </a:solidFill>
              </a:rPr>
              <a:t>integer</a:t>
            </a:r>
            <a:r>
              <a:rPr lang="en-US" sz="2000" dirty="0" smtClean="0"/>
              <a:t> </a:t>
            </a:r>
            <a:r>
              <a:rPr lang="en-US" sz="2000" dirty="0" smtClean="0">
                <a:sym typeface="Wingdings" panose="05000000000000000000" pitchFamily="2" charset="2"/>
              </a:rPr>
              <a:t> </a:t>
            </a:r>
            <a:r>
              <a:rPr lang="en-US" sz="2000" dirty="0" smtClean="0"/>
              <a:t>how many bits?</a:t>
            </a:r>
          </a:p>
          <a:p>
            <a:pPr lvl="1"/>
            <a:r>
              <a:rPr lang="en-US" sz="2000" dirty="0" smtClean="0"/>
              <a:t>It could  be a </a:t>
            </a:r>
            <a:r>
              <a:rPr lang="en-US" sz="2000" b="1" i="1" dirty="0">
                <a:solidFill>
                  <a:schemeClr val="accent3"/>
                </a:solidFill>
              </a:rPr>
              <a:t>floating</a:t>
            </a:r>
            <a:r>
              <a:rPr lang="en-US" sz="2000" b="1" dirty="0" smtClean="0">
                <a:solidFill>
                  <a:schemeClr val="accent5"/>
                </a:solidFill>
              </a:rPr>
              <a:t> </a:t>
            </a:r>
            <a:r>
              <a:rPr lang="en-US" sz="2000" b="1" i="1" dirty="0">
                <a:solidFill>
                  <a:schemeClr val="accent3"/>
                </a:solidFill>
              </a:rPr>
              <a:t>point</a:t>
            </a:r>
            <a:r>
              <a:rPr lang="en-US" sz="2000" b="1" dirty="0" smtClean="0">
                <a:solidFill>
                  <a:schemeClr val="accent5"/>
                </a:solidFill>
              </a:rPr>
              <a:t> </a:t>
            </a:r>
            <a:r>
              <a:rPr lang="en-US" sz="2000" b="1" i="1" dirty="0">
                <a:solidFill>
                  <a:schemeClr val="accent3"/>
                </a:solidFill>
              </a:rPr>
              <a:t>number</a:t>
            </a:r>
            <a:r>
              <a:rPr lang="en-US" sz="2000" dirty="0" smtClean="0"/>
              <a:t> </a:t>
            </a:r>
            <a:r>
              <a:rPr lang="en-US" sz="2000" dirty="0" smtClean="0">
                <a:sym typeface="Wingdings" panose="05000000000000000000" pitchFamily="2" charset="2"/>
              </a:rPr>
              <a:t> </a:t>
            </a:r>
            <a:r>
              <a:rPr lang="en-US" sz="2000" dirty="0" smtClean="0"/>
              <a:t>precision?</a:t>
            </a:r>
          </a:p>
          <a:p>
            <a:pPr lvl="1"/>
            <a:r>
              <a:rPr lang="en-US" sz="2000" dirty="0" smtClean="0"/>
              <a:t>It could be a </a:t>
            </a:r>
            <a:r>
              <a:rPr lang="en-US" sz="2000" b="1" i="1" dirty="0">
                <a:solidFill>
                  <a:schemeClr val="accent3"/>
                </a:solidFill>
              </a:rPr>
              <a:t>string</a:t>
            </a:r>
            <a:r>
              <a:rPr lang="en-US" sz="2000" dirty="0" smtClean="0"/>
              <a:t> </a:t>
            </a:r>
            <a:r>
              <a:rPr lang="en-US" sz="2000" dirty="0" smtClean="0">
                <a:sym typeface="Wingdings" panose="05000000000000000000" pitchFamily="2" charset="2"/>
              </a:rPr>
              <a:t> </a:t>
            </a:r>
            <a:r>
              <a:rPr lang="en-US" sz="2000" dirty="0" smtClean="0"/>
              <a:t>encoding?</a:t>
            </a:r>
          </a:p>
          <a:p>
            <a:pPr lvl="1"/>
            <a:r>
              <a:rPr lang="en-US" sz="2000" b="1" dirty="0" smtClean="0"/>
              <a:t>Even if we knew: </a:t>
            </a:r>
            <a:r>
              <a:rPr lang="en-US" sz="2000" b="1" dirty="0" smtClean="0">
                <a:solidFill>
                  <a:schemeClr val="accent5"/>
                </a:solidFill>
              </a:rPr>
              <a:t>What does it represent?</a:t>
            </a:r>
          </a:p>
        </p:txBody>
      </p:sp>
    </p:spTree>
    <p:extLst>
      <p:ext uri="{BB962C8B-B14F-4D97-AF65-F5344CB8AC3E}">
        <p14:creationId xmlns:p14="http://schemas.microsoft.com/office/powerpoint/2010/main" val="14035924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The Problem</a:t>
            </a:r>
          </a:p>
        </p:txBody>
      </p:sp>
      <p:sp>
        <p:nvSpPr>
          <p:cNvPr id="3" name="Marcador de contenido 2"/>
          <p:cNvSpPr>
            <a:spLocks noGrp="1"/>
          </p:cNvSpPr>
          <p:nvPr>
            <p:ph idx="1"/>
          </p:nvPr>
        </p:nvSpPr>
        <p:spPr/>
        <p:txBody>
          <a:bodyPr>
            <a:normAutofit/>
          </a:bodyPr>
          <a:lstStyle/>
          <a:p>
            <a:r>
              <a:rPr lang="en-US" sz="2200" b="1" dirty="0" smtClean="0"/>
              <a:t>Data </a:t>
            </a:r>
            <a:r>
              <a:rPr lang="en-US" sz="2200" b="1" dirty="0"/>
              <a:t>producers don’t always specify certain </a:t>
            </a:r>
            <a:r>
              <a:rPr lang="en-US" sz="2200" b="1" dirty="0">
                <a:solidFill>
                  <a:schemeClr val="accent6">
                    <a:lumMod val="75000"/>
                  </a:schemeClr>
                </a:solidFill>
              </a:rPr>
              <a:t>implicit</a:t>
            </a:r>
            <a:r>
              <a:rPr lang="en-US" sz="2200" b="1" dirty="0"/>
              <a:t> </a:t>
            </a:r>
            <a:r>
              <a:rPr lang="en-US" sz="2200" b="1" dirty="0">
                <a:solidFill>
                  <a:schemeClr val="accent6">
                    <a:lumMod val="75000"/>
                  </a:schemeClr>
                </a:solidFill>
              </a:rPr>
              <a:t>assumptions</a:t>
            </a:r>
            <a:r>
              <a:rPr lang="en-US" sz="2200" b="1" dirty="0"/>
              <a:t> of the </a:t>
            </a:r>
            <a:r>
              <a:rPr lang="en-US" sz="2200" b="1" dirty="0" smtClean="0"/>
              <a:t>data</a:t>
            </a:r>
            <a:endParaRPr lang="en-US" sz="2200" b="1" dirty="0"/>
          </a:p>
          <a:p>
            <a:pPr lvl="1"/>
            <a:r>
              <a:rPr lang="en-US" sz="2000" dirty="0"/>
              <a:t>Measurement units, reference coordinate systems, variable names, </a:t>
            </a:r>
            <a:r>
              <a:rPr lang="en-US" sz="2000" dirty="0" smtClean="0"/>
              <a:t>…</a:t>
            </a:r>
            <a:endParaRPr lang="en-US" sz="2200" dirty="0" smtClean="0"/>
          </a:p>
        </p:txBody>
      </p:sp>
    </p:spTree>
    <p:extLst>
      <p:ext uri="{BB962C8B-B14F-4D97-AF65-F5344CB8AC3E}">
        <p14:creationId xmlns:p14="http://schemas.microsoft.com/office/powerpoint/2010/main" val="8391146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The Problem</a:t>
            </a:r>
          </a:p>
        </p:txBody>
      </p:sp>
      <p:sp>
        <p:nvSpPr>
          <p:cNvPr id="3" name="Marcador de contenido 2"/>
          <p:cNvSpPr>
            <a:spLocks noGrp="1"/>
          </p:cNvSpPr>
          <p:nvPr>
            <p:ph idx="1"/>
          </p:nvPr>
        </p:nvSpPr>
        <p:spPr/>
        <p:txBody>
          <a:bodyPr>
            <a:normAutofit/>
          </a:bodyPr>
          <a:lstStyle/>
          <a:p>
            <a:r>
              <a:rPr lang="en-US" sz="2200" b="1" dirty="0" smtClean="0"/>
              <a:t>Data </a:t>
            </a:r>
            <a:r>
              <a:rPr lang="en-US" sz="2200" b="1" dirty="0"/>
              <a:t>producers don’t always specify certain </a:t>
            </a:r>
            <a:r>
              <a:rPr lang="en-US" sz="2200" b="1" dirty="0">
                <a:solidFill>
                  <a:schemeClr val="accent6">
                    <a:lumMod val="75000"/>
                  </a:schemeClr>
                </a:solidFill>
              </a:rPr>
              <a:t>implicit</a:t>
            </a:r>
            <a:r>
              <a:rPr lang="en-US" sz="2200" b="1" dirty="0"/>
              <a:t> </a:t>
            </a:r>
            <a:r>
              <a:rPr lang="en-US" sz="2200" b="1" dirty="0">
                <a:solidFill>
                  <a:schemeClr val="accent6">
                    <a:lumMod val="75000"/>
                  </a:schemeClr>
                </a:solidFill>
              </a:rPr>
              <a:t>assumptions</a:t>
            </a:r>
            <a:r>
              <a:rPr lang="en-US" sz="2200" b="1" dirty="0"/>
              <a:t> of the </a:t>
            </a:r>
            <a:r>
              <a:rPr lang="en-US" sz="2200" b="1" dirty="0" smtClean="0"/>
              <a:t>data</a:t>
            </a:r>
            <a:endParaRPr lang="en-US" sz="2200" b="1" dirty="0"/>
          </a:p>
          <a:p>
            <a:pPr lvl="1"/>
            <a:r>
              <a:rPr lang="en-US" sz="2000" dirty="0"/>
              <a:t>Measurement units, reference coordinate systems, variable names, </a:t>
            </a:r>
            <a:r>
              <a:rPr lang="en-US" sz="2000" dirty="0" smtClean="0"/>
              <a:t>…</a:t>
            </a:r>
            <a:endParaRPr lang="en-US" sz="2200" dirty="0" smtClean="0"/>
          </a:p>
          <a:p>
            <a:r>
              <a:rPr lang="en-US" sz="2200" b="1" dirty="0" smtClean="0"/>
              <a:t>But sharing </a:t>
            </a:r>
            <a:r>
              <a:rPr lang="en-US" sz="2200" b="1" dirty="0"/>
              <a:t>requires </a:t>
            </a:r>
            <a:r>
              <a:rPr lang="en-US" sz="2200" b="1" dirty="0" smtClean="0"/>
              <a:t>data can </a:t>
            </a:r>
            <a:r>
              <a:rPr lang="en-US" sz="2200" b="1" dirty="0"/>
              <a:t>be </a:t>
            </a:r>
            <a:r>
              <a:rPr lang="en-US" sz="2200" b="1" dirty="0">
                <a:solidFill>
                  <a:schemeClr val="accent6">
                    <a:lumMod val="75000"/>
                  </a:schemeClr>
                </a:solidFill>
              </a:rPr>
              <a:t>parsed</a:t>
            </a:r>
            <a:r>
              <a:rPr lang="en-US" sz="2200" b="1" dirty="0"/>
              <a:t>, </a:t>
            </a:r>
            <a:r>
              <a:rPr lang="en-US" sz="2200" b="1" dirty="0">
                <a:solidFill>
                  <a:schemeClr val="accent6">
                    <a:lumMod val="75000"/>
                  </a:schemeClr>
                </a:solidFill>
              </a:rPr>
              <a:t>understood</a:t>
            </a:r>
            <a:r>
              <a:rPr lang="en-US" sz="2200" b="1" dirty="0"/>
              <a:t>, and </a:t>
            </a:r>
            <a:r>
              <a:rPr lang="en-US" sz="2200" b="1" dirty="0">
                <a:solidFill>
                  <a:schemeClr val="accent6">
                    <a:lumMod val="75000"/>
                  </a:schemeClr>
                </a:solidFill>
              </a:rPr>
              <a:t>reused</a:t>
            </a:r>
            <a:r>
              <a:rPr lang="en-US" sz="2200" b="1" dirty="0"/>
              <a:t> by </a:t>
            </a:r>
            <a:r>
              <a:rPr lang="en-US" sz="2200" b="1" u="sng" dirty="0">
                <a:solidFill>
                  <a:schemeClr val="accent4"/>
                </a:solidFill>
              </a:rPr>
              <a:t>external </a:t>
            </a:r>
            <a:r>
              <a:rPr lang="en-US" sz="2200" b="1" u="sng" dirty="0" smtClean="0">
                <a:solidFill>
                  <a:schemeClr val="accent4"/>
                </a:solidFill>
              </a:rPr>
              <a:t>people and/or applications</a:t>
            </a:r>
            <a:endParaRPr lang="en-US" sz="2200" b="1" u="sng" dirty="0">
              <a:solidFill>
                <a:schemeClr val="accent4"/>
              </a:solidFill>
            </a:endParaRPr>
          </a:p>
          <a:p>
            <a:pPr lvl="1"/>
            <a:r>
              <a:rPr lang="en-US" sz="2000" dirty="0"/>
              <a:t>For documents MIME formats often enough, e.g. PDF</a:t>
            </a:r>
          </a:p>
          <a:p>
            <a:pPr lvl="1"/>
            <a:r>
              <a:rPr lang="en-US" sz="2000" dirty="0"/>
              <a:t>Doesn’t work well with data: what does number 42 mean in cell </a:t>
            </a:r>
            <a:r>
              <a:rPr lang="en-US" sz="2000" dirty="0" smtClean="0"/>
              <a:t>L36?</a:t>
            </a:r>
            <a:endParaRPr lang="en-US" sz="2000" b="1" dirty="0" smtClean="0"/>
          </a:p>
        </p:txBody>
      </p:sp>
    </p:spTree>
    <p:extLst>
      <p:ext uri="{BB962C8B-B14F-4D97-AF65-F5344CB8AC3E}">
        <p14:creationId xmlns:p14="http://schemas.microsoft.com/office/powerpoint/2010/main" val="39114364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The Problem</a:t>
            </a:r>
          </a:p>
        </p:txBody>
      </p:sp>
      <p:sp>
        <p:nvSpPr>
          <p:cNvPr id="3" name="Marcador de contenido 2"/>
          <p:cNvSpPr>
            <a:spLocks noGrp="1"/>
          </p:cNvSpPr>
          <p:nvPr>
            <p:ph idx="1"/>
          </p:nvPr>
        </p:nvSpPr>
        <p:spPr/>
        <p:txBody>
          <a:bodyPr>
            <a:normAutofit/>
          </a:bodyPr>
          <a:lstStyle/>
          <a:p>
            <a:r>
              <a:rPr lang="en-US" sz="2200" b="1" dirty="0" smtClean="0"/>
              <a:t>Data </a:t>
            </a:r>
            <a:r>
              <a:rPr lang="en-US" sz="2200" b="1" dirty="0"/>
              <a:t>producers don’t always specify certain </a:t>
            </a:r>
            <a:r>
              <a:rPr lang="en-US" sz="2200" b="1" dirty="0">
                <a:solidFill>
                  <a:schemeClr val="accent6">
                    <a:lumMod val="75000"/>
                  </a:schemeClr>
                </a:solidFill>
              </a:rPr>
              <a:t>implicit</a:t>
            </a:r>
            <a:r>
              <a:rPr lang="en-US" sz="2200" b="1" dirty="0"/>
              <a:t> </a:t>
            </a:r>
            <a:r>
              <a:rPr lang="en-US" sz="2200" b="1" dirty="0">
                <a:solidFill>
                  <a:schemeClr val="accent6">
                    <a:lumMod val="75000"/>
                  </a:schemeClr>
                </a:solidFill>
              </a:rPr>
              <a:t>assumptions</a:t>
            </a:r>
            <a:r>
              <a:rPr lang="en-US" sz="2200" b="1" dirty="0"/>
              <a:t> of the </a:t>
            </a:r>
            <a:r>
              <a:rPr lang="en-US" sz="2200" b="1" dirty="0" smtClean="0"/>
              <a:t>data</a:t>
            </a:r>
            <a:endParaRPr lang="en-US" sz="2200" b="1" dirty="0"/>
          </a:p>
          <a:p>
            <a:pPr lvl="1"/>
            <a:r>
              <a:rPr lang="en-US" sz="2000" dirty="0"/>
              <a:t>Measurement units, reference coordinate systems, variable names, </a:t>
            </a:r>
            <a:r>
              <a:rPr lang="en-US" sz="2000" dirty="0" smtClean="0"/>
              <a:t>…</a:t>
            </a:r>
            <a:endParaRPr lang="en-US" sz="2200" dirty="0" smtClean="0"/>
          </a:p>
          <a:p>
            <a:r>
              <a:rPr lang="en-US" sz="2200" b="1" dirty="0" smtClean="0"/>
              <a:t>But sharing </a:t>
            </a:r>
            <a:r>
              <a:rPr lang="en-US" sz="2200" b="1" dirty="0"/>
              <a:t>requires </a:t>
            </a:r>
            <a:r>
              <a:rPr lang="en-US" sz="2200" b="1" dirty="0" smtClean="0"/>
              <a:t>data can </a:t>
            </a:r>
            <a:r>
              <a:rPr lang="en-US" sz="2200" b="1" dirty="0"/>
              <a:t>be </a:t>
            </a:r>
            <a:r>
              <a:rPr lang="en-US" sz="2200" b="1" dirty="0">
                <a:solidFill>
                  <a:schemeClr val="accent6">
                    <a:lumMod val="75000"/>
                  </a:schemeClr>
                </a:solidFill>
              </a:rPr>
              <a:t>parsed</a:t>
            </a:r>
            <a:r>
              <a:rPr lang="en-US" sz="2200" b="1" dirty="0"/>
              <a:t>, </a:t>
            </a:r>
            <a:r>
              <a:rPr lang="en-US" sz="2200" b="1" dirty="0">
                <a:solidFill>
                  <a:schemeClr val="accent6">
                    <a:lumMod val="75000"/>
                  </a:schemeClr>
                </a:solidFill>
              </a:rPr>
              <a:t>understood</a:t>
            </a:r>
            <a:r>
              <a:rPr lang="en-US" sz="2200" b="1" dirty="0"/>
              <a:t>, and </a:t>
            </a:r>
            <a:r>
              <a:rPr lang="en-US" sz="2200" b="1" dirty="0">
                <a:solidFill>
                  <a:schemeClr val="accent6">
                    <a:lumMod val="75000"/>
                  </a:schemeClr>
                </a:solidFill>
              </a:rPr>
              <a:t>reused</a:t>
            </a:r>
            <a:r>
              <a:rPr lang="en-US" sz="2200" b="1" dirty="0"/>
              <a:t> by </a:t>
            </a:r>
            <a:r>
              <a:rPr lang="en-US" sz="2200" b="1" u="sng" dirty="0">
                <a:solidFill>
                  <a:schemeClr val="accent4"/>
                </a:solidFill>
              </a:rPr>
              <a:t>external </a:t>
            </a:r>
            <a:r>
              <a:rPr lang="en-US" sz="2200" b="1" u="sng" dirty="0" smtClean="0">
                <a:solidFill>
                  <a:schemeClr val="accent4"/>
                </a:solidFill>
              </a:rPr>
              <a:t>people and/or applications</a:t>
            </a:r>
            <a:endParaRPr lang="en-US" sz="2200" b="1" u="sng" dirty="0">
              <a:solidFill>
                <a:schemeClr val="accent4"/>
              </a:solidFill>
            </a:endParaRPr>
          </a:p>
          <a:p>
            <a:pPr lvl="1"/>
            <a:r>
              <a:rPr lang="en-US" sz="2000" dirty="0"/>
              <a:t>For documents MIME formats often enough, e.g. PDF</a:t>
            </a:r>
          </a:p>
          <a:p>
            <a:pPr lvl="1"/>
            <a:r>
              <a:rPr lang="en-US" sz="2000" dirty="0"/>
              <a:t>Doesn’t work well with data: what does number 42 mean in cell </a:t>
            </a:r>
            <a:r>
              <a:rPr lang="en-US" sz="2000" dirty="0" smtClean="0"/>
              <a:t>L36?</a:t>
            </a:r>
            <a:endParaRPr lang="en-US" sz="2000" b="1" dirty="0" smtClean="0"/>
          </a:p>
          <a:p>
            <a:r>
              <a:rPr lang="en-US" sz="2200" b="1" dirty="0" smtClean="0"/>
              <a:t>Thus, a </a:t>
            </a:r>
            <a:r>
              <a:rPr lang="en-US" sz="2200" b="1" dirty="0">
                <a:solidFill>
                  <a:schemeClr val="accent6">
                    <a:lumMod val="75000"/>
                  </a:schemeClr>
                </a:solidFill>
              </a:rPr>
              <a:t>systematic</a:t>
            </a:r>
            <a:r>
              <a:rPr lang="en-US" sz="2200" b="1" dirty="0" smtClean="0"/>
              <a:t> </a:t>
            </a:r>
            <a:r>
              <a:rPr lang="en-US" sz="2200" b="1" dirty="0">
                <a:solidFill>
                  <a:schemeClr val="accent6">
                    <a:lumMod val="75000"/>
                  </a:schemeClr>
                </a:solidFill>
              </a:rPr>
              <a:t>approach</a:t>
            </a:r>
            <a:r>
              <a:rPr lang="en-US" sz="2200" b="1" dirty="0" smtClean="0"/>
              <a:t> is needed to precisely </a:t>
            </a:r>
            <a:r>
              <a:rPr lang="en-US" sz="2200" b="1" dirty="0" smtClean="0">
                <a:solidFill>
                  <a:schemeClr val="accent3">
                    <a:lumMod val="75000"/>
                  </a:schemeClr>
                </a:solidFill>
              </a:rPr>
              <a:t>define</a:t>
            </a:r>
            <a:r>
              <a:rPr lang="en-US" sz="2200" b="1" dirty="0" smtClean="0"/>
              <a:t>, </a:t>
            </a:r>
            <a:r>
              <a:rPr lang="en-US" sz="2200" b="1" dirty="0" smtClean="0">
                <a:solidFill>
                  <a:schemeClr val="accent3">
                    <a:lumMod val="75000"/>
                  </a:schemeClr>
                </a:solidFill>
              </a:rPr>
              <a:t>specify</a:t>
            </a:r>
            <a:r>
              <a:rPr lang="en-US" sz="2200" b="1" dirty="0"/>
              <a:t> and </a:t>
            </a:r>
            <a:r>
              <a:rPr lang="en-US" sz="2200" b="1" dirty="0" smtClean="0">
                <a:solidFill>
                  <a:schemeClr val="accent3">
                    <a:lumMod val="75000"/>
                  </a:schemeClr>
                </a:solidFill>
              </a:rPr>
              <a:t>record</a:t>
            </a:r>
            <a:r>
              <a:rPr lang="en-US" sz="2200" b="1" dirty="0" smtClean="0"/>
              <a:t> these assumptions</a:t>
            </a:r>
          </a:p>
          <a:p>
            <a:pPr lvl="1"/>
            <a:r>
              <a:rPr lang="en-US" sz="2000" dirty="0" smtClean="0"/>
              <a:t>Accessible by users not involved in data production</a:t>
            </a:r>
            <a:endParaRPr lang="en-US" sz="2200" dirty="0" smtClean="0"/>
          </a:p>
        </p:txBody>
      </p:sp>
    </p:spTree>
    <p:extLst>
      <p:ext uri="{BB962C8B-B14F-4D97-AF65-F5344CB8AC3E}">
        <p14:creationId xmlns:p14="http://schemas.microsoft.com/office/powerpoint/2010/main" val="39114364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What is a Data Type Registry?</a:t>
            </a:r>
            <a:endParaRPr lang="en-US" dirty="0"/>
          </a:p>
        </p:txBody>
      </p:sp>
      <p:sp>
        <p:nvSpPr>
          <p:cNvPr id="3" name="Marcador de contenido 2"/>
          <p:cNvSpPr>
            <a:spLocks noGrp="1"/>
          </p:cNvSpPr>
          <p:nvPr>
            <p:ph idx="1"/>
          </p:nvPr>
        </p:nvSpPr>
        <p:spPr/>
        <p:txBody>
          <a:bodyPr/>
          <a:lstStyle/>
          <a:p>
            <a:r>
              <a:rPr lang="en-US" sz="2200" b="1" dirty="0" smtClean="0"/>
              <a:t>A DTR is a low-level service/infrastructure with the ability to </a:t>
            </a:r>
            <a:r>
              <a:rPr lang="en-US" sz="2200" b="1" dirty="0">
                <a:solidFill>
                  <a:schemeClr val="accent6">
                    <a:lumMod val="75000"/>
                  </a:schemeClr>
                </a:solidFill>
              </a:rPr>
              <a:t>record</a:t>
            </a:r>
            <a:r>
              <a:rPr lang="en-US" sz="2200" b="1" dirty="0" smtClean="0"/>
              <a:t> </a:t>
            </a:r>
            <a:r>
              <a:rPr lang="en-US" sz="2200" b="1" dirty="0">
                <a:solidFill>
                  <a:schemeClr val="accent6">
                    <a:lumMod val="75000"/>
                  </a:schemeClr>
                </a:solidFill>
              </a:rPr>
              <a:t>and</a:t>
            </a:r>
            <a:r>
              <a:rPr lang="en-US" sz="2200" b="1" dirty="0" smtClean="0"/>
              <a:t> </a:t>
            </a:r>
            <a:r>
              <a:rPr lang="en-US" sz="2200" b="1" dirty="0">
                <a:solidFill>
                  <a:schemeClr val="accent6">
                    <a:lumMod val="75000"/>
                  </a:schemeClr>
                </a:solidFill>
              </a:rPr>
              <a:t>disseminate</a:t>
            </a:r>
            <a:r>
              <a:rPr lang="en-US" sz="2200" b="1" dirty="0" smtClean="0"/>
              <a:t> </a:t>
            </a:r>
            <a:r>
              <a:rPr lang="en-US" sz="2200" b="1" dirty="0">
                <a:solidFill>
                  <a:schemeClr val="accent4"/>
                </a:solidFill>
              </a:rPr>
              <a:t>“Data Type Records</a:t>
            </a:r>
            <a:r>
              <a:rPr lang="en-US" sz="2200" b="1" dirty="0" smtClean="0">
                <a:solidFill>
                  <a:schemeClr val="accent4"/>
                </a:solidFill>
              </a:rPr>
              <a:t>”</a:t>
            </a:r>
            <a:endParaRPr lang="en-US" sz="2200" b="1" dirty="0" smtClean="0"/>
          </a:p>
        </p:txBody>
      </p:sp>
    </p:spTree>
    <p:extLst>
      <p:ext uri="{BB962C8B-B14F-4D97-AF65-F5344CB8AC3E}">
        <p14:creationId xmlns:p14="http://schemas.microsoft.com/office/powerpoint/2010/main" val="3746061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What is a Data Type Registry?</a:t>
            </a:r>
            <a:endParaRPr lang="en-US" dirty="0"/>
          </a:p>
        </p:txBody>
      </p:sp>
      <p:sp>
        <p:nvSpPr>
          <p:cNvPr id="3" name="Marcador de contenido 2"/>
          <p:cNvSpPr>
            <a:spLocks noGrp="1"/>
          </p:cNvSpPr>
          <p:nvPr>
            <p:ph idx="1"/>
          </p:nvPr>
        </p:nvSpPr>
        <p:spPr/>
        <p:txBody>
          <a:bodyPr/>
          <a:lstStyle/>
          <a:p>
            <a:r>
              <a:rPr lang="en-US" sz="2200" b="1" dirty="0" smtClean="0"/>
              <a:t>A DTR is a low-level service/infrastructure with the ability to </a:t>
            </a:r>
            <a:r>
              <a:rPr lang="en-US" sz="2200" b="1" dirty="0">
                <a:solidFill>
                  <a:schemeClr val="accent6">
                    <a:lumMod val="75000"/>
                  </a:schemeClr>
                </a:solidFill>
              </a:rPr>
              <a:t>record</a:t>
            </a:r>
            <a:r>
              <a:rPr lang="en-US" sz="2200" b="1" dirty="0" smtClean="0"/>
              <a:t> </a:t>
            </a:r>
            <a:r>
              <a:rPr lang="en-US" sz="2200" b="1" dirty="0">
                <a:solidFill>
                  <a:schemeClr val="accent6">
                    <a:lumMod val="75000"/>
                  </a:schemeClr>
                </a:solidFill>
              </a:rPr>
              <a:t>and</a:t>
            </a:r>
            <a:r>
              <a:rPr lang="en-US" sz="2200" b="1" dirty="0" smtClean="0"/>
              <a:t> </a:t>
            </a:r>
            <a:r>
              <a:rPr lang="en-US" sz="2200" b="1" dirty="0">
                <a:solidFill>
                  <a:schemeClr val="accent6">
                    <a:lumMod val="75000"/>
                  </a:schemeClr>
                </a:solidFill>
              </a:rPr>
              <a:t>disseminate</a:t>
            </a:r>
            <a:r>
              <a:rPr lang="en-US" sz="2200" b="1" dirty="0" smtClean="0"/>
              <a:t> </a:t>
            </a:r>
            <a:r>
              <a:rPr lang="en-US" sz="2200" b="1" dirty="0">
                <a:solidFill>
                  <a:schemeClr val="accent4"/>
                </a:solidFill>
              </a:rPr>
              <a:t>“Data Type Records</a:t>
            </a:r>
            <a:r>
              <a:rPr lang="en-US" sz="2200" b="1" dirty="0" smtClean="0">
                <a:solidFill>
                  <a:schemeClr val="accent4"/>
                </a:solidFill>
              </a:rPr>
              <a:t>”</a:t>
            </a:r>
            <a:endParaRPr lang="en-US" sz="2200" b="1" dirty="0" smtClean="0"/>
          </a:p>
        </p:txBody>
      </p:sp>
      <p:sp>
        <p:nvSpPr>
          <p:cNvPr id="4" name="CuadroTexto 3"/>
          <p:cNvSpPr txBox="1"/>
          <p:nvPr/>
        </p:nvSpPr>
        <p:spPr>
          <a:xfrm>
            <a:off x="2231740" y="3372971"/>
            <a:ext cx="4680520" cy="523220"/>
          </a:xfrm>
          <a:prstGeom prst="rect">
            <a:avLst/>
          </a:prstGeom>
          <a:noFill/>
        </p:spPr>
        <p:txBody>
          <a:bodyPr wrap="square" rtlCol="0" anchor="ctr">
            <a:spAutoFit/>
          </a:bodyPr>
          <a:lstStyle/>
          <a:p>
            <a:pPr algn="ctr"/>
            <a:r>
              <a:rPr lang="en-US" sz="2800" b="1" dirty="0">
                <a:solidFill>
                  <a:schemeClr val="accent3">
                    <a:lumMod val="75000"/>
                  </a:schemeClr>
                </a:solidFill>
                <a:latin typeface="Century Gothic" pitchFamily="34" charset="0"/>
              </a:rPr>
              <a:t>But, What is a Data Type</a:t>
            </a:r>
            <a:r>
              <a:rPr lang="en-US" sz="2800" b="1" dirty="0" smtClean="0">
                <a:solidFill>
                  <a:schemeClr val="accent3">
                    <a:lumMod val="75000"/>
                  </a:schemeClr>
                </a:solidFill>
                <a:latin typeface="Century Gothic" pitchFamily="34" charset="0"/>
              </a:rPr>
              <a:t>?</a:t>
            </a:r>
            <a:endParaRPr lang="en-US" sz="2800" b="1" dirty="0">
              <a:solidFill>
                <a:schemeClr val="accent3">
                  <a:lumMod val="75000"/>
                </a:schemeClr>
              </a:solidFill>
              <a:latin typeface="Century Gothic" pitchFamily="34" charset="0"/>
            </a:endParaRPr>
          </a:p>
        </p:txBody>
      </p:sp>
    </p:spTree>
    <p:extLst>
      <p:ext uri="{BB962C8B-B14F-4D97-AF65-F5344CB8AC3E}">
        <p14:creationId xmlns:p14="http://schemas.microsoft.com/office/powerpoint/2010/main" val="42451413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What is a Data Type?</a:t>
            </a:r>
            <a:endParaRPr lang="en-US" dirty="0"/>
          </a:p>
        </p:txBody>
      </p:sp>
      <p:sp>
        <p:nvSpPr>
          <p:cNvPr id="3" name="Marcador de contenido 2"/>
          <p:cNvSpPr>
            <a:spLocks noGrp="1"/>
          </p:cNvSpPr>
          <p:nvPr>
            <p:ph idx="1"/>
          </p:nvPr>
        </p:nvSpPr>
        <p:spPr/>
        <p:txBody>
          <a:bodyPr/>
          <a:lstStyle/>
          <a:p>
            <a:r>
              <a:rPr lang="en-US" sz="2200" b="1" dirty="0" smtClean="0"/>
              <a:t>A Data Type is a </a:t>
            </a:r>
            <a:r>
              <a:rPr lang="en-US" sz="2200" b="1" dirty="0">
                <a:solidFill>
                  <a:schemeClr val="accent6">
                    <a:lumMod val="75000"/>
                  </a:schemeClr>
                </a:solidFill>
              </a:rPr>
              <a:t>characterization</a:t>
            </a:r>
            <a:r>
              <a:rPr lang="en-US" sz="2200" b="1" dirty="0" smtClean="0"/>
              <a:t> </a:t>
            </a:r>
            <a:r>
              <a:rPr lang="en-US" sz="2200" b="1" dirty="0">
                <a:solidFill>
                  <a:schemeClr val="accent6">
                    <a:lumMod val="75000"/>
                  </a:schemeClr>
                </a:solidFill>
              </a:rPr>
              <a:t>of</a:t>
            </a:r>
            <a:r>
              <a:rPr lang="en-US" sz="2200" b="1" dirty="0" smtClean="0"/>
              <a:t> </a:t>
            </a:r>
            <a:r>
              <a:rPr lang="en-US" sz="2200" b="1" dirty="0">
                <a:solidFill>
                  <a:schemeClr val="accent6">
                    <a:lumMod val="75000"/>
                  </a:schemeClr>
                </a:solidFill>
              </a:rPr>
              <a:t>data</a:t>
            </a:r>
            <a:r>
              <a:rPr lang="en-US" sz="2200" b="1" dirty="0" smtClean="0"/>
              <a:t> at any level of </a:t>
            </a:r>
            <a:r>
              <a:rPr lang="en-US" sz="2200" b="1" dirty="0" smtClean="0">
                <a:solidFill>
                  <a:schemeClr val="accent3">
                    <a:lumMod val="75000"/>
                  </a:schemeClr>
                </a:solidFill>
              </a:rPr>
              <a:t>granularity</a:t>
            </a:r>
          </a:p>
          <a:p>
            <a:pPr lvl="1"/>
            <a:r>
              <a:rPr lang="en-US" sz="2000" dirty="0" smtClean="0"/>
              <a:t>From small individual observations to large structured datasets</a:t>
            </a:r>
          </a:p>
          <a:p>
            <a:r>
              <a:rPr lang="en-US" sz="2200" b="1" dirty="0"/>
              <a:t>M</a:t>
            </a:r>
            <a:r>
              <a:rPr lang="en-US" sz="2200" b="1" dirty="0" smtClean="0"/>
              <a:t>ust </a:t>
            </a:r>
            <a:r>
              <a:rPr lang="en-US" sz="2200" b="1" dirty="0"/>
              <a:t>include </a:t>
            </a:r>
            <a:r>
              <a:rPr lang="en-US" sz="2200" b="1" dirty="0">
                <a:solidFill>
                  <a:schemeClr val="accent6">
                    <a:lumMod val="75000"/>
                  </a:schemeClr>
                </a:solidFill>
              </a:rPr>
              <a:t>information </a:t>
            </a:r>
            <a:r>
              <a:rPr lang="en-US" sz="2200" b="1" dirty="0"/>
              <a:t>about</a:t>
            </a:r>
            <a:r>
              <a:rPr lang="en-US" sz="2200" b="1" dirty="0">
                <a:solidFill>
                  <a:schemeClr val="accent6">
                    <a:lumMod val="75000"/>
                  </a:schemeClr>
                </a:solidFill>
              </a:rPr>
              <a:t> </a:t>
            </a:r>
            <a:r>
              <a:rPr lang="en-US" sz="2200" b="1" dirty="0">
                <a:solidFill>
                  <a:schemeClr val="accent3">
                    <a:lumMod val="75000"/>
                  </a:schemeClr>
                </a:solidFill>
              </a:rPr>
              <a:t>structural</a:t>
            </a:r>
            <a:r>
              <a:rPr lang="en-US" sz="2200" b="1" dirty="0">
                <a:solidFill>
                  <a:schemeClr val="accent6">
                    <a:lumMod val="75000"/>
                  </a:schemeClr>
                </a:solidFill>
              </a:rPr>
              <a:t> </a:t>
            </a:r>
            <a:r>
              <a:rPr lang="en-US" sz="2200" b="1" dirty="0">
                <a:solidFill>
                  <a:schemeClr val="accent3">
                    <a:lumMod val="75000"/>
                  </a:schemeClr>
                </a:solidFill>
              </a:rPr>
              <a:t>organization</a:t>
            </a:r>
            <a:r>
              <a:rPr lang="en-US" sz="2200" b="1" dirty="0" smtClean="0"/>
              <a:t>, </a:t>
            </a:r>
            <a:r>
              <a:rPr lang="en-US" sz="2200" b="1" dirty="0">
                <a:solidFill>
                  <a:schemeClr val="accent3">
                    <a:lumMod val="75000"/>
                  </a:schemeClr>
                </a:solidFill>
              </a:rPr>
              <a:t>contexts</a:t>
            </a:r>
            <a:r>
              <a:rPr lang="en-US" sz="2200" b="1" dirty="0" smtClean="0"/>
              <a:t> and </a:t>
            </a:r>
            <a:r>
              <a:rPr lang="en-US" sz="2200" b="1" dirty="0">
                <a:solidFill>
                  <a:schemeClr val="accent3">
                    <a:lumMod val="75000"/>
                  </a:schemeClr>
                </a:solidFill>
              </a:rPr>
              <a:t>assumptions</a:t>
            </a:r>
            <a:r>
              <a:rPr lang="en-US" sz="2200" b="1" dirty="0" smtClean="0"/>
              <a:t> in the data</a:t>
            </a:r>
          </a:p>
          <a:p>
            <a:pPr lvl="1"/>
            <a:r>
              <a:rPr lang="en-US" sz="2000" dirty="0" smtClean="0"/>
              <a:t>Cell A3 is a number, but is it a temperature? Celsius?</a:t>
            </a:r>
          </a:p>
          <a:p>
            <a:pPr lvl="1"/>
            <a:r>
              <a:rPr lang="en-US" sz="2000" dirty="0" smtClean="0"/>
              <a:t>It’s a dataset, but what are the variable names?</a:t>
            </a:r>
          </a:p>
          <a:p>
            <a:pPr lvl="1"/>
            <a:r>
              <a:rPr lang="en-US" sz="2000" dirty="0" smtClean="0"/>
              <a:t>Is it packed as CSV/</a:t>
            </a:r>
            <a:r>
              <a:rPr lang="en-US" sz="2000" dirty="0" err="1" smtClean="0"/>
              <a:t>NetCDF</a:t>
            </a:r>
            <a:r>
              <a:rPr lang="en-US" sz="2000" dirty="0" smtClean="0"/>
              <a:t>? A single unit? A collection?</a:t>
            </a:r>
          </a:p>
          <a:p>
            <a:r>
              <a:rPr lang="en-US" sz="2200" b="1" dirty="0" smtClean="0"/>
              <a:t>Must be </a:t>
            </a:r>
            <a:r>
              <a:rPr lang="en-US" sz="2200" b="1" dirty="0">
                <a:solidFill>
                  <a:schemeClr val="accent6">
                    <a:lumMod val="75000"/>
                  </a:schemeClr>
                </a:solidFill>
              </a:rPr>
              <a:t>permanently</a:t>
            </a:r>
            <a:r>
              <a:rPr lang="en-US" sz="2200" b="1" dirty="0" smtClean="0"/>
              <a:t> </a:t>
            </a:r>
            <a:r>
              <a:rPr lang="en-US" sz="2200" b="1" dirty="0">
                <a:solidFill>
                  <a:schemeClr val="accent6">
                    <a:lumMod val="75000"/>
                  </a:schemeClr>
                </a:solidFill>
              </a:rPr>
              <a:t>linked</a:t>
            </a:r>
            <a:r>
              <a:rPr lang="en-US" sz="2200" b="1" dirty="0" smtClean="0"/>
              <a:t> to the described data</a:t>
            </a:r>
          </a:p>
          <a:p>
            <a:r>
              <a:rPr lang="en-US" sz="2200" b="1" dirty="0" smtClean="0"/>
              <a:t>Should be </a:t>
            </a:r>
            <a:r>
              <a:rPr lang="en-US" sz="2200" b="1" dirty="0">
                <a:solidFill>
                  <a:schemeClr val="accent6">
                    <a:lumMod val="75000"/>
                  </a:schemeClr>
                </a:solidFill>
              </a:rPr>
              <a:t>standardized</a:t>
            </a:r>
            <a:r>
              <a:rPr lang="en-US" sz="2200" b="1" dirty="0" smtClean="0"/>
              <a:t>, </a:t>
            </a:r>
            <a:r>
              <a:rPr lang="en-US" sz="2200" b="1" dirty="0">
                <a:solidFill>
                  <a:schemeClr val="accent6">
                    <a:lumMod val="75000"/>
                  </a:schemeClr>
                </a:solidFill>
              </a:rPr>
              <a:t>unique</a:t>
            </a:r>
            <a:r>
              <a:rPr lang="en-US" sz="2200" b="1" dirty="0" smtClean="0"/>
              <a:t> and </a:t>
            </a:r>
            <a:r>
              <a:rPr lang="en-US" sz="2200" b="1" dirty="0">
                <a:solidFill>
                  <a:schemeClr val="accent6">
                    <a:lumMod val="75000"/>
                  </a:schemeClr>
                </a:solidFill>
              </a:rPr>
              <a:t>discoverable</a:t>
            </a:r>
          </a:p>
        </p:txBody>
      </p:sp>
    </p:spTree>
    <p:extLst>
      <p:ext uri="{BB962C8B-B14F-4D97-AF65-F5344CB8AC3E}">
        <p14:creationId xmlns:p14="http://schemas.microsoft.com/office/powerpoint/2010/main" val="2252904372"/>
      </p:ext>
    </p:extLst>
  </p:cSld>
  <p:clrMapOvr>
    <a:masterClrMapping/>
  </p:clrMapOvr>
  <p:timing>
    <p:tnLst>
      <p:par>
        <p:cTn id="1" dur="indefinite" restart="never" nodeType="tmRoot"/>
      </p:par>
    </p:tnLst>
  </p:timing>
</p:sld>
</file>

<file path=ppt/theme/theme1.xml><?xml version="1.0" encoding="utf-8"?>
<a:theme xmlns:a="http://schemas.openxmlformats.org/drawingml/2006/main" name="EUDAT_PptTemplate_General_rev0.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esentation1">
  <a:themeElements>
    <a:clrScheme name="Eudat-Color">
      <a:dk1>
        <a:srgbClr val="515151"/>
      </a:dk1>
      <a:lt1>
        <a:sysClr val="window" lastClr="FFFFFF"/>
      </a:lt1>
      <a:dk2>
        <a:srgbClr val="1F497D"/>
      </a:dk2>
      <a:lt2>
        <a:srgbClr val="EEECE1"/>
      </a:lt2>
      <a:accent1>
        <a:srgbClr val="1B216E"/>
      </a:accent1>
      <a:accent2>
        <a:srgbClr val="B01813"/>
      </a:accent2>
      <a:accent3>
        <a:srgbClr val="DF3A10"/>
      </a:accent3>
      <a:accent4>
        <a:srgbClr val="F39605"/>
      </a:accent4>
      <a:accent5>
        <a:srgbClr val="FBBE09"/>
      </a:accent5>
      <a:accent6>
        <a:srgbClr val="FFF3E6"/>
      </a:accent6>
      <a:hlink>
        <a:srgbClr val="B11913"/>
      </a:hlink>
      <a:folHlink>
        <a:srgbClr val="DF3B13"/>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EUDAT_PPTTemplate_final</Template>
  <TotalTime>583</TotalTime>
  <Words>1722</Words>
  <Application>Microsoft Office PowerPoint</Application>
  <PresentationFormat>On-screen Show (4:3)</PresentationFormat>
  <Paragraphs>229</Paragraphs>
  <Slides>22</Slides>
  <Notes>6</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EUDAT_PptTemplate_General_rev0.2</vt:lpstr>
      <vt:lpstr>Presentation1</vt:lpstr>
      <vt:lpstr>The Data Type Registry: Describing &amp; Sharing Scientific Datasets</vt:lpstr>
      <vt:lpstr>The Problem</vt:lpstr>
      <vt:lpstr>The Problem</vt:lpstr>
      <vt:lpstr>The Problem</vt:lpstr>
      <vt:lpstr>The Problem</vt:lpstr>
      <vt:lpstr>The Problem</vt:lpstr>
      <vt:lpstr>What is a Data Type Registry?</vt:lpstr>
      <vt:lpstr>What is a Data Type Registry?</vt:lpstr>
      <vt:lpstr>What is a Data Type?</vt:lpstr>
      <vt:lpstr>What is a Data Type Registry?</vt:lpstr>
      <vt:lpstr>EUDAT’s DTR: Current Features</vt:lpstr>
      <vt:lpstr>EUDAT’s DTR: Current Features</vt:lpstr>
      <vt:lpstr>Data Type Example</vt:lpstr>
      <vt:lpstr>hdl.handle.net/11314.3/6debc53338e99ff15731</vt:lpstr>
      <vt:lpstr>hdl.handle.net/11314.3/6debc53338e99ff15731</vt:lpstr>
      <vt:lpstr>hdl.handle.net/11314.3/6debc53338e99ff15731</vt:lpstr>
      <vt:lpstr>DTR Examples: Processing Use Case</vt:lpstr>
      <vt:lpstr>DTR Examples: Discovery Use Case</vt:lpstr>
      <vt:lpstr>EUDAT Plans for the DTR</vt:lpstr>
      <vt:lpstr>DTR Beta-Testing Instance</vt:lpstr>
      <vt:lpstr>More early adopters welcome!</vt:lpstr>
      <vt:lpstr>Q&amp;A</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Alberto Miranda</dc:creator>
  <cp:lastModifiedBy>bscuser</cp:lastModifiedBy>
  <cp:revision>231</cp:revision>
  <dcterms:created xsi:type="dcterms:W3CDTF">2016-01-25T09:29:32Z</dcterms:created>
  <dcterms:modified xsi:type="dcterms:W3CDTF">2016-02-04T10:07:57Z</dcterms:modified>
</cp:coreProperties>
</file>