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7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8" r:id="rId3"/>
  </p:sldMasterIdLst>
  <p:notesMasterIdLst>
    <p:notesMasterId r:id="rId15"/>
  </p:notesMasterIdLst>
  <p:sldIdLst>
    <p:sldId id="257" r:id="rId4"/>
    <p:sldId id="271" r:id="rId5"/>
    <p:sldId id="278" r:id="rId6"/>
    <p:sldId id="280" r:id="rId7"/>
    <p:sldId id="279" r:id="rId8"/>
    <p:sldId id="277" r:id="rId9"/>
    <p:sldId id="275" r:id="rId10"/>
    <p:sldId id="281" r:id="rId11"/>
    <p:sldId id="282" r:id="rId12"/>
    <p:sldId id="283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54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88577-FA99-4357-95BF-310F973824DD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5976C9-00EE-4223-A126-9244B1AE2E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gif"/><Relationship Id="rId18" Type="http://schemas.openxmlformats.org/officeDocument/2006/relationships/image" Target="../media/image26.jpeg"/><Relationship Id="rId26" Type="http://schemas.openxmlformats.org/officeDocument/2006/relationships/image" Target="../media/image34.gif"/><Relationship Id="rId21" Type="http://schemas.openxmlformats.org/officeDocument/2006/relationships/image" Target="../media/image29.png"/><Relationship Id="rId34" Type="http://schemas.openxmlformats.org/officeDocument/2006/relationships/image" Target="../media/image42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33" Type="http://schemas.openxmlformats.org/officeDocument/2006/relationships/image" Target="../media/image41.jpeg"/><Relationship Id="rId38" Type="http://schemas.openxmlformats.org/officeDocument/2006/relationships/image" Target="../media/image46.gif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20" Type="http://schemas.openxmlformats.org/officeDocument/2006/relationships/image" Target="../media/image28.jpeg"/><Relationship Id="rId29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4.png"/><Relationship Id="rId10" Type="http://schemas.openxmlformats.org/officeDocument/2006/relationships/image" Target="../media/image18.jpeg"/><Relationship Id="rId19" Type="http://schemas.openxmlformats.org/officeDocument/2006/relationships/image" Target="../media/image27.png"/><Relationship Id="rId31" Type="http://schemas.openxmlformats.org/officeDocument/2006/relationships/image" Target="../media/image39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38.gif"/><Relationship Id="rId35" Type="http://schemas.openxmlformats.org/officeDocument/2006/relationships/image" Target="../media/image43.png"/><Relationship Id="rId8" Type="http://schemas.openxmlformats.org/officeDocument/2006/relationships/image" Target="../media/image16.png"/><Relationship Id="rId3" Type="http://schemas.openxmlformats.org/officeDocument/2006/relationships/image" Target="../media/image11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12.png"/><Relationship Id="rId26" Type="http://schemas.openxmlformats.org/officeDocument/2006/relationships/image" Target="../media/image23.jpeg"/><Relationship Id="rId21" Type="http://schemas.openxmlformats.org/officeDocument/2006/relationships/image" Target="../media/image50.png"/><Relationship Id="rId34" Type="http://schemas.openxmlformats.org/officeDocument/2006/relationships/image" Target="../media/image53.png"/><Relationship Id="rId7" Type="http://schemas.openxmlformats.org/officeDocument/2006/relationships/image" Target="../media/image24.png"/><Relationship Id="rId12" Type="http://schemas.openxmlformats.org/officeDocument/2006/relationships/image" Target="../media/image34.gif"/><Relationship Id="rId17" Type="http://schemas.openxmlformats.org/officeDocument/2006/relationships/image" Target="../media/image42.png"/><Relationship Id="rId25" Type="http://schemas.openxmlformats.org/officeDocument/2006/relationships/image" Target="../media/image22.jpeg"/><Relationship Id="rId33" Type="http://schemas.openxmlformats.org/officeDocument/2006/relationships/image" Target="../media/image38.gif"/><Relationship Id="rId2" Type="http://schemas.openxmlformats.org/officeDocument/2006/relationships/image" Target="../media/image1.png"/><Relationship Id="rId16" Type="http://schemas.openxmlformats.org/officeDocument/2006/relationships/image" Target="../media/image41.jpeg"/><Relationship Id="rId20" Type="http://schemas.openxmlformats.org/officeDocument/2006/relationships/image" Target="../media/image49.jpeg"/><Relationship Id="rId29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11" Type="http://schemas.openxmlformats.org/officeDocument/2006/relationships/image" Target="../media/image33.jpeg"/><Relationship Id="rId24" Type="http://schemas.openxmlformats.org/officeDocument/2006/relationships/image" Target="../media/image21.gif"/><Relationship Id="rId32" Type="http://schemas.openxmlformats.org/officeDocument/2006/relationships/image" Target="../media/image37.png"/><Relationship Id="rId37" Type="http://schemas.openxmlformats.org/officeDocument/2006/relationships/image" Target="../media/image46.gif"/><Relationship Id="rId5" Type="http://schemas.openxmlformats.org/officeDocument/2006/relationships/image" Target="../media/image17.jpeg"/><Relationship Id="rId15" Type="http://schemas.openxmlformats.org/officeDocument/2006/relationships/image" Target="../media/image40.png"/><Relationship Id="rId23" Type="http://schemas.openxmlformats.org/officeDocument/2006/relationships/image" Target="../media/image20.png"/><Relationship Id="rId28" Type="http://schemas.openxmlformats.org/officeDocument/2006/relationships/image" Target="../media/image27.png"/><Relationship Id="rId36" Type="http://schemas.openxmlformats.org/officeDocument/2006/relationships/image" Target="../media/image45.png"/><Relationship Id="rId10" Type="http://schemas.openxmlformats.org/officeDocument/2006/relationships/image" Target="../media/image31.png"/><Relationship Id="rId19" Type="http://schemas.openxmlformats.org/officeDocument/2006/relationships/image" Target="../media/image13.jpeg"/><Relationship Id="rId31" Type="http://schemas.openxmlformats.org/officeDocument/2006/relationships/image" Target="../media/image35.jpe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39.png"/><Relationship Id="rId22" Type="http://schemas.openxmlformats.org/officeDocument/2006/relationships/image" Target="../media/image51.jpeg"/><Relationship Id="rId27" Type="http://schemas.openxmlformats.org/officeDocument/2006/relationships/image" Target="../media/image26.jpeg"/><Relationship Id="rId30" Type="http://schemas.openxmlformats.org/officeDocument/2006/relationships/image" Target="../media/image52.png"/><Relationship Id="rId35" Type="http://schemas.openxmlformats.org/officeDocument/2006/relationships/image" Target="../media/image44.png"/><Relationship Id="rId8" Type="http://schemas.openxmlformats.org/officeDocument/2006/relationships/image" Target="../media/image28.jpeg"/><Relationship Id="rId3" Type="http://schemas.openxmlformats.org/officeDocument/2006/relationships/image" Target="../media/image48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26.jpeg"/><Relationship Id="rId18" Type="http://schemas.openxmlformats.org/officeDocument/2006/relationships/image" Target="../media/image37.png"/><Relationship Id="rId3" Type="http://schemas.openxmlformats.org/officeDocument/2006/relationships/image" Target="../media/image1.png"/><Relationship Id="rId21" Type="http://schemas.openxmlformats.org/officeDocument/2006/relationships/image" Target="../media/image44.png"/><Relationship Id="rId7" Type="http://schemas.openxmlformats.org/officeDocument/2006/relationships/image" Target="../media/image50.png"/><Relationship Id="rId12" Type="http://schemas.openxmlformats.org/officeDocument/2006/relationships/image" Target="../media/image23.jpeg"/><Relationship Id="rId17" Type="http://schemas.openxmlformats.org/officeDocument/2006/relationships/image" Target="../media/image35.jpeg"/><Relationship Id="rId2" Type="http://schemas.openxmlformats.org/officeDocument/2006/relationships/image" Target="../media/image54.png"/><Relationship Id="rId16" Type="http://schemas.openxmlformats.org/officeDocument/2006/relationships/image" Target="../media/image52.png"/><Relationship Id="rId20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9.jpeg"/><Relationship Id="rId11" Type="http://schemas.openxmlformats.org/officeDocument/2006/relationships/image" Target="../media/image22.jpeg"/><Relationship Id="rId5" Type="http://schemas.openxmlformats.org/officeDocument/2006/relationships/image" Target="../media/image13.jpeg"/><Relationship Id="rId15" Type="http://schemas.openxmlformats.org/officeDocument/2006/relationships/image" Target="../media/image29.png"/><Relationship Id="rId23" Type="http://schemas.openxmlformats.org/officeDocument/2006/relationships/image" Target="../media/image46.gif"/><Relationship Id="rId10" Type="http://schemas.openxmlformats.org/officeDocument/2006/relationships/image" Target="../media/image21.gif"/><Relationship Id="rId19" Type="http://schemas.openxmlformats.org/officeDocument/2006/relationships/image" Target="../media/image38.gif"/><Relationship Id="rId4" Type="http://schemas.openxmlformats.org/officeDocument/2006/relationships/image" Target="../media/image12.png"/><Relationship Id="rId9" Type="http://schemas.openxmlformats.org/officeDocument/2006/relationships/image" Target="../media/image20.png"/><Relationship Id="rId14" Type="http://schemas.openxmlformats.org/officeDocument/2006/relationships/image" Target="../media/image27.png"/><Relationship Id="rId22" Type="http://schemas.openxmlformats.org/officeDocument/2006/relationships/image" Target="../media/image45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12" Type="http://schemas.openxmlformats.org/officeDocument/2006/relationships/image" Target="../media/image34.gif"/><Relationship Id="rId17" Type="http://schemas.openxmlformats.org/officeDocument/2006/relationships/image" Target="../media/image42.png"/><Relationship Id="rId2" Type="http://schemas.openxmlformats.org/officeDocument/2006/relationships/image" Target="../media/image55.png"/><Relationship Id="rId16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11" Type="http://schemas.openxmlformats.org/officeDocument/2006/relationships/image" Target="../media/image33.jpeg"/><Relationship Id="rId5" Type="http://schemas.openxmlformats.org/officeDocument/2006/relationships/image" Target="../media/image17.jpeg"/><Relationship Id="rId15" Type="http://schemas.openxmlformats.org/officeDocument/2006/relationships/image" Target="../media/image40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Relationship Id="rId14" Type="http://schemas.openxmlformats.org/officeDocument/2006/relationships/image" Target="../media/image3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5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://www.eudat.eu/" TargetMode="Externa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64.jpeg"/><Relationship Id="rId7" Type="http://schemas.openxmlformats.org/officeDocument/2006/relationships/image" Target="../media/image14.jpeg"/><Relationship Id="rId12" Type="http://schemas.openxmlformats.org/officeDocument/2006/relationships/image" Target="../media/image22.jpe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6.gif"/><Relationship Id="rId38" Type="http://schemas.openxmlformats.org/officeDocument/2006/relationships/image" Target="../media/image68.jpeg"/><Relationship Id="rId2" Type="http://schemas.openxmlformats.org/officeDocument/2006/relationships/image" Target="../media/image61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24" Type="http://schemas.openxmlformats.org/officeDocument/2006/relationships/image" Target="../media/image35.jpeg"/><Relationship Id="rId32" Type="http://schemas.openxmlformats.org/officeDocument/2006/relationships/image" Target="../media/image44.png"/><Relationship Id="rId37" Type="http://schemas.openxmlformats.org/officeDocument/2006/relationships/image" Target="../media/image67.jpeg"/><Relationship Id="rId5" Type="http://schemas.openxmlformats.org/officeDocument/2006/relationships/image" Target="../media/image12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40.png"/><Relationship Id="rId36" Type="http://schemas.openxmlformats.org/officeDocument/2006/relationships/image" Target="../media/image66.jpeg"/><Relationship Id="rId10" Type="http://schemas.openxmlformats.org/officeDocument/2006/relationships/image" Target="../media/image18.jpe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63.png"/><Relationship Id="rId9" Type="http://schemas.openxmlformats.org/officeDocument/2006/relationships/image" Target="../media/image16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65.png"/><Relationship Id="rId8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64.jpeg"/><Relationship Id="rId7" Type="http://schemas.openxmlformats.org/officeDocument/2006/relationships/image" Target="../media/image14.jpeg"/><Relationship Id="rId12" Type="http://schemas.openxmlformats.org/officeDocument/2006/relationships/image" Target="../media/image22.jpeg"/><Relationship Id="rId17" Type="http://schemas.openxmlformats.org/officeDocument/2006/relationships/image" Target="../media/image28.jpeg"/><Relationship Id="rId25" Type="http://schemas.openxmlformats.org/officeDocument/2006/relationships/image" Target="../media/image36.png"/><Relationship Id="rId33" Type="http://schemas.openxmlformats.org/officeDocument/2006/relationships/image" Target="../media/image46.gif"/><Relationship Id="rId38" Type="http://schemas.openxmlformats.org/officeDocument/2006/relationships/image" Target="../media/image68.jpeg"/><Relationship Id="rId2" Type="http://schemas.openxmlformats.org/officeDocument/2006/relationships/image" Target="../media/image62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jpeg"/><Relationship Id="rId11" Type="http://schemas.openxmlformats.org/officeDocument/2006/relationships/image" Target="../media/image19.jpeg"/><Relationship Id="rId24" Type="http://schemas.openxmlformats.org/officeDocument/2006/relationships/image" Target="../media/image35.jpeg"/><Relationship Id="rId32" Type="http://schemas.openxmlformats.org/officeDocument/2006/relationships/image" Target="../media/image44.png"/><Relationship Id="rId37" Type="http://schemas.openxmlformats.org/officeDocument/2006/relationships/image" Target="../media/image67.jpeg"/><Relationship Id="rId5" Type="http://schemas.openxmlformats.org/officeDocument/2006/relationships/image" Target="../media/image12.png"/><Relationship Id="rId15" Type="http://schemas.openxmlformats.org/officeDocument/2006/relationships/image" Target="../media/image26.jpeg"/><Relationship Id="rId23" Type="http://schemas.openxmlformats.org/officeDocument/2006/relationships/image" Target="../media/image34.gif"/><Relationship Id="rId28" Type="http://schemas.openxmlformats.org/officeDocument/2006/relationships/image" Target="../media/image40.png"/><Relationship Id="rId36" Type="http://schemas.openxmlformats.org/officeDocument/2006/relationships/image" Target="../media/image66.jpeg"/><Relationship Id="rId10" Type="http://schemas.openxmlformats.org/officeDocument/2006/relationships/image" Target="../media/image18.jpeg"/><Relationship Id="rId19" Type="http://schemas.openxmlformats.org/officeDocument/2006/relationships/image" Target="../media/image30.png"/><Relationship Id="rId31" Type="http://schemas.openxmlformats.org/officeDocument/2006/relationships/image" Target="../media/image43.png"/><Relationship Id="rId4" Type="http://schemas.openxmlformats.org/officeDocument/2006/relationships/image" Target="../media/image63.png"/><Relationship Id="rId9" Type="http://schemas.openxmlformats.org/officeDocument/2006/relationships/image" Target="../media/image16.png"/><Relationship Id="rId14" Type="http://schemas.openxmlformats.org/officeDocument/2006/relationships/image" Target="../media/image25.png"/><Relationship Id="rId22" Type="http://schemas.openxmlformats.org/officeDocument/2006/relationships/image" Target="../media/image33.jpeg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65.png"/><Relationship Id="rId8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857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371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/>
        </p:nvSpPr>
        <p:spPr>
          <a:xfrm>
            <a:off x="6238333" y="6021288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www.eudat.eu</a:t>
            </a:r>
            <a:endParaRPr lang="en-GB" sz="20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/>
        </p:nvSpPr>
        <p:spPr>
          <a:xfrm>
            <a:off x="0" y="6479758"/>
            <a:ext cx="914400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5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1050" noProof="0" dirty="0">
              <a:latin typeface="Century Gothic"/>
              <a:cs typeface="Century Gothic"/>
            </a:endParaRPr>
          </a:p>
        </p:txBody>
      </p:sp>
      <p:sp>
        <p:nvSpPr>
          <p:cNvPr id="13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6524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2_SERVICE_SU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Century Gothic" pitchFamily="34" charset="0"/>
              </a:rPr>
              <a:t>B2 SERVICE SUITE</a:t>
            </a:r>
            <a:endParaRPr lang="it-IT" dirty="0"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43808" y="6093296"/>
            <a:ext cx="3356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altLang="en-US" sz="1800" b="1" dirty="0" smtClean="0">
                <a:solidFill>
                  <a:srgbClr val="23589C"/>
                </a:solidFill>
                <a:latin typeface="Helvetica LT Std" pitchFamily="34" charset="0"/>
              </a:rPr>
              <a:t>http://www.eudat.eu/services</a:t>
            </a:r>
            <a:endParaRPr lang="en-US" altLang="en-US" sz="1800" b="1" dirty="0">
              <a:solidFill>
                <a:srgbClr val="23589C"/>
              </a:solidFill>
              <a:latin typeface="Helvetica LT Std" pitchFamily="34" charset="0"/>
            </a:endParaRPr>
          </a:p>
        </p:txBody>
      </p:sp>
      <p:pic>
        <p:nvPicPr>
          <p:cNvPr id="13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with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4" name="Sottotitolo 2"/>
          <p:cNvSpPr txBox="1">
            <a:spLocks/>
          </p:cNvSpPr>
          <p:nvPr/>
        </p:nvSpPr>
        <p:spPr>
          <a:xfrm>
            <a:off x="194733" y="1752599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latin typeface="Century Gothic" pitchFamily="34" charset="0"/>
              </a:rPr>
              <a:t>A consortium of high performance computing (HPC) / data </a:t>
            </a:r>
            <a:r>
              <a:rPr lang="it-IT" sz="2400" noProof="0" dirty="0" smtClean="0">
                <a:latin typeface="Century Gothic" pitchFamily="34" charset="0"/>
              </a:rPr>
              <a:t>centres</a:t>
            </a:r>
            <a:r>
              <a:rPr lang="en-US" sz="2400" dirty="0" smtClean="0"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latin typeface="Century Gothic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05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Black&amp;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Colou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97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67546"/>
            <a:ext cx="8532440" cy="63993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599144" cy="3800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" y="1844824"/>
            <a:ext cx="1072851" cy="2880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8" y="2241360"/>
            <a:ext cx="353494" cy="4320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0" y="2733887"/>
            <a:ext cx="423588" cy="458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7" y="3789040"/>
            <a:ext cx="701694" cy="248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4103706"/>
            <a:ext cx="1076258" cy="221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0" y="5157192"/>
            <a:ext cx="320268" cy="404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20" y="5733256"/>
            <a:ext cx="571264" cy="1845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55" y="6021288"/>
            <a:ext cx="646720" cy="2457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2" y="6381328"/>
            <a:ext cx="639570" cy="2842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2" y="1556792"/>
            <a:ext cx="699349" cy="2583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76" y="1903558"/>
            <a:ext cx="916707" cy="3720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693" y="2428890"/>
            <a:ext cx="631019" cy="186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16" y="2788930"/>
            <a:ext cx="934467" cy="20441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107681"/>
            <a:ext cx="544263" cy="257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495066"/>
            <a:ext cx="395536" cy="1977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011" y="3845992"/>
            <a:ext cx="358025" cy="3499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3639"/>
            <a:ext cx="644394" cy="18744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77162"/>
            <a:ext cx="423490" cy="42349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3948" y="4646330"/>
            <a:ext cx="1584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 b="1" dirty="0" smtClean="0"/>
              <a:t>e-Science Data Factory</a:t>
            </a:r>
            <a:endParaRPr lang="it-IT" sz="9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48" y="5410875"/>
            <a:ext cx="1439820" cy="36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20866"/>
            <a:ext cx="753216" cy="11486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601" y="4238379"/>
            <a:ext cx="683568" cy="2942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12" y="3836630"/>
            <a:ext cx="867544" cy="346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3275618"/>
            <a:ext cx="413714" cy="40466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124" y="2733887"/>
            <a:ext cx="403105" cy="4070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15" y="2411029"/>
            <a:ext cx="405011" cy="2241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556155" cy="44344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21" y="6131198"/>
            <a:ext cx="1121603" cy="7906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50" y="5841632"/>
            <a:ext cx="415943" cy="35931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57809"/>
            <a:ext cx="446067" cy="1287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59" y="4392960"/>
            <a:ext cx="806202" cy="31007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4" y="3267525"/>
            <a:ext cx="592460" cy="41768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906" y="4956004"/>
            <a:ext cx="454871" cy="45487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517232"/>
            <a:ext cx="416917" cy="27794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5877272"/>
            <a:ext cx="1074794" cy="26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370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rtners_Numb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33" y="464408"/>
            <a:ext cx="8534399" cy="640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17. TRUST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24.</a:t>
            </a:r>
            <a:r>
              <a:rPr lang="it-IT" sz="1200" b="0" baseline="0" dirty="0" smtClean="0">
                <a:solidFill>
                  <a:schemeClr val="tx1"/>
                </a:solidFill>
                <a:latin typeface="Century Gothic" pitchFamily="34" charset="0"/>
              </a:rPr>
              <a:t> KNMI</a:t>
            </a:r>
            <a:endParaRPr lang="it-IT" sz="1200" b="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35. RZG</a:t>
            </a:r>
          </a:p>
          <a:p>
            <a:pPr algn="l"/>
            <a:r>
              <a:rPr lang="it-IT" sz="1200" b="0" dirty="0" smtClean="0">
                <a:solidFill>
                  <a:schemeClr val="tx1"/>
                </a:solidFill>
                <a:latin typeface="Century Gothic" pitchFamily="34" charset="0"/>
              </a:rPr>
              <a:t>36. MPI-MET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033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&amp; 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9" y="556828"/>
            <a:ext cx="8414399" cy="6310800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228989" y="1444397"/>
            <a:ext cx="3190883" cy="4000827"/>
            <a:chOff x="47873" y="1209421"/>
            <a:chExt cx="3190883" cy="4000827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735504"/>
              <a:ext cx="2768760" cy="1474744"/>
              <a:chOff x="47873" y="3735504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766431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779655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045582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024435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053269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044512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437112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822124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516634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803167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294501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256257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099506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735504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7" name="Group 6"/>
            <p:cNvGrpSpPr/>
            <p:nvPr userDrawn="1"/>
          </p:nvGrpSpPr>
          <p:grpSpPr>
            <a:xfrm>
              <a:off x="62399" y="1488796"/>
              <a:ext cx="3176357" cy="1724180"/>
              <a:chOff x="62399" y="1488796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488796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515671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488796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507250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1867681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1829367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1907519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072544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075121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261158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231962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392161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588526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541604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423284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429730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766179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674807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700337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2946268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0912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Data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8412426" cy="630932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243515" y="1785485"/>
            <a:ext cx="3176357" cy="2215567"/>
            <a:chOff x="62399" y="1209421"/>
            <a:chExt cx="3176357" cy="2215567"/>
          </a:xfrm>
        </p:grpSpPr>
        <p:grpSp>
          <p:nvGrpSpPr>
            <p:cNvPr id="7" name="Group 6"/>
            <p:cNvGrpSpPr/>
            <p:nvPr userDrawn="1"/>
          </p:nvGrpSpPr>
          <p:grpSpPr>
            <a:xfrm>
              <a:off x="62399" y="1700808"/>
              <a:ext cx="3176357" cy="1724180"/>
              <a:chOff x="62399" y="1700808"/>
              <a:chExt cx="3176357" cy="1724180"/>
            </a:xfrm>
          </p:grpSpPr>
          <p:pic>
            <p:nvPicPr>
              <p:cNvPr id="8" name="Picture 7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12" y="1700808"/>
                <a:ext cx="599144" cy="380082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2277" y="1727683"/>
                <a:ext cx="1072851" cy="2880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5548" y="1700808"/>
                <a:ext cx="321568" cy="393027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02556" y="1719262"/>
                <a:ext cx="332797" cy="36043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408" y="2079693"/>
                <a:ext cx="438471" cy="141679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0902" y="2041379"/>
                <a:ext cx="646720" cy="245754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7331" y="2119531"/>
                <a:ext cx="639570" cy="28425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72" y="2284556"/>
                <a:ext cx="699349" cy="258302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7421" y="2287133"/>
                <a:ext cx="916707" cy="37207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81967" y="2473170"/>
                <a:ext cx="544263" cy="257313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28376" y="2443974"/>
                <a:ext cx="395536" cy="197768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3257" y="2604173"/>
                <a:ext cx="644394" cy="187447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13532" y="2800538"/>
                <a:ext cx="825224" cy="125847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65128" y="2753616"/>
                <a:ext cx="413714" cy="404664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611" y="2635296"/>
                <a:ext cx="405011" cy="224132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2780" y="2641742"/>
                <a:ext cx="556155" cy="44344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9" y="1978191"/>
                <a:ext cx="438216" cy="308942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 userDrawn="1"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179" y="2886819"/>
                <a:ext cx="454871" cy="454871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 userDrawn="1"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02" y="2912349"/>
                <a:ext cx="416917" cy="2779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 userDrawn="1"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284" y="3158280"/>
                <a:ext cx="1074794" cy="266708"/>
              </a:xfrm>
              <a:prstGeom prst="rect">
                <a:avLst/>
              </a:prstGeom>
            </p:spPr>
          </p:pic>
        </p:grpSp>
        <p:sp>
          <p:nvSpPr>
            <p:cNvPr id="5" name="Isosceles Triangle 4"/>
            <p:cNvSpPr/>
            <p:nvPr userDrawn="1"/>
          </p:nvSpPr>
          <p:spPr>
            <a:xfrm>
              <a:off x="531577" y="1263673"/>
              <a:ext cx="199979" cy="174985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Sottotitolo 2"/>
            <p:cNvSpPr txBox="1">
              <a:spLocks/>
            </p:cNvSpPr>
            <p:nvPr userDrawn="1"/>
          </p:nvSpPr>
          <p:spPr>
            <a:xfrm>
              <a:off x="675539" y="1209421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00B050"/>
                  </a:solidFill>
                  <a:latin typeface="Century Gothic" pitchFamily="34" charset="0"/>
                </a:rPr>
                <a:t>General Data Centres</a:t>
              </a:r>
              <a:endParaRPr lang="en-US" sz="1200" b="1" dirty="0">
                <a:solidFill>
                  <a:srgbClr val="00B050"/>
                </a:solidFill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27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unity Centr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1" y="556828"/>
            <a:ext cx="8414399" cy="631080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398572" y="1731343"/>
            <a:ext cx="2805276" cy="1913681"/>
            <a:chOff x="47873" y="3440583"/>
            <a:chExt cx="2805276" cy="1913681"/>
          </a:xfrm>
        </p:grpSpPr>
        <p:grpSp>
          <p:nvGrpSpPr>
            <p:cNvPr id="49" name="Group 48"/>
            <p:cNvGrpSpPr/>
            <p:nvPr userDrawn="1"/>
          </p:nvGrpSpPr>
          <p:grpSpPr>
            <a:xfrm>
              <a:off x="47873" y="3879520"/>
              <a:ext cx="2768760" cy="1474744"/>
              <a:chOff x="47873" y="3879520"/>
              <a:chExt cx="2768760" cy="1474744"/>
            </a:xfrm>
          </p:grpSpPr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407" y="3910447"/>
                <a:ext cx="701694" cy="248224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4253" y="3923671"/>
                <a:ext cx="1076258" cy="22177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506" y="4189598"/>
                <a:ext cx="320268" cy="404664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7074" y="4168451"/>
                <a:ext cx="631019" cy="186677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6535" y="4197285"/>
                <a:ext cx="358025" cy="349969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4098" y="4188528"/>
                <a:ext cx="423490" cy="423490"/>
              </a:xfrm>
              <a:prstGeom prst="rect">
                <a:avLst/>
              </a:prstGeom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 userDrawn="1"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73" y="4581128"/>
                <a:ext cx="1439820" cy="3660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32"/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8630" y="4966140"/>
                <a:ext cx="683568" cy="294208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30225" y="4660650"/>
                <a:ext cx="867544" cy="34641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 userDrawn="1"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901" y="4947183"/>
                <a:ext cx="403105" cy="407081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2034" y="4438517"/>
                <a:ext cx="1121603" cy="790683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668" y="4400273"/>
                <a:ext cx="415943" cy="35931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500" y="4243522"/>
                <a:ext cx="446067" cy="128748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10431" y="3879520"/>
                <a:ext cx="806202" cy="310078"/>
              </a:xfrm>
              <a:prstGeom prst="rect">
                <a:avLst/>
              </a:prstGeom>
            </p:spPr>
          </p:pic>
        </p:grpSp>
        <p:sp>
          <p:nvSpPr>
            <p:cNvPr id="44" name="Sottotitolo 2"/>
            <p:cNvSpPr txBox="1">
              <a:spLocks/>
            </p:cNvSpPr>
            <p:nvPr userDrawn="1"/>
          </p:nvSpPr>
          <p:spPr>
            <a:xfrm>
              <a:off x="725877" y="3440583"/>
              <a:ext cx="2127272" cy="216024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it-IT" sz="1200" b="1" dirty="0" smtClean="0">
                  <a:solidFill>
                    <a:srgbClr val="FF0000"/>
                  </a:solidFill>
                  <a:latin typeface="Century Gothic" pitchFamily="34" charset="0"/>
                </a:rPr>
                <a:t>Community Centres</a:t>
              </a:r>
              <a:endParaRPr lang="en-US" sz="12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611560" y="3517661"/>
              <a:ext cx="140608" cy="1276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106864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UDAT Communities_emp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825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2493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8"/>
          <p:cNvSpPr>
            <a:spLocks noChangeArrowheads="1"/>
          </p:cNvSpPr>
          <p:nvPr/>
        </p:nvSpPr>
        <p:spPr bwMode="auto">
          <a:xfrm>
            <a:off x="7358063" y="6389688"/>
            <a:ext cx="1812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GB" sz="1600" b="1">
                <a:latin typeface="Century Gothic" charset="0"/>
                <a:hlinkClick r:id="rId3"/>
              </a:rPr>
              <a:t>www.eudat.eu</a:t>
            </a:r>
            <a:endParaRPr lang="en-GB" sz="1600" b="1">
              <a:latin typeface="Century Gothic" charset="0"/>
            </a:endParaRPr>
          </a:p>
        </p:txBody>
      </p:sp>
      <p:sp>
        <p:nvSpPr>
          <p:cNvPr id="6" name="CasellaDiTesto 10"/>
          <p:cNvSpPr txBox="1">
            <a:spLocks noChangeArrowheads="1"/>
          </p:cNvSpPr>
          <p:nvPr/>
        </p:nvSpPr>
        <p:spPr bwMode="auto">
          <a:xfrm>
            <a:off x="-65088" y="6510338"/>
            <a:ext cx="75168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GB" sz="900" smtClean="0">
                <a:latin typeface="Century Gothic" charset="0"/>
                <a:cs typeface="Century Gothic" charset="0"/>
              </a:rPr>
              <a:t>EUDAT receives funding from the European Union's Horizon 2020 programme - DG CONNECT e-Infrastructures. Contract No. 654065</a:t>
            </a:r>
          </a:p>
        </p:txBody>
      </p:sp>
      <p:pic>
        <p:nvPicPr>
          <p:cNvPr id="7" name="Immagine 7" descr="eudat-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238601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10"/>
          <p:cNvSpPr/>
          <p:nvPr/>
        </p:nvSpPr>
        <p:spPr>
          <a:xfrm>
            <a:off x="0" y="6783388"/>
            <a:ext cx="2387600" cy="84137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9" name="Rettangolo 15"/>
          <p:cNvSpPr/>
          <p:nvPr/>
        </p:nvSpPr>
        <p:spPr>
          <a:xfrm>
            <a:off x="2387600" y="6783388"/>
            <a:ext cx="2344738" cy="84137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1" name="Rettangolo 16"/>
          <p:cNvSpPr/>
          <p:nvPr/>
        </p:nvSpPr>
        <p:spPr>
          <a:xfrm>
            <a:off x="4732338" y="6783388"/>
            <a:ext cx="2306637" cy="84137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2" name="Rettangolo 17"/>
          <p:cNvSpPr/>
          <p:nvPr/>
        </p:nvSpPr>
        <p:spPr>
          <a:xfrm>
            <a:off x="7038975" y="6783388"/>
            <a:ext cx="2105025" cy="84137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6832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bg>
      <p:bgPr>
        <a:solidFill>
          <a:srgbClr val="F7B1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5352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ttangolo 2"/>
          <p:cNvSpPr/>
          <p:nvPr userDrawn="1"/>
        </p:nvSpPr>
        <p:spPr>
          <a:xfrm>
            <a:off x="3291933" y="6137094"/>
            <a:ext cx="26601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kern="1200" noProof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www.eudat.eu</a:t>
            </a:r>
            <a:endParaRPr lang="en-GB" sz="2000" kern="1200" noProof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299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6405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415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407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lack&amp;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391400" cy="868362"/>
          </a:xfrm>
        </p:spPr>
        <p:txBody>
          <a:bodyPr>
            <a:norm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096000"/>
            <a:ext cx="2133600" cy="365125"/>
          </a:xfrm>
        </p:spPr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0960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096000"/>
            <a:ext cx="2133600" cy="365125"/>
          </a:xfrm>
        </p:spPr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Immagine 12" descr="EUDAT-LogoGrigi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6" y="-119811"/>
            <a:ext cx="1164989" cy="9092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6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200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527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46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3398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7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047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2/3/2016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69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/>
            <a:r>
              <a:rPr lang="en-GB" sz="1600" b="1" dirty="0" smtClean="0">
                <a:solidFill>
                  <a:prstClr val="black"/>
                </a:solidFill>
                <a:latin typeface="Century Gothic" panose="020B0502020202020204" pitchFamily="34" charset="0"/>
                <a:hlinkClick r:id="rId2"/>
              </a:rPr>
              <a:t>www.eudat.eu</a:t>
            </a:r>
            <a:endParaRPr lang="en-GB" sz="1600" b="1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900" dirty="0" smtClean="0">
                <a:solidFill>
                  <a:prstClr val="black"/>
                </a:solidFill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714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2_SERVICE_SU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6"/>
          <p:cNvSpPr txBox="1">
            <a:spLocks/>
          </p:cNvSpPr>
          <p:nvPr userDrawn="1"/>
        </p:nvSpPr>
        <p:spPr>
          <a:xfrm>
            <a:off x="1710267" y="418571"/>
            <a:ext cx="5884334" cy="631295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latin typeface="Century Gothic" pitchFamily="34" charset="0"/>
              </a:rPr>
              <a:t>B2 SERVICE SUITE</a:t>
            </a:r>
            <a:endParaRPr lang="it-IT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3963" y="1661443"/>
            <a:ext cx="3846512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013" y="1340768"/>
            <a:ext cx="4344987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8125" y="2258343"/>
            <a:ext cx="43434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013" y="3209256"/>
            <a:ext cx="43434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7013" y="4144293"/>
            <a:ext cx="4343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8125" y="5074568"/>
            <a:ext cx="43449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 userDrawn="1"/>
        </p:nvSpPr>
        <p:spPr>
          <a:xfrm>
            <a:off x="2760163" y="6011996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400"/>
            <a:r>
              <a:rPr lang="en-US" altLang="en-US" b="1" dirty="0" smtClean="0">
                <a:solidFill>
                  <a:srgbClr val="2D4E77"/>
                </a:solidFill>
                <a:latin typeface="Century Gothic" panose="020B0502020202020204" pitchFamily="34" charset="0"/>
              </a:rPr>
              <a:t>http://www.eudat.eu/services</a:t>
            </a:r>
            <a:endParaRPr lang="en-US" altLang="en-US" b="1" dirty="0">
              <a:solidFill>
                <a:srgbClr val="2D4E77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2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172200"/>
            <a:ext cx="2133600" cy="365125"/>
          </a:xfrm>
        </p:spPr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dirty="0" smtClean="0">
                <a:solidFill>
                  <a:prstClr val="black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27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with 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194733" y="2058391"/>
            <a:ext cx="3496733" cy="3098801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A consortium of high performance computing (HPC) / data </a:t>
            </a:r>
            <a:r>
              <a:rPr lang="it-IT" sz="2400" dirty="0" smtClean="0">
                <a:solidFill>
                  <a:prstClr val="black"/>
                </a:solidFill>
                <a:latin typeface="Century Gothic" pitchFamily="34" charset="0"/>
              </a:rPr>
              <a:t>centres</a:t>
            </a:r>
            <a:r>
              <a:rPr lang="en-US" sz="2400" dirty="0" smtClean="0">
                <a:solidFill>
                  <a:prstClr val="black"/>
                </a:solidFill>
                <a:latin typeface="Century Gothic" pitchFamily="34" charset="0"/>
              </a:rPr>
              <a:t>, libraries, scientific communities, data scientists</a:t>
            </a:r>
            <a:endParaRPr lang="en-US" sz="24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62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29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Colour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9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390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_Black&amp;White_NOtext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EUDAT-LogoGrigio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0" y="-109654"/>
            <a:ext cx="1143000" cy="89209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568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it-IT" sz="900" b="1" dirty="0" smtClean="0">
                  <a:solidFill>
                    <a:prstClr val="black"/>
                  </a:solidFill>
                </a:rPr>
                <a:t>e-Science Data Factory</a:t>
              </a:r>
              <a:endParaRPr lang="it-IT" sz="900" b="1" dirty="0">
                <a:solidFill>
                  <a:prstClr val="black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48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208917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Logo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58670"/>
            <a:ext cx="8532439" cy="6399330"/>
          </a:xfrm>
          <a:prstGeom prst="rect">
            <a:avLst/>
          </a:prstGeom>
        </p:spPr>
      </p:pic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48" name="Group 47"/>
          <p:cNvGrpSpPr/>
          <p:nvPr userDrawn="1"/>
        </p:nvGrpSpPr>
        <p:grpSpPr>
          <a:xfrm>
            <a:off x="27894" y="1340768"/>
            <a:ext cx="3338155" cy="5581113"/>
            <a:chOff x="27894" y="1340768"/>
            <a:chExt cx="3338155" cy="5581113"/>
          </a:xfrm>
        </p:grpSpPr>
        <p:pic>
          <p:nvPicPr>
            <p:cNvPr id="49" name="Picture 48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4" y="4697526"/>
              <a:ext cx="454154" cy="45415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340768"/>
              <a:ext cx="599144" cy="380082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06" y="1844824"/>
              <a:ext cx="1072851" cy="288032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8" y="2241360"/>
              <a:ext cx="353494" cy="43204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890" y="2733887"/>
              <a:ext cx="423588" cy="45876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837" y="3789040"/>
              <a:ext cx="701694" cy="24822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5130324"/>
              <a:ext cx="320268" cy="404664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320" y="5733256"/>
              <a:ext cx="571264" cy="184587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2" y="1556792"/>
              <a:ext cx="699349" cy="25830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693" y="2428890"/>
              <a:ext cx="631019" cy="186677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916" y="2788930"/>
              <a:ext cx="934467" cy="204415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3107681"/>
              <a:ext cx="544263" cy="257313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495066"/>
              <a:ext cx="395536" cy="197768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8011" y="3845992"/>
              <a:ext cx="358025" cy="34996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363639"/>
              <a:ext cx="644394" cy="187447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3648" y="4877162"/>
              <a:ext cx="423490" cy="423490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 userDrawn="1"/>
          </p:nvSpPr>
          <p:spPr>
            <a:xfrm>
              <a:off x="1043948" y="4646330"/>
              <a:ext cx="15841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it-IT" sz="900" b="1" dirty="0" smtClean="0">
                  <a:solidFill>
                    <a:prstClr val="black"/>
                  </a:solidFill>
                </a:rPr>
                <a:t>e-Science Data Factory</a:t>
              </a:r>
              <a:endParaRPr lang="it-IT" sz="900" b="1" dirty="0">
                <a:solidFill>
                  <a:prstClr val="black"/>
                </a:solidFill>
              </a:endParaRPr>
            </a:p>
          </p:txBody>
        </p:sp>
        <p:pic>
          <p:nvPicPr>
            <p:cNvPr id="66" name="Picture 2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948" y="5410875"/>
              <a:ext cx="1439820" cy="366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66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768" y="5102230"/>
              <a:ext cx="753216" cy="11486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601" y="4619743"/>
              <a:ext cx="683568" cy="294208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8312" y="4217994"/>
              <a:ext cx="867544" cy="346415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3656982"/>
              <a:ext cx="413714" cy="404664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8124" y="3115251"/>
              <a:ext cx="403105" cy="407081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15" y="2792393"/>
              <a:ext cx="405011" cy="22413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221" y="6131198"/>
              <a:ext cx="1121603" cy="790683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9050" y="5841632"/>
              <a:ext cx="415943" cy="35931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13" y="4857809"/>
              <a:ext cx="446067" cy="128748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59" y="4392960"/>
              <a:ext cx="806202" cy="310078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4" y="3267525"/>
              <a:ext cx="592460" cy="4176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906" y="5337368"/>
              <a:ext cx="454871" cy="454871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255" y="5949280"/>
              <a:ext cx="1074794" cy="26670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942" y="2381561"/>
              <a:ext cx="556155" cy="28133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955" y="6380640"/>
              <a:ext cx="646388" cy="273966"/>
            </a:xfrm>
            <a:prstGeom prst="rect">
              <a:avLst/>
            </a:prstGeom>
          </p:spPr>
        </p:pic>
        <p:pic>
          <p:nvPicPr>
            <p:cNvPr id="82" name="Immagine 22" descr="poznan.jpg"/>
            <p:cNvPicPr>
              <a:picLocks noChangeAspect="1"/>
            </p:cNvPicPr>
            <p:nvPr userDrawn="1"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41836" y="6003252"/>
              <a:ext cx="685747" cy="330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Immagine 25" descr="SandT.jpg"/>
            <p:cNvPicPr>
              <a:picLocks noChangeAspect="1"/>
            </p:cNvPicPr>
            <p:nvPr userDrawn="1"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1216451" y="1988840"/>
              <a:ext cx="951373" cy="231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Immagine 29" descr="umwelt.jpg"/>
            <p:cNvPicPr>
              <a:picLocks noChangeAspect="1"/>
            </p:cNvPicPr>
            <p:nvPr userDrawn="1"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139534" y="4157004"/>
              <a:ext cx="832066" cy="20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611418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Geograph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17. TRUST</a:t>
            </a:r>
          </a:p>
          <a:p>
            <a:pPr algn="l">
              <a:defRPr/>
            </a:pPr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l"/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24. KNMI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35. MPI-MET</a:t>
            </a:r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76672"/>
            <a:ext cx="850843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42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PartnersWith numbers_Political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ottotitolo 2"/>
          <p:cNvSpPr txBox="1">
            <a:spLocks/>
          </p:cNvSpPr>
          <p:nvPr userDrawn="1"/>
        </p:nvSpPr>
        <p:spPr>
          <a:xfrm>
            <a:off x="50799" y="2348880"/>
            <a:ext cx="1136825" cy="4248472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1.   CSC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2.   BSC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3.   CERFACS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4.   CINECA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5.   CINES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6.   DKRZ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7.   EAA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8.   EKUT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9.   UEDIN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10. INGV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11. JUELICH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12. PSNC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13. SURFsara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14. SIGMA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15. STFC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16. UCL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17. TRUST</a:t>
            </a:r>
          </a:p>
          <a:p>
            <a:pPr algn="l">
              <a:defRPr/>
            </a:pPr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18. GRNET </a:t>
            </a:r>
          </a:p>
          <a:p>
            <a:pPr algn="l"/>
            <a:endParaRPr lang="it-IT" sz="1200" dirty="0" smtClean="0">
              <a:solidFill>
                <a:prstClr val="black"/>
              </a:solidFill>
              <a:latin typeface="Century Gothic" pitchFamily="34" charset="0"/>
            </a:endParaRPr>
          </a:p>
          <a:p>
            <a:pPr algn="l"/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 userDrawn="1"/>
        </p:nvSpPr>
        <p:spPr>
          <a:xfrm>
            <a:off x="1691680" y="2348881"/>
            <a:ext cx="1080120" cy="415747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19. KIT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20. LIBER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21. DANS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22. eSDF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23. ULUND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24. KNMI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25. GFZ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26. CLARIN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27. MPG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28. JISC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29. UNS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30. CERN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31. UHEL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32. EMBL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33. SNIC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34. KTH</a:t>
            </a:r>
          </a:p>
          <a:p>
            <a:pPr algn="l"/>
            <a:r>
              <a:rPr lang="it-IT" sz="1200" dirty="0" smtClean="0">
                <a:solidFill>
                  <a:prstClr val="black"/>
                </a:solidFill>
                <a:latin typeface="Century Gothic" pitchFamily="34" charset="0"/>
              </a:rPr>
              <a:t>35. MPI-MET</a:t>
            </a:r>
            <a:endParaRPr lang="en-US" sz="1200" dirty="0">
              <a:solidFill>
                <a:prstClr val="black"/>
              </a:solidFill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2" y="464408"/>
            <a:ext cx="8524788" cy="63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52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06" y="764704"/>
            <a:ext cx="8124394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0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UDAT Communitie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4" descr="log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28700"/>
            <a:ext cx="8172399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0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81200"/>
            <a:ext cx="3008313" cy="4144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3530-AE1C-4AE8-8995-0FF8788DA11C}" type="datetimeFigureOut">
              <a:rPr lang="en-GB" smtClean="0"/>
              <a:t>03/02/2016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13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13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15D15-974D-46C2-B184-4C7D3A8CD69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magine 14" descr="logo.png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" y="-211669"/>
            <a:ext cx="1227219" cy="1193800"/>
          </a:xfrm>
          <a:prstGeom prst="rect">
            <a:avLst/>
          </a:prstGeom>
        </p:spPr>
      </p:pic>
      <p:sp>
        <p:nvSpPr>
          <p:cNvPr id="15" name="Rettangolo 10"/>
          <p:cNvSpPr/>
          <p:nvPr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Tx/>
        <a:buBlip>
          <a:blip r:embed="rId28"/>
        </a:buBlip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1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E59D2534-32DE-4B85-8883-7D4B3819690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03/02/2016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8F1FD45-2740-41FD-9EC8-8FB4D7AA303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05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dat.eu/services/b2find" TargetMode="External"/><Relationship Id="rId2" Type="http://schemas.openxmlformats.org/officeDocument/2006/relationships/hyperlink" Target="https://eudat.eu/services/b2dr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dat.eu/services/b2stage" TargetMode="External"/><Relationship Id="rId5" Type="http://schemas.openxmlformats.org/officeDocument/2006/relationships/hyperlink" Target="https://eudat.eu/services/b2safe" TargetMode="External"/><Relationship Id="rId4" Type="http://schemas.openxmlformats.org/officeDocument/2006/relationships/hyperlink" Target="https://eudat.eu/services/b2shar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b="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7772400" cy="1467594"/>
          </a:xfrm>
        </p:spPr>
        <p:txBody>
          <a:bodyPr/>
          <a:lstStyle/>
          <a:p>
            <a:r>
              <a:rPr lang="it-IT" dirty="0" smtClean="0"/>
              <a:t>EUDAT User Forum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7632848" cy="1872208"/>
          </a:xfrm>
        </p:spPr>
        <p:txBody>
          <a:bodyPr>
            <a:normAutofit/>
          </a:bodyPr>
          <a:lstStyle/>
          <a:p>
            <a:pPr algn="l"/>
            <a:r>
              <a:rPr lang="it-IT" sz="2800" i="1" dirty="0" smtClean="0">
                <a:solidFill>
                  <a:schemeClr val="tx1"/>
                </a:solidFill>
              </a:rPr>
              <a:t>Hilary Hanahoe, Trust-IT Services &amp; EUDAT Communications, Training &amp; Outreach</a:t>
            </a:r>
          </a:p>
          <a:p>
            <a:pPr algn="l"/>
            <a:r>
              <a:rPr lang="it-IT" sz="2400" i="1" dirty="0" smtClean="0">
                <a:solidFill>
                  <a:schemeClr val="tx1"/>
                </a:solidFill>
              </a:rPr>
              <a:t>h.hanahoe@trust-itservices.com</a:t>
            </a:r>
            <a:endParaRPr lang="it-IT" sz="24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92" y="0"/>
            <a:ext cx="1815666" cy="2420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703070"/>
            <a:ext cx="8229600" cy="5154930"/>
          </a:xfrm>
        </p:spPr>
        <p:txBody>
          <a:bodyPr>
            <a:noAutofit/>
          </a:bodyPr>
          <a:lstStyle/>
          <a:p>
            <a:r>
              <a:rPr lang="en-US" sz="2800" dirty="0"/>
              <a:t>Life Sciences and Biomedical </a:t>
            </a:r>
            <a:r>
              <a:rPr lang="en-US" sz="2800" dirty="0" smtClean="0"/>
              <a:t>Sciences</a:t>
            </a:r>
          </a:p>
          <a:p>
            <a:pPr lvl="1"/>
            <a:r>
              <a:rPr lang="en-US" sz="2800" b="1" dirty="0" err="1" smtClean="0"/>
              <a:t>Trinita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dei</a:t>
            </a:r>
            <a:r>
              <a:rPr lang="en-US" sz="2800" b="1" dirty="0" smtClean="0"/>
              <a:t> Monti A </a:t>
            </a:r>
            <a:r>
              <a:rPr lang="en-US" sz="2800" b="1" dirty="0"/>
              <a:t>(behind registration</a:t>
            </a:r>
            <a:r>
              <a:rPr lang="en-US" sz="2800" b="1" dirty="0" smtClean="0"/>
              <a:t>)</a:t>
            </a:r>
            <a:endParaRPr lang="en-US" sz="2800" b="1" dirty="0"/>
          </a:p>
          <a:p>
            <a:r>
              <a:rPr lang="en-US" sz="2800" dirty="0"/>
              <a:t>Earth and Environmental </a:t>
            </a:r>
            <a:r>
              <a:rPr lang="en-US" sz="2800" dirty="0" smtClean="0"/>
              <a:t>Sciences</a:t>
            </a:r>
          </a:p>
          <a:p>
            <a:pPr lvl="1"/>
            <a:r>
              <a:rPr lang="en-US" sz="2800" b="1" dirty="0" smtClean="0"/>
              <a:t>Campo </a:t>
            </a:r>
            <a:r>
              <a:rPr lang="en-US" sz="2800" b="1" dirty="0" err="1" smtClean="0"/>
              <a:t>dei</a:t>
            </a:r>
            <a:r>
              <a:rPr lang="en-US" sz="2800" b="1" dirty="0" smtClean="0"/>
              <a:t> Fiori (this room)</a:t>
            </a:r>
            <a:endParaRPr lang="en-US" sz="2800" b="1" dirty="0"/>
          </a:p>
          <a:p>
            <a:r>
              <a:rPr lang="en-US" sz="2800" dirty="0"/>
              <a:t>Physical </a:t>
            </a:r>
            <a:r>
              <a:rPr lang="en-US" sz="2800" dirty="0" smtClean="0"/>
              <a:t>Sciences &amp; Engineering</a:t>
            </a:r>
          </a:p>
          <a:p>
            <a:pPr lvl="1"/>
            <a:r>
              <a:rPr lang="en-US" sz="2800" b="1" dirty="0" err="1"/>
              <a:t>Trinita</a:t>
            </a:r>
            <a:r>
              <a:rPr lang="en-US" sz="2800" b="1" dirty="0"/>
              <a:t> </a:t>
            </a:r>
            <a:r>
              <a:rPr lang="en-US" sz="2800" b="1" dirty="0" err="1"/>
              <a:t>dei</a:t>
            </a:r>
            <a:r>
              <a:rPr lang="en-US" sz="2800" b="1" dirty="0"/>
              <a:t> Monti </a:t>
            </a:r>
            <a:r>
              <a:rPr lang="en-US" sz="2800" b="1" dirty="0" smtClean="0"/>
              <a:t>B (behind registration)</a:t>
            </a:r>
            <a:endParaRPr lang="en-US" sz="2800" b="1" dirty="0"/>
          </a:p>
          <a:p>
            <a:r>
              <a:rPr lang="en-US" sz="2800" dirty="0" smtClean="0"/>
              <a:t>Social </a:t>
            </a:r>
            <a:r>
              <a:rPr lang="en-US" sz="2800" dirty="0"/>
              <a:t>Sciences and </a:t>
            </a:r>
            <a:r>
              <a:rPr lang="en-US" sz="2800" dirty="0" smtClean="0"/>
              <a:t>Humanities</a:t>
            </a:r>
          </a:p>
          <a:p>
            <a:pPr lvl="1"/>
            <a:r>
              <a:rPr lang="en-US" sz="2800" b="1" dirty="0" err="1" smtClean="0"/>
              <a:t>Campidoglio</a:t>
            </a:r>
            <a:r>
              <a:rPr lang="en-US" sz="2800" b="1" dirty="0" smtClean="0"/>
              <a:t> (downstairs)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3327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….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1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6563072" cy="4525963"/>
          </a:xfrm>
        </p:spPr>
        <p:txBody>
          <a:bodyPr/>
          <a:lstStyle/>
          <a:p>
            <a:r>
              <a:rPr lang="en-GB" dirty="0" smtClean="0"/>
              <a:t>Introduce EUDAT, the core communities and data pilots </a:t>
            </a:r>
          </a:p>
          <a:p>
            <a:r>
              <a:rPr lang="en-GB" dirty="0"/>
              <a:t>Discuss and identify common data management challenges </a:t>
            </a:r>
            <a:r>
              <a:rPr lang="en-GB" dirty="0" smtClean="0"/>
              <a:t>and requirements</a:t>
            </a:r>
          </a:p>
          <a:p>
            <a:r>
              <a:rPr lang="en-GB" dirty="0" smtClean="0"/>
              <a:t>Explain the EUDAT services area </a:t>
            </a:r>
            <a:endParaRPr lang="en-GB" dirty="0"/>
          </a:p>
          <a:p>
            <a:r>
              <a:rPr lang="en-GB" dirty="0" smtClean="0"/>
              <a:t>Encourage networking and cross-fertilisation of knowledge in smaller groups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988840"/>
            <a:ext cx="2182985" cy="2596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/>
          <p:cNvGrpSpPr/>
          <p:nvPr/>
        </p:nvGrpSpPr>
        <p:grpSpPr>
          <a:xfrm>
            <a:off x="657754" y="4767176"/>
            <a:ext cx="8056450" cy="1777313"/>
            <a:chOff x="630350" y="4367186"/>
            <a:chExt cx="8422962" cy="23512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0215" y="4367186"/>
              <a:ext cx="1883097" cy="175515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01580" y="4434971"/>
              <a:ext cx="1934355" cy="169554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53678" y="5699776"/>
              <a:ext cx="933184" cy="10187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5656" y="4490322"/>
              <a:ext cx="1962608" cy="171880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541" y="5647429"/>
              <a:ext cx="911384" cy="8779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0350" y="4654185"/>
              <a:ext cx="2057874" cy="17156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98775" y="5494084"/>
              <a:ext cx="745954" cy="100346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072934" y="5602413"/>
              <a:ext cx="793647" cy="1056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08647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20688"/>
            <a:ext cx="8712968" cy="605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02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 Management Topics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5493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Life Sciences and Biomedical </a:t>
            </a:r>
            <a:r>
              <a:rPr lang="en-US" dirty="0" smtClean="0"/>
              <a:t>Sciences</a:t>
            </a:r>
          </a:p>
          <a:p>
            <a:pPr lvl="1"/>
            <a:r>
              <a:rPr lang="en-US" b="1" dirty="0"/>
              <a:t>Expert facilitators : </a:t>
            </a:r>
            <a:r>
              <a:rPr lang="en-US" b="1" dirty="0" smtClean="0"/>
              <a:t>Shaun de Witt, STFC</a:t>
            </a:r>
            <a:endParaRPr lang="en-US" b="1" dirty="0"/>
          </a:p>
          <a:p>
            <a:pPr lvl="1"/>
            <a:r>
              <a:rPr lang="en-US" b="1" dirty="0"/>
              <a:t>Subjects: </a:t>
            </a:r>
            <a:r>
              <a:rPr lang="en-US" b="1" dirty="0" smtClean="0"/>
              <a:t>Persistent Identifiers, Metadata</a:t>
            </a:r>
            <a:endParaRPr lang="en-US" b="1" dirty="0"/>
          </a:p>
          <a:p>
            <a:r>
              <a:rPr lang="en-US" dirty="0"/>
              <a:t>Earth and Environmental </a:t>
            </a:r>
            <a:r>
              <a:rPr lang="en-US" dirty="0" smtClean="0"/>
              <a:t>Sciences</a:t>
            </a:r>
          </a:p>
          <a:p>
            <a:pPr lvl="1"/>
            <a:r>
              <a:rPr lang="en-US" b="1" dirty="0"/>
              <a:t>Expert facilitators : Willem </a:t>
            </a:r>
            <a:r>
              <a:rPr lang="en-US" b="1" dirty="0" err="1" smtClean="0"/>
              <a:t>Elbers</a:t>
            </a:r>
            <a:r>
              <a:rPr lang="en-US" b="1" dirty="0" smtClean="0"/>
              <a:t>, CLARIN-ERIC</a:t>
            </a:r>
            <a:endParaRPr lang="en-US" b="1" dirty="0"/>
          </a:p>
          <a:p>
            <a:pPr lvl="1"/>
            <a:r>
              <a:rPr lang="en-US" b="1" dirty="0"/>
              <a:t>Subjects: </a:t>
            </a:r>
            <a:r>
              <a:rPr lang="en-US" b="1" dirty="0" smtClean="0"/>
              <a:t>Persistent Identifiers</a:t>
            </a:r>
            <a:r>
              <a:rPr lang="en-US" b="1" dirty="0"/>
              <a:t>, AAI</a:t>
            </a:r>
          </a:p>
          <a:p>
            <a:r>
              <a:rPr lang="en-US" dirty="0"/>
              <a:t>Physical </a:t>
            </a:r>
            <a:r>
              <a:rPr lang="en-US" dirty="0" smtClean="0"/>
              <a:t>Sciences &amp; Engineering</a:t>
            </a:r>
          </a:p>
          <a:p>
            <a:pPr lvl="1"/>
            <a:r>
              <a:rPr lang="en-US" b="1" dirty="0"/>
              <a:t>Expert facilitators : </a:t>
            </a:r>
            <a:r>
              <a:rPr lang="en-US" b="1" dirty="0" smtClean="0"/>
              <a:t>Claudio </a:t>
            </a:r>
            <a:r>
              <a:rPr lang="en-US" b="1" dirty="0" err="1"/>
              <a:t>C</a:t>
            </a:r>
            <a:r>
              <a:rPr lang="en-US" b="1" dirty="0" err="1" smtClean="0"/>
              <a:t>acciari</a:t>
            </a:r>
            <a:r>
              <a:rPr lang="en-US" b="1" dirty="0" smtClean="0"/>
              <a:t>, CINECA</a:t>
            </a:r>
            <a:endParaRPr lang="en-US" b="1" dirty="0"/>
          </a:p>
          <a:p>
            <a:pPr lvl="1"/>
            <a:r>
              <a:rPr lang="en-US" b="1" dirty="0"/>
              <a:t>Subjects: Data Repository vs. </a:t>
            </a:r>
            <a:r>
              <a:rPr lang="en-US" b="1" dirty="0" smtClean="0"/>
              <a:t>Long Tail </a:t>
            </a:r>
            <a:r>
              <a:rPr lang="en-US" b="1" dirty="0"/>
              <a:t>Data sharing</a:t>
            </a:r>
          </a:p>
          <a:p>
            <a:r>
              <a:rPr lang="en-US" dirty="0"/>
              <a:t>Social Sciences and </a:t>
            </a:r>
            <a:r>
              <a:rPr lang="en-US" dirty="0" smtClean="0"/>
              <a:t>Humanities</a:t>
            </a:r>
          </a:p>
          <a:p>
            <a:pPr lvl="1"/>
            <a:r>
              <a:rPr lang="en-US" b="1" dirty="0" smtClean="0"/>
              <a:t>Expert facilitators</a:t>
            </a:r>
            <a:r>
              <a:rPr lang="en-US" b="1" dirty="0"/>
              <a:t>: Carl-Johan </a:t>
            </a:r>
            <a:r>
              <a:rPr lang="en-US" b="1" dirty="0" err="1"/>
              <a:t>Håkansson</a:t>
            </a:r>
            <a:r>
              <a:rPr lang="en-US" b="1" dirty="0"/>
              <a:t>, </a:t>
            </a:r>
            <a:r>
              <a:rPr lang="en-US" b="1" dirty="0" smtClean="0"/>
              <a:t>KTH</a:t>
            </a:r>
          </a:p>
          <a:p>
            <a:pPr lvl="1"/>
            <a:r>
              <a:rPr lang="en-US" b="1" dirty="0" smtClean="0"/>
              <a:t>Subjects</a:t>
            </a:r>
            <a:r>
              <a:rPr lang="en-US" b="1" dirty="0"/>
              <a:t>: Service deployment, Data repository &amp; </a:t>
            </a:r>
            <a:r>
              <a:rPr lang="en-US" b="1" dirty="0" smtClean="0"/>
              <a:t>Long Tail </a:t>
            </a:r>
            <a:r>
              <a:rPr lang="en-US" b="1" dirty="0"/>
              <a:t>data </a:t>
            </a:r>
            <a:r>
              <a:rPr lang="en-US" b="1" dirty="0" smtClean="0"/>
              <a:t>sharing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24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692696"/>
            <a:ext cx="870287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Service Areas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72172"/>
              </p:ext>
            </p:extLst>
          </p:nvPr>
        </p:nvGraphicFramePr>
        <p:xfrm>
          <a:off x="251519" y="1052736"/>
          <a:ext cx="8640961" cy="5328594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709262"/>
                <a:gridCol w="2685062"/>
                <a:gridCol w="3090354"/>
                <a:gridCol w="2156283"/>
              </a:tblGrid>
              <a:tr h="266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10:30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Coffee Break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799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11:00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Data Access and </a:t>
                      </a:r>
                      <a:r>
                        <a:rPr lang="en-GB" sz="1600" b="1" u="none" strike="noStrike" dirty="0" smtClean="0">
                          <a:effectLst/>
                        </a:rPr>
                        <a:t>Re-use – CAMPO DEI FIORI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Data </a:t>
                      </a:r>
                      <a:r>
                        <a:rPr lang="en-GB" sz="1600" b="1" u="none" strike="noStrike" dirty="0" smtClean="0">
                          <a:effectLst/>
                        </a:rPr>
                        <a:t>Preservation</a:t>
                      </a:r>
                    </a:p>
                    <a:p>
                      <a:pPr algn="ctr" fontAlgn="ctr"/>
                      <a:r>
                        <a:rPr lang="en-GB" sz="1600" b="1" u="none" strike="noStrike" dirty="0" smtClean="0">
                          <a:effectLst/>
                        </a:rPr>
                        <a:t>TRINITA DEI MONTI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A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Data Processing and </a:t>
                      </a:r>
                      <a:r>
                        <a:rPr lang="en-GB" sz="1600" b="1" u="none" strike="noStrike" dirty="0" smtClean="0">
                          <a:effectLst/>
                        </a:rPr>
                        <a:t>Analysis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none" strike="noStrike" dirty="0" smtClean="0">
                          <a:effectLst/>
                        </a:rPr>
                        <a:t>TRINITA DEI MONTI</a:t>
                      </a:r>
                      <a:r>
                        <a:rPr lang="en-GB" sz="1600" b="1" u="none" strike="noStrike" baseline="0" dirty="0" smtClean="0">
                          <a:effectLst/>
                        </a:rPr>
                        <a:t> B</a:t>
                      </a:r>
                      <a:endParaRPr lang="en-GB" sz="1600" b="1" i="1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32860">
                <a:tc>
                  <a:txBody>
                    <a:bodyPr/>
                    <a:lstStyle/>
                    <a:p>
                      <a:pPr algn="ctr" fontAlgn="ctr"/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Carl Johan </a:t>
                      </a:r>
                      <a:r>
                        <a:rPr lang="en-GB" sz="1600" b="1" u="none" strike="noStrike" dirty="0" err="1">
                          <a:effectLst/>
                        </a:rPr>
                        <a:t>Håkansson</a:t>
                      </a:r>
                      <a:r>
                        <a:rPr lang="en-GB" sz="1600" b="1" u="none" strike="noStrike" dirty="0">
                          <a:effectLst/>
                        </a:rPr>
                        <a:t>, KTH-PDC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Claudio </a:t>
                      </a:r>
                      <a:r>
                        <a:rPr lang="en-GB" sz="1600" b="1" u="none" strike="noStrike" dirty="0" err="1">
                          <a:effectLst/>
                        </a:rPr>
                        <a:t>Cacciari</a:t>
                      </a:r>
                      <a:r>
                        <a:rPr lang="en-GB" sz="1600" b="1" u="none" strike="noStrike" dirty="0">
                          <a:effectLst/>
                        </a:rPr>
                        <a:t>, CINECA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u="none" strike="noStrike" dirty="0">
                          <a:effectLst/>
                        </a:rPr>
                        <a:t>Shaun de Witt, STFC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9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u="none" strike="noStrike" dirty="0">
                          <a:effectLst/>
                        </a:rPr>
                        <a:t>B2DROP Cloud </a:t>
                      </a:r>
                      <a:r>
                        <a:rPr lang="fr-FR" sz="1600" u="none" strike="noStrike" dirty="0" err="1">
                          <a:effectLst/>
                        </a:rPr>
                        <a:t>storage</a:t>
                      </a:r>
                      <a:r>
                        <a:rPr lang="fr-FR" sz="1600" u="none" strike="noStrike" dirty="0">
                          <a:effectLst/>
                        </a:rPr>
                        <a:t>, </a:t>
                      </a:r>
                      <a:r>
                        <a:rPr lang="fr-FR" sz="1600" u="none" strike="noStrike" dirty="0" err="1">
                          <a:effectLst/>
                        </a:rPr>
                        <a:t>sync</a:t>
                      </a:r>
                      <a:r>
                        <a:rPr lang="fr-FR" sz="1600" u="none" strike="noStrike" dirty="0">
                          <a:effectLst/>
                        </a:rPr>
                        <a:t> &amp; exchange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B2SAFE Policy-driven data management </a:t>
                      </a:r>
                      <a:br>
                        <a:rPr lang="en-GB" sz="1600" u="none" strike="noStrike" dirty="0">
                          <a:effectLst/>
                        </a:rPr>
                      </a:br>
                      <a:r>
                        <a:rPr lang="en-GB" sz="1600" u="none" strike="noStrike" dirty="0">
                          <a:effectLst/>
                        </a:rPr>
                        <a:t> 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B2STAGE  Data staging service, Roberto </a:t>
                      </a:r>
                      <a:r>
                        <a:rPr lang="en-GB" sz="1600" u="none" strike="noStrike" dirty="0" err="1">
                          <a:effectLst/>
                        </a:rPr>
                        <a:t>Mucci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6571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B2SHARE  Repository for sharable digital objects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B2SAFE what is it and how it works &amp; next steps: metadata management proposal, authentication, authorization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HTTP API developments and Supporting metadata, Shaun de Witt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9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B2FIND Multi-disciplinary joint MD catalogue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Data Policy Manager: what is it and how it will work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u="none" strike="noStrike" dirty="0">
                          <a:effectLst/>
                        </a:rPr>
                        <a:t>B2NOTE, </a:t>
                      </a:r>
                      <a:r>
                        <a:rPr lang="fr-FR" sz="1600" u="none" strike="noStrike" dirty="0" err="1">
                          <a:effectLst/>
                        </a:rPr>
                        <a:t>Semantic</a:t>
                      </a:r>
                      <a:r>
                        <a:rPr lang="fr-FR" sz="1600" u="none" strike="noStrike" dirty="0">
                          <a:effectLst/>
                        </a:rPr>
                        <a:t> Annotation, Yann Le Franc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92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B2ACCESS Federated multi-protocol Identity &amp; Authorisation Management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Persistent Identifiers: B2HANDLE status and plans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Data Type Registry, Alberto Miranda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43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 </a:t>
                      </a:r>
                      <a:endParaRPr lang="en-GB" sz="1600" b="1" i="1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</a:rPr>
                        <a:t>Questions &amp; Answers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Questions &amp; Discussion </a:t>
                      </a:r>
                      <a:endParaRPr lang="en-GB" sz="16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28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Networking Event – Wed 3</a:t>
            </a:r>
            <a:r>
              <a:rPr lang="en-GB" baseline="30000" dirty="0" smtClean="0"/>
              <a:t>rd</a:t>
            </a:r>
            <a:r>
              <a:rPr lang="en-GB" dirty="0" smtClean="0"/>
              <a:t> February 20:30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117858"/>
            <a:ext cx="5818410" cy="486026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9512" y="1117859"/>
            <a:ext cx="2808312" cy="486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RISTORANTE GALLERIA</a:t>
            </a:r>
          </a:p>
          <a:p>
            <a:pPr algn="ctr"/>
            <a:r>
              <a:rPr lang="en-GB" b="1" dirty="0" smtClean="0"/>
              <a:t>GALLERIA ALBERTO SORDI</a:t>
            </a:r>
          </a:p>
          <a:p>
            <a:pPr algn="ctr"/>
            <a:r>
              <a:rPr lang="en-GB" b="1" dirty="0" smtClean="0"/>
              <a:t>VIA DEI SABINI 53</a:t>
            </a:r>
          </a:p>
          <a:p>
            <a:pPr algn="ctr"/>
            <a:r>
              <a:rPr lang="en-GB" b="1" dirty="0" smtClean="0"/>
              <a:t>FROM 20:30 …. DINNER, DRINKS &amp; NETWORKING</a:t>
            </a:r>
          </a:p>
          <a:p>
            <a:pPr algn="ctr"/>
            <a:endParaRPr lang="en-GB" b="1" dirty="0"/>
          </a:p>
          <a:p>
            <a:pPr algn="ctr"/>
            <a:r>
              <a:rPr lang="en-GB" b="1" dirty="0" smtClean="0"/>
              <a:t>HOW TO GET THERE:</a:t>
            </a:r>
          </a:p>
          <a:p>
            <a:pPr algn="ctr"/>
            <a:r>
              <a:rPr lang="en-GB" b="1" dirty="0" smtClean="0"/>
              <a:t>WALK</a:t>
            </a:r>
          </a:p>
          <a:p>
            <a:pPr algn="ctr"/>
            <a:r>
              <a:rPr lang="en-GB" b="1" dirty="0" smtClean="0"/>
              <a:t>METRO </a:t>
            </a:r>
          </a:p>
          <a:p>
            <a:pPr algn="ctr"/>
            <a:r>
              <a:rPr lang="en-GB" b="1" dirty="0" smtClean="0"/>
              <a:t>TAXI</a:t>
            </a:r>
          </a:p>
          <a:p>
            <a:pPr algn="ctr"/>
            <a:r>
              <a:rPr lang="en-GB" b="1" dirty="0" smtClean="0"/>
              <a:t>DETAILS AT REGISTRATION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656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EUDAT Fundamentals Training</a:t>
            </a:r>
            <a:br>
              <a:rPr lang="en-GB" dirty="0" smtClean="0"/>
            </a:br>
            <a:r>
              <a:rPr lang="en-GB" dirty="0" smtClean="0"/>
              <a:t>Friday 5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285701"/>
              </p:ext>
            </p:extLst>
          </p:nvPr>
        </p:nvGraphicFramePr>
        <p:xfrm>
          <a:off x="467544" y="1588770"/>
          <a:ext cx="8064894" cy="4737265"/>
        </p:xfrm>
        <a:graphic>
          <a:graphicData uri="http://schemas.openxmlformats.org/drawingml/2006/table">
            <a:tbl>
              <a:tblPr>
                <a:tableStyleId>{5FD0F851-EC5A-4D38-B0AD-8093EC10F338}</a:tableStyleId>
              </a:tblPr>
              <a:tblGrid>
                <a:gridCol w="1224136"/>
                <a:gridCol w="4152460"/>
                <a:gridCol w="2688298"/>
              </a:tblGrid>
              <a:tr h="431734">
                <a:tc>
                  <a:txBody>
                    <a:bodyPr/>
                    <a:lstStyle/>
                    <a:p>
                      <a:r>
                        <a:rPr lang="en-GB" sz="1600" dirty="0"/>
                        <a:t>09:00 - 09:05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Welcome &amp; Introduction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Rene van Horik, DANS</a:t>
                      </a:r>
                    </a:p>
                  </a:txBody>
                  <a:tcPr marL="7244" marR="7244" marT="7244" marB="7244" anchor="ctr"/>
                </a:tc>
              </a:tr>
              <a:tr h="431734">
                <a:tc>
                  <a:txBody>
                    <a:bodyPr/>
                    <a:lstStyle/>
                    <a:p>
                      <a:r>
                        <a:rPr lang="en-GB" sz="1600" dirty="0"/>
                        <a:t>09:05 - 10:00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B2 Service Suite Overview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Shaun de Witt, STFC</a:t>
                      </a:r>
                    </a:p>
                  </a:txBody>
                  <a:tcPr marL="7244" marR="7244" marT="7244" marB="7244" anchor="ctr"/>
                </a:tc>
              </a:tr>
              <a:tr h="223111">
                <a:tc>
                  <a:txBody>
                    <a:bodyPr/>
                    <a:lstStyle/>
                    <a:p>
                      <a:r>
                        <a:rPr lang="en-GB" sz="1600"/>
                        <a:t>10:00 - 10:15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Break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/>
                        <a:t> </a:t>
                      </a:r>
                    </a:p>
                  </a:txBody>
                  <a:tcPr marL="7244" marR="7244" marT="7244" marB="7244" anchor="ctr"/>
                </a:tc>
              </a:tr>
              <a:tr h="1266226">
                <a:tc>
                  <a:txBody>
                    <a:bodyPr/>
                    <a:lstStyle/>
                    <a:p>
                      <a:r>
                        <a:rPr lang="en-GB" sz="1600"/>
                        <a:t>10:15 - 11:15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Demo presentation:</a:t>
                      </a:r>
                    </a:p>
                    <a:p>
                      <a:r>
                        <a:rPr lang="en-GB" sz="1600" dirty="0"/>
                        <a:t>Using </a:t>
                      </a:r>
                      <a:r>
                        <a:rPr lang="en-GB" sz="1600" dirty="0">
                          <a:hlinkClick r:id="rId2"/>
                        </a:rPr>
                        <a:t>B2DROP</a:t>
                      </a:r>
                      <a:endParaRPr lang="en-GB" sz="1600" dirty="0"/>
                    </a:p>
                    <a:p>
                      <a:r>
                        <a:rPr lang="en-GB" sz="1600" dirty="0"/>
                        <a:t>Using </a:t>
                      </a:r>
                      <a:r>
                        <a:rPr lang="en-GB" sz="1600" dirty="0">
                          <a:hlinkClick r:id="rId3"/>
                        </a:rPr>
                        <a:t>B2FIND</a:t>
                      </a:r>
                      <a:r>
                        <a:rPr lang="en-GB" sz="1600" dirty="0"/>
                        <a:t> and Metadata harvesting Procedure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de-DE" sz="1600"/>
                        <a:t> </a:t>
                      </a:r>
                    </a:p>
                    <a:p>
                      <a:r>
                        <a:rPr lang="de-DE" sz="1600"/>
                        <a:t> </a:t>
                      </a:r>
                    </a:p>
                    <a:p>
                      <a:r>
                        <a:rPr lang="de-DE" sz="1600"/>
                        <a:t>Heinrich Widmann, DKRZ</a:t>
                      </a:r>
                    </a:p>
                    <a:p>
                      <a:r>
                        <a:rPr lang="de-DE" sz="1600"/>
                        <a:t>Benedikt von St. Vieth, JSC</a:t>
                      </a:r>
                    </a:p>
                  </a:txBody>
                  <a:tcPr marL="7244" marR="7244" marT="7244" marB="7244" anchor="ctr"/>
                </a:tc>
              </a:tr>
              <a:tr h="223111">
                <a:tc>
                  <a:txBody>
                    <a:bodyPr/>
                    <a:lstStyle/>
                    <a:p>
                      <a:r>
                        <a:rPr lang="en-GB" sz="1600"/>
                        <a:t>11:15 - 11:30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Break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 </a:t>
                      </a:r>
                    </a:p>
                  </a:txBody>
                  <a:tcPr marL="7244" marR="7244" marT="7244" marB="7244" anchor="ctr"/>
                </a:tc>
              </a:tr>
              <a:tr h="640357">
                <a:tc>
                  <a:txBody>
                    <a:bodyPr/>
                    <a:lstStyle/>
                    <a:p>
                      <a:r>
                        <a:rPr lang="en-GB" sz="1600"/>
                        <a:t>11:30 - 12:30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Hands-on session: </a:t>
                      </a:r>
                      <a:r>
                        <a:rPr lang="en-GB" sz="1600" dirty="0">
                          <a:hlinkClick r:id="rId4"/>
                        </a:rPr>
                        <a:t>B2SHARE</a:t>
                      </a:r>
                      <a:r>
                        <a:rPr lang="en-GB" sz="1600" dirty="0"/>
                        <a:t> and B2SHARE API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Carl Johan </a:t>
                      </a:r>
                      <a:r>
                        <a:rPr lang="en-GB" sz="1600" dirty="0" err="1"/>
                        <a:t>Håkansson</a:t>
                      </a:r>
                      <a:r>
                        <a:rPr lang="en-GB" sz="1600" dirty="0"/>
                        <a:t>, KTH-PDC</a:t>
                      </a:r>
                    </a:p>
                  </a:txBody>
                  <a:tcPr marL="7244" marR="7244" marT="7244" marB="7244" anchor="ctr"/>
                </a:tc>
              </a:tr>
              <a:tr h="223111">
                <a:tc>
                  <a:txBody>
                    <a:bodyPr/>
                    <a:lstStyle/>
                    <a:p>
                      <a:r>
                        <a:rPr lang="en-GB" sz="1600"/>
                        <a:t>12:30 - 13:30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Lunch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 </a:t>
                      </a:r>
                    </a:p>
                  </a:txBody>
                  <a:tcPr marL="7244" marR="7244" marT="7244" marB="7244" anchor="ctr"/>
                </a:tc>
              </a:tr>
              <a:tr h="431734">
                <a:tc>
                  <a:txBody>
                    <a:bodyPr/>
                    <a:lstStyle/>
                    <a:p>
                      <a:r>
                        <a:rPr lang="en-GB" sz="1600"/>
                        <a:t>13:30 - 14:30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Data Science and EUDAT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Andrea </a:t>
                      </a:r>
                      <a:r>
                        <a:rPr lang="en-GB" sz="1600" dirty="0" err="1"/>
                        <a:t>Manieri</a:t>
                      </a:r>
                      <a:r>
                        <a:rPr lang="en-GB" sz="1600" dirty="0"/>
                        <a:t>, Engineering &amp; EDISON</a:t>
                      </a:r>
                    </a:p>
                  </a:txBody>
                  <a:tcPr marL="7244" marR="7244" marT="7244" marB="7244" anchor="ctr"/>
                </a:tc>
              </a:tr>
              <a:tr h="431734">
                <a:tc>
                  <a:txBody>
                    <a:bodyPr/>
                    <a:lstStyle/>
                    <a:p>
                      <a:r>
                        <a:rPr lang="en-GB" sz="1600"/>
                        <a:t>14:30 - 15:00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Overview of </a:t>
                      </a:r>
                      <a:r>
                        <a:rPr lang="en-GB" sz="1600" dirty="0">
                          <a:hlinkClick r:id="rId5"/>
                        </a:rPr>
                        <a:t>B2SAFE</a:t>
                      </a:r>
                      <a:r>
                        <a:rPr lang="en-GB" sz="1600" dirty="0"/>
                        <a:t> and </a:t>
                      </a:r>
                      <a:r>
                        <a:rPr lang="en-GB" sz="1600" dirty="0">
                          <a:hlinkClick r:id="rId6"/>
                        </a:rPr>
                        <a:t>B2STAGE</a:t>
                      </a:r>
                      <a:endParaRPr lang="en-GB" sz="1600" dirty="0"/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Shaun de Witt, STFC</a:t>
                      </a:r>
                    </a:p>
                  </a:txBody>
                  <a:tcPr marL="7244" marR="7244" marT="7244" marB="7244" anchor="ctr"/>
                </a:tc>
              </a:tr>
              <a:tr h="223111">
                <a:tc>
                  <a:txBody>
                    <a:bodyPr/>
                    <a:lstStyle/>
                    <a:p>
                      <a:r>
                        <a:rPr lang="en-GB" sz="1600"/>
                        <a:t>15:00 - 15:15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Wrap-up</a:t>
                      </a:r>
                    </a:p>
                  </a:txBody>
                  <a:tcPr marL="7244" marR="7244" marT="7244" marB="7244" anchor="ctr"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Rene van Horik, DANS</a:t>
                      </a:r>
                    </a:p>
                  </a:txBody>
                  <a:tcPr marL="7244" marR="7244" marT="7244" marB="7244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7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European Open Science Cloud Workshop</a:t>
            </a:r>
            <a:br>
              <a:rPr lang="en-GB" dirty="0" smtClean="0"/>
            </a:br>
            <a:r>
              <a:rPr lang="en-GB" dirty="0" smtClean="0"/>
              <a:t>Friday 5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15031"/>
              </p:ext>
            </p:extLst>
          </p:nvPr>
        </p:nvGraphicFramePr>
        <p:xfrm>
          <a:off x="395536" y="1340768"/>
          <a:ext cx="8424936" cy="5162080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08112"/>
                <a:gridCol w="4608512"/>
                <a:gridCol w="2808312"/>
              </a:tblGrid>
              <a:tr h="845595">
                <a:tc>
                  <a:txBody>
                    <a:bodyPr/>
                    <a:lstStyle/>
                    <a:p>
                      <a:r>
                        <a:rPr lang="en-GB" sz="1400" dirty="0"/>
                        <a:t>9:00 - </a:t>
                      </a:r>
                      <a:r>
                        <a:rPr lang="en-GB" sz="1400" dirty="0" smtClean="0"/>
                        <a:t>9:45</a:t>
                      </a:r>
                      <a:endParaRPr lang="en-GB" sz="1400" dirty="0"/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Plenary Session: The European Open Science Cloud: What and for Whom?</a:t>
                      </a:r>
                    </a:p>
                    <a:p>
                      <a:r>
                        <a:rPr lang="en-GB" sz="1400" dirty="0"/>
                        <a:t>European Commission</a:t>
                      </a:r>
                    </a:p>
                    <a:p>
                      <a:r>
                        <a:rPr lang="en-GB" sz="1400" dirty="0"/>
                        <a:t>Insight from the EOSC High Level Expert Group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nl-NL" sz="1400"/>
                        <a:t> </a:t>
                      </a:r>
                    </a:p>
                    <a:p>
                      <a:r>
                        <a:rPr lang="nl-NL" sz="1400"/>
                        <a:t>Jean-Claude Burgelman, EC DG RTD</a:t>
                      </a:r>
                      <a:br>
                        <a:rPr lang="nl-NL" sz="1400"/>
                      </a:br>
                      <a:r>
                        <a:rPr lang="nl-NL" sz="1400"/>
                        <a:t>Barend Mons, HLEG</a:t>
                      </a:r>
                    </a:p>
                  </a:txBody>
                  <a:tcPr marL="4837" marR="4837" marT="4837" marB="4837" anchor="ctr"/>
                </a:tc>
              </a:tr>
              <a:tr h="148995">
                <a:tc>
                  <a:txBody>
                    <a:bodyPr/>
                    <a:lstStyle/>
                    <a:p>
                      <a:r>
                        <a:rPr lang="en-GB" sz="1400"/>
                        <a:t>10:15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Networking Coffee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 </a:t>
                      </a:r>
                    </a:p>
                  </a:txBody>
                  <a:tcPr marL="4837" marR="4837" marT="4837" marB="4837" anchor="ctr"/>
                </a:tc>
              </a:tr>
              <a:tr h="984915">
                <a:tc>
                  <a:txBody>
                    <a:bodyPr/>
                    <a:lstStyle/>
                    <a:p>
                      <a:r>
                        <a:rPr lang="en-GB" sz="1400"/>
                        <a:t>10:30 - 12:00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Panel: The Research Infrastructures in the EOSC: expectations and requirements</a:t>
                      </a:r>
                    </a:p>
                    <a:p>
                      <a:r>
                        <a:rPr lang="en-GB" sz="1400" dirty="0"/>
                        <a:t>Cross-Disciplinary/cross-infrastructure use cases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Large scale research facilities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Massimo </a:t>
                      </a:r>
                      <a:r>
                        <a:rPr lang="en-GB" sz="1400" dirty="0" err="1"/>
                        <a:t>Cocco</a:t>
                      </a:r>
                      <a:r>
                        <a:rPr lang="en-GB" sz="1400" dirty="0"/>
                        <a:t>, EPOS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Sanna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Sorvari</a:t>
                      </a:r>
                      <a:r>
                        <a:rPr lang="en-GB" sz="1400" dirty="0"/>
                        <a:t>, ENVRI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Franciska</a:t>
                      </a:r>
                      <a:r>
                        <a:rPr lang="en-GB" sz="1400" dirty="0"/>
                        <a:t> de Jong, CLARIN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Juan </a:t>
                      </a:r>
                      <a:r>
                        <a:rPr lang="en-GB" sz="1400" dirty="0" err="1"/>
                        <a:t>Bicarregui</a:t>
                      </a:r>
                      <a:r>
                        <a:rPr lang="en-GB" sz="1400" dirty="0"/>
                        <a:t>, STFC</a:t>
                      </a:r>
                    </a:p>
                  </a:txBody>
                  <a:tcPr marL="4837" marR="4837" marT="4837" marB="4837" anchor="ctr"/>
                </a:tc>
              </a:tr>
              <a:tr h="706275">
                <a:tc>
                  <a:txBody>
                    <a:bodyPr/>
                    <a:lstStyle/>
                    <a:p>
                      <a:r>
                        <a:rPr lang="en-GB" sz="1400"/>
                        <a:t>12:00 - 13:00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Panel: Support for the whole research process in the EOSC</a:t>
                      </a:r>
                    </a:p>
                    <a:p>
                      <a:r>
                        <a:rPr lang="en-GB" sz="1400" dirty="0"/>
                        <a:t>An integrated view from EUDAT/EGI/OPENAIRE/GEANT/LIBER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Kimmo </a:t>
                      </a:r>
                      <a:r>
                        <a:rPr lang="en-GB" sz="1400" dirty="0" err="1"/>
                        <a:t>Koski</a:t>
                      </a:r>
                      <a:r>
                        <a:rPr lang="en-GB" sz="1400" dirty="0"/>
                        <a:t>, EUDAT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Tiziana</a:t>
                      </a:r>
                      <a:r>
                        <a:rPr lang="en-GB" sz="1400" dirty="0"/>
                        <a:t> Ferrari, EGI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Susan Reilly, LIBER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Natalia </a:t>
                      </a:r>
                      <a:r>
                        <a:rPr lang="en-GB" sz="1400" dirty="0" err="1"/>
                        <a:t>Manola</a:t>
                      </a:r>
                      <a:r>
                        <a:rPr lang="en-GB" sz="1400" dirty="0"/>
                        <a:t>, </a:t>
                      </a:r>
                      <a:r>
                        <a:rPr lang="en-GB" sz="1400" dirty="0" err="1"/>
                        <a:t>OpenAire</a:t>
                      </a:r>
                      <a:r>
                        <a:rPr lang="en-GB" sz="1400" dirty="0"/>
                        <a:t/>
                      </a:r>
                      <a:br>
                        <a:rPr lang="en-GB" sz="1400" dirty="0"/>
                      </a:br>
                      <a:r>
                        <a:rPr lang="en-GB" sz="1400" dirty="0"/>
                        <a:t>Valentino </a:t>
                      </a:r>
                      <a:r>
                        <a:rPr lang="en-GB" sz="1400" dirty="0" err="1"/>
                        <a:t>Cavalli</a:t>
                      </a:r>
                      <a:r>
                        <a:rPr lang="en-GB" sz="1400" dirty="0"/>
                        <a:t>, GÉANT</a:t>
                      </a:r>
                    </a:p>
                  </a:txBody>
                  <a:tcPr marL="4837" marR="4837" marT="4837" marB="4837" anchor="ctr"/>
                </a:tc>
              </a:tr>
              <a:tr h="148995">
                <a:tc>
                  <a:txBody>
                    <a:bodyPr/>
                    <a:lstStyle/>
                    <a:p>
                      <a:r>
                        <a:rPr lang="en-GB" sz="1400"/>
                        <a:t>13:00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Networking Lunch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 </a:t>
                      </a:r>
                    </a:p>
                  </a:txBody>
                  <a:tcPr marL="4837" marR="4837" marT="4837" marB="4837" anchor="ctr"/>
                </a:tc>
              </a:tr>
              <a:tr h="1402874">
                <a:tc>
                  <a:txBody>
                    <a:bodyPr/>
                    <a:lstStyle/>
                    <a:p>
                      <a:r>
                        <a:rPr lang="en-GB" sz="1400"/>
                        <a:t>13:45 - 15:00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Plenary &amp; Panel: From vision to implementation</a:t>
                      </a:r>
                    </a:p>
                    <a:p>
                      <a:r>
                        <a:rPr lang="en-GB" sz="1400" dirty="0">
                          <a:effectLst/>
                        </a:rPr>
                        <a:t>Governance and stakeholder influence in the EOSC: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Standards: interoperability and integration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Providers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Users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Funders</a:t>
                      </a:r>
                      <a:br>
                        <a:rPr lang="en-GB" sz="1400" dirty="0">
                          <a:effectLst/>
                        </a:rPr>
                      </a:br>
                      <a:r>
                        <a:rPr lang="en-GB" sz="1400" dirty="0">
                          <a:effectLst/>
                        </a:rPr>
                        <a:t>Customers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Jean-Claude </a:t>
                      </a:r>
                      <a:r>
                        <a:rPr lang="en-GB" sz="1400" dirty="0" err="1"/>
                        <a:t>Burgelman</a:t>
                      </a:r>
                      <a:r>
                        <a:rPr lang="en-GB" sz="1400" dirty="0"/>
                        <a:t>, EC DG RTD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Bas </a:t>
                      </a:r>
                      <a:r>
                        <a:rPr lang="en-GB" sz="1400" dirty="0" err="1"/>
                        <a:t>Cordewener</a:t>
                      </a:r>
                      <a:r>
                        <a:rPr lang="en-GB" sz="1400" dirty="0"/>
                        <a:t>, Knowledge Exchange</a:t>
                      </a:r>
                      <a:br>
                        <a:rPr lang="en-GB" sz="1400" dirty="0"/>
                      </a:br>
                      <a:r>
                        <a:rPr lang="en-GB" sz="1400" dirty="0"/>
                        <a:t>Peter </a:t>
                      </a:r>
                      <a:r>
                        <a:rPr lang="en-GB" sz="1400" dirty="0" err="1"/>
                        <a:t>Wittenburg</a:t>
                      </a:r>
                      <a:r>
                        <a:rPr lang="en-GB" sz="1400" dirty="0"/>
                        <a:t>, RDA</a:t>
                      </a:r>
                      <a:br>
                        <a:rPr lang="en-GB" sz="1400" dirty="0"/>
                      </a:br>
                      <a:r>
                        <a:rPr lang="en-GB" sz="1400" dirty="0" err="1"/>
                        <a:t>Jurry</a:t>
                      </a:r>
                      <a:r>
                        <a:rPr lang="en-GB" sz="1400" dirty="0"/>
                        <a:t> de la Mar, T-Systems</a:t>
                      </a:r>
                    </a:p>
                  </a:txBody>
                  <a:tcPr marL="4837" marR="4837" marT="4837" marB="4837" anchor="ctr"/>
                </a:tc>
              </a:tr>
              <a:tr h="288315">
                <a:tc>
                  <a:txBody>
                    <a:bodyPr/>
                    <a:lstStyle/>
                    <a:p>
                      <a:r>
                        <a:rPr lang="en-GB" sz="1400"/>
                        <a:t>15:00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Workshop ends - Networking Coffee</a:t>
                      </a:r>
                    </a:p>
                  </a:txBody>
                  <a:tcPr marL="4837" marR="4837" marT="4837" marB="4837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 </a:t>
                      </a:r>
                    </a:p>
                  </a:txBody>
                  <a:tcPr marL="4837" marR="4837" marT="4837" marB="483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75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1">
  <a:themeElements>
    <a:clrScheme name="Eudat-Color">
      <a:dk1>
        <a:srgbClr val="515151"/>
      </a:dk1>
      <a:lt1>
        <a:sysClr val="window" lastClr="FFFFFF"/>
      </a:lt1>
      <a:dk2>
        <a:srgbClr val="1F497D"/>
      </a:dk2>
      <a:lt2>
        <a:srgbClr val="EEECE1"/>
      </a:lt2>
      <a:accent1>
        <a:srgbClr val="1B216E"/>
      </a:accent1>
      <a:accent2>
        <a:srgbClr val="B01813"/>
      </a:accent2>
      <a:accent3>
        <a:srgbClr val="DF3A10"/>
      </a:accent3>
      <a:accent4>
        <a:srgbClr val="F39605"/>
      </a:accent4>
      <a:accent5>
        <a:srgbClr val="FBBE09"/>
      </a:accent5>
      <a:accent6>
        <a:srgbClr val="FFF3E6"/>
      </a:accent6>
      <a:hlink>
        <a:srgbClr val="B11913"/>
      </a:hlink>
      <a:folHlink>
        <a:srgbClr val="DF3B13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671</TotalTime>
  <Words>578</Words>
  <Application>Microsoft Office PowerPoint</Application>
  <PresentationFormat>On-screen Show (4:3)</PresentationFormat>
  <Paragraphs>139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Helvetica LT Std</vt:lpstr>
      <vt:lpstr>ＭＳ Ｐゴシック</vt:lpstr>
      <vt:lpstr>Theme1</vt:lpstr>
      <vt:lpstr>Presentation1</vt:lpstr>
      <vt:lpstr>Office Theme</vt:lpstr>
      <vt:lpstr>EUDAT User Forum</vt:lpstr>
      <vt:lpstr>Why?</vt:lpstr>
      <vt:lpstr>PowerPoint Presentation</vt:lpstr>
      <vt:lpstr>Data Management Topics</vt:lpstr>
      <vt:lpstr>PowerPoint Presentation</vt:lpstr>
      <vt:lpstr>Service Areas</vt:lpstr>
      <vt:lpstr>Networking Event – Wed 3rd February 20:30</vt:lpstr>
      <vt:lpstr>EUDAT Fundamentals Training Friday 5th February</vt:lpstr>
      <vt:lpstr>European Open Science Cloud Workshop Friday 5th February</vt:lpstr>
      <vt:lpstr>Next Sessions</vt:lpstr>
      <vt:lpstr>Network 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Sciences, Energy and Environment</dc:title>
  <dc:creator>Alex</dc:creator>
  <cp:lastModifiedBy>Hilary Hanahoe</cp:lastModifiedBy>
  <cp:revision>25</cp:revision>
  <dcterms:created xsi:type="dcterms:W3CDTF">2016-01-29T11:16:12Z</dcterms:created>
  <dcterms:modified xsi:type="dcterms:W3CDTF">2016-02-03T14:30:28Z</dcterms:modified>
</cp:coreProperties>
</file>