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6"/>
  </p:notesMasterIdLst>
  <p:sldIdLst>
    <p:sldId id="272" r:id="rId3"/>
    <p:sldId id="270" r:id="rId4"/>
    <p:sldId id="282" r:id="rId5"/>
    <p:sldId id="269" r:id="rId6"/>
    <p:sldId id="271" r:id="rId7"/>
    <p:sldId id="283" r:id="rId8"/>
    <p:sldId id="273" r:id="rId9"/>
    <p:sldId id="274" r:id="rId10"/>
    <p:sldId id="275" r:id="rId11"/>
    <p:sldId id="276" r:id="rId12"/>
    <p:sldId id="277" r:id="rId13"/>
    <p:sldId id="278" r:id="rId14"/>
    <p:sldId id="293" r:id="rId15"/>
    <p:sldId id="289" r:id="rId16"/>
    <p:sldId id="284" r:id="rId17"/>
    <p:sldId id="287" r:id="rId18"/>
    <p:sldId id="288" r:id="rId19"/>
    <p:sldId id="295" r:id="rId20"/>
    <p:sldId id="296" r:id="rId21"/>
    <p:sldId id="292" r:id="rId22"/>
    <p:sldId id="291" r:id="rId23"/>
    <p:sldId id="290" r:id="rId24"/>
    <p:sldId id="29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42D"/>
    <a:srgbClr val="E35226"/>
    <a:srgbClr val="AA211F"/>
    <a:srgbClr val="002B9D"/>
    <a:srgbClr val="F7B149"/>
    <a:srgbClr val="00009D"/>
    <a:srgbClr val="F95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54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0F7841-02C8-4844-8AA9-6FD1DE3DD5E3}" type="datetimeFigureOut">
              <a:rPr lang="en-GB" smtClean="0"/>
              <a:t>03/02/2016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45444-761F-4774-8009-2CAAEC0748E2}" type="slidenum">
              <a:rPr lang="en-GB" smtClean="0"/>
              <a:t>‹#›</a:t>
            </a:fld>
            <a:endParaRPr lang="en-GB"/>
          </a:p>
        </p:txBody>
      </p:sp>
    </p:spTree>
    <p:extLst>
      <p:ext uri="{BB962C8B-B14F-4D97-AF65-F5344CB8AC3E}">
        <p14:creationId xmlns:p14="http://schemas.microsoft.com/office/powerpoint/2010/main" val="1151086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135094-64D1-F647-9BB8-82B15787932B}" type="slidenum">
              <a:rPr lang="en-US" smtClean="0"/>
              <a:t>2</a:t>
            </a:fld>
            <a:endParaRPr lang="en-US"/>
          </a:p>
        </p:txBody>
      </p:sp>
    </p:spTree>
    <p:extLst>
      <p:ext uri="{BB962C8B-B14F-4D97-AF65-F5344CB8AC3E}">
        <p14:creationId xmlns:p14="http://schemas.microsoft.com/office/powerpoint/2010/main" val="416951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EUDAT aims at providing</a:t>
            </a:r>
            <a:r>
              <a:rPr lang="en-US" baseline="0" dirty="0" smtClean="0"/>
              <a:t> horizontal services applicable to a number of communities, and to allow easy integration of EUDAT services into community workflows where they exist. These communities have a direct influence on, and contribute to, the development of these services.  The size of the communities involved range from a few tens to hundreds of researchers.  Services are defined not just by researchers in the EUDAT collaboration, but we elicit additional communities to ensure our services are as generic and applicable to as wide an audience as possible.</a:t>
            </a:r>
          </a:p>
          <a:p>
            <a:r>
              <a:rPr lang="en-US" baseline="0" dirty="0" smtClean="0">
                <a:solidFill>
                  <a:srgbClr val="FF0000"/>
                </a:solidFill>
              </a:rPr>
              <a:t>MP: The graphic in the slide does not represent the size of the communities, but the space the logos of the organizations need to fit in. Perhaps we could develop a new one, less dependent on the size / number of logos?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MP: this slide at the beginning or at the end of the presentation?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SG: The logos do not have nothing to do with the size of the communities – bigger logos correspond to the </a:t>
            </a:r>
            <a:r>
              <a:rPr lang="en-US" baseline="0" dirty="0" err="1" smtClean="0"/>
              <a:t>eudat</a:t>
            </a:r>
            <a:r>
              <a:rPr lang="en-US" baseline="0" dirty="0" smtClean="0"/>
              <a:t> core communities see here http://eudat.eu/eudat-communities – the size of the hexagon is just to allow all the logos to fit in</a:t>
            </a:r>
            <a:endParaRPr lang="en-US" dirty="0" smtClean="0"/>
          </a:p>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4A135094-64D1-F647-9BB8-82B15787932B}" type="slidenum">
              <a:rPr lang="en-US" smtClean="0"/>
              <a:t>5</a:t>
            </a:fld>
            <a:endParaRPr lang="en-US"/>
          </a:p>
        </p:txBody>
      </p:sp>
    </p:spTree>
    <p:extLst>
      <p:ext uri="{BB962C8B-B14F-4D97-AF65-F5344CB8AC3E}">
        <p14:creationId xmlns:p14="http://schemas.microsoft.com/office/powerpoint/2010/main" val="261090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AB1B4-9821-4F10-ACB9-9D414D648156}" type="slidenum">
              <a:rPr lang="en-US" smtClean="0"/>
              <a:t>15</a:t>
            </a:fld>
            <a:endParaRPr lang="en-US"/>
          </a:p>
        </p:txBody>
      </p:sp>
    </p:spTree>
    <p:extLst>
      <p:ext uri="{BB962C8B-B14F-4D97-AF65-F5344CB8AC3E}">
        <p14:creationId xmlns:p14="http://schemas.microsoft.com/office/powerpoint/2010/main" val="218810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E6F4D4-410D-4B90-A1EE-3818B64E1C7D}" type="slidenum">
              <a:rPr lang="en-US" smtClean="0"/>
              <a:t>18</a:t>
            </a:fld>
            <a:endParaRPr lang="en-US"/>
          </a:p>
        </p:txBody>
      </p:sp>
    </p:spTree>
    <p:extLst>
      <p:ext uri="{BB962C8B-B14F-4D97-AF65-F5344CB8AC3E}">
        <p14:creationId xmlns:p14="http://schemas.microsoft.com/office/powerpoint/2010/main" val="3843172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D3FE5D2-08BB-4C2E-9877-008CD6CD1981}" type="slidenum">
              <a:rPr lang="it-IT" smtClean="0"/>
              <a:pPr/>
              <a:t>21</a:t>
            </a:fld>
            <a:endParaRPr lang="it-IT"/>
          </a:p>
        </p:txBody>
      </p:sp>
    </p:spTree>
    <p:extLst>
      <p:ext uri="{BB962C8B-B14F-4D97-AF65-F5344CB8AC3E}">
        <p14:creationId xmlns:p14="http://schemas.microsoft.com/office/powerpoint/2010/main" val="56401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47CFED-E4C4-417C-B795-1FFAE7467C29}" type="slidenum">
              <a:rPr lang="en-US" smtClean="0"/>
              <a:pPr/>
              <a:t>22</a:t>
            </a:fld>
            <a:endParaRPr lang="en-US"/>
          </a:p>
        </p:txBody>
      </p:sp>
    </p:spTree>
    <p:extLst>
      <p:ext uri="{BB962C8B-B14F-4D97-AF65-F5344CB8AC3E}">
        <p14:creationId xmlns:p14="http://schemas.microsoft.com/office/powerpoint/2010/main" val="4041588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eudat.eu/"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21" Type="http://schemas.openxmlformats.org/officeDocument/2006/relationships/image" Target="../media/image31.png"/><Relationship Id="rId34" Type="http://schemas.openxmlformats.org/officeDocument/2006/relationships/image" Target="../media/image44.jpe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5" Type="http://schemas.openxmlformats.org/officeDocument/2006/relationships/image" Target="../media/image35.png"/><Relationship Id="rId33" Type="http://schemas.openxmlformats.org/officeDocument/2006/relationships/image" Target="../media/image43.gif"/><Relationship Id="rId38" Type="http://schemas.openxmlformats.org/officeDocument/2006/relationships/image" Target="../media/image48.jpe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jpeg"/><Relationship Id="rId1" Type="http://schemas.openxmlformats.org/officeDocument/2006/relationships/slideMaster" Target="../slideMasters/slideMaster1.xml"/><Relationship Id="rId6" Type="http://schemas.openxmlformats.org/officeDocument/2006/relationships/image" Target="../media/image16.jpeg"/><Relationship Id="rId11" Type="http://schemas.openxmlformats.org/officeDocument/2006/relationships/image" Target="../media/image21.jpeg"/><Relationship Id="rId24" Type="http://schemas.openxmlformats.org/officeDocument/2006/relationships/image" Target="../media/image34.jpeg"/><Relationship Id="rId32" Type="http://schemas.openxmlformats.org/officeDocument/2006/relationships/image" Target="../media/image42.png"/><Relationship Id="rId37" Type="http://schemas.openxmlformats.org/officeDocument/2006/relationships/image" Target="../media/image47.jpeg"/><Relationship Id="rId5" Type="http://schemas.openxmlformats.org/officeDocument/2006/relationships/image" Target="../media/image15.png"/><Relationship Id="rId15" Type="http://schemas.openxmlformats.org/officeDocument/2006/relationships/image" Target="../media/image25.jpeg"/><Relationship Id="rId23" Type="http://schemas.openxmlformats.org/officeDocument/2006/relationships/image" Target="../media/image33.gif"/><Relationship Id="rId28" Type="http://schemas.openxmlformats.org/officeDocument/2006/relationships/image" Target="../media/image38.png"/><Relationship Id="rId36" Type="http://schemas.openxmlformats.org/officeDocument/2006/relationships/image" Target="../media/image46.jpeg"/><Relationship Id="rId10" Type="http://schemas.openxmlformats.org/officeDocument/2006/relationships/image" Target="../media/image20.jpe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jpe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8" Type="http://schemas.openxmlformats.org/officeDocument/2006/relationships/image" Target="../media/image18.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21" Type="http://schemas.openxmlformats.org/officeDocument/2006/relationships/image" Target="../media/image31.png"/><Relationship Id="rId34" Type="http://schemas.openxmlformats.org/officeDocument/2006/relationships/image" Target="../media/image44.jpe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5" Type="http://schemas.openxmlformats.org/officeDocument/2006/relationships/image" Target="../media/image35.png"/><Relationship Id="rId33" Type="http://schemas.openxmlformats.org/officeDocument/2006/relationships/image" Target="../media/image43.gif"/><Relationship Id="rId38" Type="http://schemas.openxmlformats.org/officeDocument/2006/relationships/image" Target="../media/image48.jpeg"/><Relationship Id="rId2" Type="http://schemas.openxmlformats.org/officeDocument/2006/relationships/image" Target="../media/image1.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jpeg"/><Relationship Id="rId1" Type="http://schemas.openxmlformats.org/officeDocument/2006/relationships/slideMaster" Target="../slideMasters/slideMaster1.xml"/><Relationship Id="rId6" Type="http://schemas.openxmlformats.org/officeDocument/2006/relationships/image" Target="../media/image16.jpeg"/><Relationship Id="rId11" Type="http://schemas.openxmlformats.org/officeDocument/2006/relationships/image" Target="../media/image21.jpeg"/><Relationship Id="rId24" Type="http://schemas.openxmlformats.org/officeDocument/2006/relationships/image" Target="../media/image34.jpeg"/><Relationship Id="rId32" Type="http://schemas.openxmlformats.org/officeDocument/2006/relationships/image" Target="../media/image42.png"/><Relationship Id="rId37" Type="http://schemas.openxmlformats.org/officeDocument/2006/relationships/image" Target="../media/image47.jpeg"/><Relationship Id="rId5" Type="http://schemas.openxmlformats.org/officeDocument/2006/relationships/image" Target="../media/image15.png"/><Relationship Id="rId15" Type="http://schemas.openxmlformats.org/officeDocument/2006/relationships/image" Target="../media/image25.jpeg"/><Relationship Id="rId23" Type="http://schemas.openxmlformats.org/officeDocument/2006/relationships/image" Target="../media/image33.gif"/><Relationship Id="rId28" Type="http://schemas.openxmlformats.org/officeDocument/2006/relationships/image" Target="../media/image38.png"/><Relationship Id="rId36" Type="http://schemas.openxmlformats.org/officeDocument/2006/relationships/image" Target="../media/image46.jpeg"/><Relationship Id="rId10" Type="http://schemas.openxmlformats.org/officeDocument/2006/relationships/image" Target="../media/image20.jpe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jpe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8" Type="http://schemas.openxmlformats.org/officeDocument/2006/relationships/image" Target="../media/image18.png"/><Relationship Id="rId3"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eudat.eu/"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2" Type="http://schemas.openxmlformats.org/officeDocument/2006/relationships/hyperlink" Target="http://www.eudat.eu/"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ttangolo 8"/>
          <p:cNvSpPr/>
          <p:nvPr userDrawn="1"/>
        </p:nvSpPr>
        <p:spPr>
          <a:xfrm>
            <a:off x="7358189" y="6389792"/>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3"/>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8" name="CasellaDiTesto 10"/>
          <p:cNvSpPr txBox="1"/>
          <p:nvPr userDrawn="1"/>
        </p:nvSpPr>
        <p:spPr>
          <a:xfrm>
            <a:off x="-65318" y="6510536"/>
            <a:ext cx="7517638" cy="230832"/>
          </a:xfrm>
          <a:prstGeom prst="rect">
            <a:avLst/>
          </a:prstGeom>
          <a:noFill/>
          <a:ln>
            <a:noFill/>
          </a:ln>
        </p:spPr>
        <p:txBody>
          <a:bodyPr wrap="square" rtlCol="0">
            <a:spAutoFit/>
          </a:bodyPr>
          <a:lstStyle/>
          <a:p>
            <a:pPr algn="ctr"/>
            <a:r>
              <a:rPr lang="en-GB" sz="900" noProof="0" dirty="0" smtClean="0">
                <a:latin typeface="Century Gothic"/>
                <a:cs typeface="Century Gothic"/>
              </a:rPr>
              <a:t>EUDAT receives funding from the European Union's Horizon 2020 programme - DG CONNECT e-Infrastructures. Contract No. 654065</a:t>
            </a:r>
            <a:endParaRPr lang="en-GB" sz="900" noProof="0" dirty="0">
              <a:latin typeface="Century Gothic"/>
              <a:cs typeface="Century Gothic"/>
            </a:endParaRPr>
          </a:p>
        </p:txBody>
      </p:sp>
      <p:pic>
        <p:nvPicPr>
          <p:cNvPr id="14" name="Immagine 7" descr="eudat-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24600" y="304800"/>
            <a:ext cx="2386076" cy="1421492"/>
          </a:xfrm>
          <a:prstGeom prst="rect">
            <a:avLst/>
          </a:prstGeom>
        </p:spPr>
      </p:pic>
      <p:sp>
        <p:nvSpPr>
          <p:cNvPr id="13"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0" name="Text Placeholder 9"/>
          <p:cNvSpPr>
            <a:spLocks noGrp="1"/>
          </p:cNvSpPr>
          <p:nvPr>
            <p:ph type="body" sz="quarter" idx="11" hasCustomPrompt="1"/>
          </p:nvPr>
        </p:nvSpPr>
        <p:spPr>
          <a:xfrm>
            <a:off x="4932040" y="4797152"/>
            <a:ext cx="3778636" cy="1512168"/>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2_SERVICE_SUITE">
    <p:bg>
      <p:bgPr>
        <a:solidFill>
          <a:schemeClr val="bg1"/>
        </a:solidFill>
        <a:effectLst/>
      </p:bgPr>
    </p:bg>
    <p:spTree>
      <p:nvGrpSpPr>
        <p:cNvPr id="1" name=""/>
        <p:cNvGrpSpPr/>
        <p:nvPr/>
      </p:nvGrpSpPr>
      <p:grpSpPr>
        <a:xfrm>
          <a:off x="0" y="0"/>
          <a:ext cx="0" cy="0"/>
          <a:chOff x="0" y="0"/>
          <a:chExt cx="0" cy="0"/>
        </a:xfrm>
      </p:grpSpPr>
      <p:sp>
        <p:nvSpPr>
          <p:cNvPr id="12" name="Titolo 6"/>
          <p:cNvSpPr txBox="1">
            <a:spLocks/>
          </p:cNvSpPr>
          <p:nvPr userDrawn="1"/>
        </p:nvSpPr>
        <p:spPr>
          <a:xfrm>
            <a:off x="1710267" y="418571"/>
            <a:ext cx="5884334" cy="631295"/>
          </a:xfrm>
          <a:prstGeom prst="rect">
            <a:avLst/>
          </a:prstGeom>
          <a:ln>
            <a:noFill/>
          </a:ln>
        </p:spPr>
        <p:txBody>
          <a:bodyPr vert="horz"/>
          <a:lstStyle>
            <a:lvl1pPr algn="ctr" defTabSz="457200" rtl="0" eaLnBrk="1" latinLnBrk="0" hangingPunct="1">
              <a:spcBef>
                <a:spcPct val="0"/>
              </a:spcBef>
              <a:buNone/>
              <a:defRPr sz="2800" b="1" kern="1200">
                <a:solidFill>
                  <a:schemeClr val="tx1"/>
                </a:solidFill>
                <a:latin typeface="+mj-lt"/>
                <a:ea typeface="+mj-ea"/>
                <a:cs typeface="+mj-cs"/>
              </a:defRPr>
            </a:lvl1pPr>
          </a:lstStyle>
          <a:p>
            <a:r>
              <a:rPr lang="en-US" dirty="0" smtClean="0">
                <a:latin typeface="Century Gothic" pitchFamily="34" charset="0"/>
              </a:rPr>
              <a:t>B2 SERVICE SUITE</a:t>
            </a:r>
            <a:endParaRPr lang="it-IT" dirty="0">
              <a:latin typeface="Century Gothic" pitchFamily="34" charset="0"/>
            </a:endParaRPr>
          </a:p>
        </p:txBody>
      </p:sp>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pic>
        <p:nvPicPr>
          <p:cNvPr id="13" name="Picture 1"/>
          <p:cNvPicPr>
            <a:picLocks noChangeAspect="1"/>
          </p:cNvPicPr>
          <p:nvPr userDrawn="1"/>
        </p:nvPicPr>
        <p:blipFill>
          <a:blip r:embed="rId3" cstate="print"/>
          <a:srcRect/>
          <a:stretch>
            <a:fillRect/>
          </a:stretch>
        </p:blipFill>
        <p:spPr bwMode="auto">
          <a:xfrm>
            <a:off x="5033963" y="1661443"/>
            <a:ext cx="3846512" cy="3559175"/>
          </a:xfrm>
          <a:prstGeom prst="rect">
            <a:avLst/>
          </a:prstGeom>
          <a:noFill/>
          <a:ln w="9525">
            <a:noFill/>
            <a:miter lim="800000"/>
            <a:headEnd/>
            <a:tailEnd/>
          </a:ln>
        </p:spPr>
      </p:pic>
      <p:pic>
        <p:nvPicPr>
          <p:cNvPr id="18" name="Picture 13"/>
          <p:cNvPicPr>
            <a:picLocks noChangeAspect="1"/>
          </p:cNvPicPr>
          <p:nvPr userDrawn="1"/>
        </p:nvPicPr>
        <p:blipFill>
          <a:blip r:embed="rId4" cstate="print"/>
          <a:srcRect/>
          <a:stretch>
            <a:fillRect/>
          </a:stretch>
        </p:blipFill>
        <p:spPr bwMode="auto">
          <a:xfrm>
            <a:off x="227013" y="1340768"/>
            <a:ext cx="4344987" cy="674688"/>
          </a:xfrm>
          <a:prstGeom prst="rect">
            <a:avLst/>
          </a:prstGeom>
          <a:noFill/>
          <a:ln w="9525">
            <a:noFill/>
            <a:miter lim="800000"/>
            <a:headEnd/>
            <a:tailEnd/>
          </a:ln>
        </p:spPr>
      </p:pic>
      <p:pic>
        <p:nvPicPr>
          <p:cNvPr id="19" name="Picture 23"/>
          <p:cNvPicPr>
            <a:picLocks noChangeAspect="1"/>
          </p:cNvPicPr>
          <p:nvPr userDrawn="1"/>
        </p:nvPicPr>
        <p:blipFill>
          <a:blip r:embed="rId5" cstate="print"/>
          <a:srcRect/>
          <a:stretch>
            <a:fillRect/>
          </a:stretch>
        </p:blipFill>
        <p:spPr bwMode="auto">
          <a:xfrm>
            <a:off x="238125" y="2258343"/>
            <a:ext cx="4343400" cy="673100"/>
          </a:xfrm>
          <a:prstGeom prst="rect">
            <a:avLst/>
          </a:prstGeom>
          <a:noFill/>
          <a:ln w="9525">
            <a:noFill/>
            <a:miter lim="800000"/>
            <a:headEnd/>
            <a:tailEnd/>
          </a:ln>
        </p:spPr>
      </p:pic>
      <p:pic>
        <p:nvPicPr>
          <p:cNvPr id="20" name="Picture 2"/>
          <p:cNvPicPr>
            <a:picLocks noChangeAspect="1"/>
          </p:cNvPicPr>
          <p:nvPr userDrawn="1"/>
        </p:nvPicPr>
        <p:blipFill>
          <a:blip r:embed="rId6" cstate="print"/>
          <a:srcRect/>
          <a:stretch>
            <a:fillRect/>
          </a:stretch>
        </p:blipFill>
        <p:spPr bwMode="auto">
          <a:xfrm>
            <a:off x="227013" y="3209256"/>
            <a:ext cx="4343400" cy="674687"/>
          </a:xfrm>
          <a:prstGeom prst="rect">
            <a:avLst/>
          </a:prstGeom>
          <a:noFill/>
          <a:ln w="9525">
            <a:noFill/>
            <a:miter lim="800000"/>
            <a:headEnd/>
            <a:tailEnd/>
          </a:ln>
        </p:spPr>
      </p:pic>
      <p:pic>
        <p:nvPicPr>
          <p:cNvPr id="21" name="Picture 6" descr="C:\Users\lbermude\Documents\Laura\eudat\conference\3rd-conference\poster-services\b2stage\presentacion\B2STAGE_payoff.png"/>
          <p:cNvPicPr>
            <a:picLocks noChangeAspect="1" noChangeArrowheads="1"/>
          </p:cNvPicPr>
          <p:nvPr userDrawn="1"/>
        </p:nvPicPr>
        <p:blipFill>
          <a:blip r:embed="rId7" cstate="print"/>
          <a:srcRect/>
          <a:stretch>
            <a:fillRect/>
          </a:stretch>
        </p:blipFill>
        <p:spPr bwMode="auto">
          <a:xfrm>
            <a:off x="227013" y="4144293"/>
            <a:ext cx="4343400" cy="674688"/>
          </a:xfrm>
          <a:prstGeom prst="rect">
            <a:avLst/>
          </a:prstGeom>
          <a:noFill/>
          <a:ln w="9525">
            <a:noFill/>
            <a:miter lim="800000"/>
            <a:headEnd/>
            <a:tailEnd/>
          </a:ln>
        </p:spPr>
      </p:pic>
      <p:pic>
        <p:nvPicPr>
          <p:cNvPr id="22" name="Picture 1"/>
          <p:cNvPicPr>
            <a:picLocks noChangeAspect="1"/>
          </p:cNvPicPr>
          <p:nvPr userDrawn="1"/>
        </p:nvPicPr>
        <p:blipFill>
          <a:blip r:embed="rId8" cstate="print"/>
          <a:srcRect/>
          <a:stretch>
            <a:fillRect/>
          </a:stretch>
        </p:blipFill>
        <p:spPr bwMode="auto">
          <a:xfrm>
            <a:off x="238125" y="5074568"/>
            <a:ext cx="4344988" cy="674688"/>
          </a:xfrm>
          <a:prstGeom prst="rect">
            <a:avLst/>
          </a:prstGeom>
          <a:noFill/>
          <a:ln w="9525">
            <a:noFill/>
            <a:miter lim="800000"/>
            <a:headEnd/>
            <a:tailEnd/>
          </a:ln>
        </p:spPr>
      </p:pic>
      <p:sp>
        <p:nvSpPr>
          <p:cNvPr id="14" name="Rectangle 13"/>
          <p:cNvSpPr/>
          <p:nvPr userDrawn="1"/>
        </p:nvSpPr>
        <p:spPr>
          <a:xfrm>
            <a:off x="2760163" y="6011996"/>
            <a:ext cx="3523722" cy="369332"/>
          </a:xfrm>
          <a:prstGeom prst="rect">
            <a:avLst/>
          </a:prstGeom>
        </p:spPr>
        <p:txBody>
          <a:bodyPr wrap="none">
            <a:spAutoFit/>
          </a:bodyPr>
          <a:lstStyle/>
          <a:p>
            <a:pPr algn="ctr" eaLnBrk="1" hangingPunct="1"/>
            <a:r>
              <a:rPr lang="en-US" altLang="en-US" sz="1800" b="1" kern="1200" dirty="0" smtClean="0">
                <a:solidFill>
                  <a:srgbClr val="2D4E77"/>
                </a:solidFill>
                <a:latin typeface="Century Gothic" panose="020B0502020202020204" pitchFamily="34" charset="0"/>
                <a:ea typeface="+mn-ea"/>
                <a:cs typeface="+mn-cs"/>
              </a:rPr>
              <a:t>http://www.eudat.eu/services</a:t>
            </a:r>
            <a:endParaRPr lang="en-US" altLang="en-US" sz="1800" b="1" kern="1200" dirty="0">
              <a:solidFill>
                <a:srgbClr val="2D4E77"/>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315105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UDATpartners_with text_GeographicalMap">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563" y="476672"/>
            <a:ext cx="8508436" cy="6381328"/>
          </a:xfrm>
          <a:prstGeom prst="rect">
            <a:avLst/>
          </a:prstGeom>
        </p:spPr>
      </p:pic>
      <p:sp>
        <p:nvSpPr>
          <p:cNvPr id="7" name="Sottotitolo 2"/>
          <p:cNvSpPr txBox="1">
            <a:spLocks/>
          </p:cNvSpPr>
          <p:nvPr userDrawn="1"/>
        </p:nvSpPr>
        <p:spPr>
          <a:xfrm>
            <a:off x="194733" y="2058391"/>
            <a:ext cx="3496733" cy="3098801"/>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chemeClr val="tx1"/>
                </a:solidFill>
                <a:latin typeface="Century Gothic" pitchFamily="34" charset="0"/>
              </a:rPr>
              <a:t>A consortium of high performance computing (HPC) / data </a:t>
            </a:r>
            <a:r>
              <a:rPr lang="it-IT" sz="2400" noProof="0" dirty="0" smtClean="0">
                <a:solidFill>
                  <a:schemeClr val="tx1"/>
                </a:solidFill>
                <a:latin typeface="Century Gothic" pitchFamily="34" charset="0"/>
              </a:rPr>
              <a:t>centres</a:t>
            </a:r>
            <a:r>
              <a:rPr lang="en-US" sz="2400" dirty="0" smtClean="0">
                <a:solidFill>
                  <a:schemeClr val="tx1"/>
                </a:solidFill>
                <a:latin typeface="Century Gothic" pitchFamily="34" charset="0"/>
              </a:rPr>
              <a:t>, libraries, scientific communities, data scientists</a:t>
            </a:r>
            <a:endParaRPr lang="en-US" sz="2400" dirty="0">
              <a:solidFill>
                <a:schemeClr val="tx1"/>
              </a:solidFill>
              <a:latin typeface="Century Gothic" pitchFamily="34" charset="0"/>
            </a:endParaRPr>
          </a:p>
        </p:txBody>
      </p:sp>
    </p:spTree>
    <p:extLst>
      <p:ext uri="{BB962C8B-B14F-4D97-AF65-F5344CB8AC3E}">
        <p14:creationId xmlns:p14="http://schemas.microsoft.com/office/powerpoint/2010/main" val="2315105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UDATpartners_with text_PoliticalMap">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userDrawn="1"/>
        </p:nvSpPr>
        <p:spPr>
          <a:xfrm>
            <a:off x="194733" y="2058391"/>
            <a:ext cx="3496733" cy="3098801"/>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chemeClr val="tx1"/>
                </a:solidFill>
                <a:latin typeface="Century Gothic" pitchFamily="34" charset="0"/>
              </a:rPr>
              <a:t>A consortium of high performance computing (HPC) / data </a:t>
            </a:r>
            <a:r>
              <a:rPr lang="it-IT" sz="2400" noProof="0" dirty="0" smtClean="0">
                <a:solidFill>
                  <a:schemeClr val="tx1"/>
                </a:solidFill>
                <a:latin typeface="Century Gothic" pitchFamily="34" charset="0"/>
              </a:rPr>
              <a:t>centres</a:t>
            </a:r>
            <a:r>
              <a:rPr lang="en-US" sz="2400" dirty="0" smtClean="0">
                <a:solidFill>
                  <a:schemeClr val="tx1"/>
                </a:solidFill>
                <a:latin typeface="Century Gothic" pitchFamily="34" charset="0"/>
              </a:rPr>
              <a:t>, libraries, scientific communities, data scientists</a:t>
            </a:r>
            <a:endParaRPr lang="en-US" sz="2400" dirty="0">
              <a:solidFill>
                <a:schemeClr val="tx1"/>
              </a:solidFill>
              <a:latin typeface="Century Gothic" pitchFamily="3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60" y="458670"/>
            <a:ext cx="8532439" cy="6399330"/>
          </a:xfrm>
          <a:prstGeom prst="rect">
            <a:avLst/>
          </a:prstGeom>
        </p:spPr>
      </p:pic>
    </p:spTree>
    <p:extLst>
      <p:ext uri="{BB962C8B-B14F-4D97-AF65-F5344CB8AC3E}">
        <p14:creationId xmlns:p14="http://schemas.microsoft.com/office/powerpoint/2010/main" val="289783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UDATpartners_Colour_NOtext_GeographicalMap">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563" y="476672"/>
            <a:ext cx="8508436" cy="6381328"/>
          </a:xfrm>
          <a:prstGeom prst="rect">
            <a:avLst/>
          </a:prstGeom>
        </p:spPr>
      </p:pic>
    </p:spTree>
    <p:extLst>
      <p:ext uri="{BB962C8B-B14F-4D97-AF65-F5344CB8AC3E}">
        <p14:creationId xmlns:p14="http://schemas.microsoft.com/office/powerpoint/2010/main" val="1178097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UDATpartners_Colour_NOtext_PoliticalMap">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60" y="458670"/>
            <a:ext cx="8532439" cy="6399330"/>
          </a:xfrm>
          <a:prstGeom prst="rect">
            <a:avLst/>
          </a:prstGeom>
        </p:spPr>
      </p:pic>
    </p:spTree>
    <p:extLst>
      <p:ext uri="{BB962C8B-B14F-4D97-AF65-F5344CB8AC3E}">
        <p14:creationId xmlns:p14="http://schemas.microsoft.com/office/powerpoint/2010/main" val="860181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UDATpartners_Black&amp;White_NOtext_GeographicalMap">
    <p:bg>
      <p:bgPr>
        <a:solidFill>
          <a:schemeClr val="bg1"/>
        </a:solidFill>
        <a:effectLst/>
      </p:bgPr>
    </p:bg>
    <p:spTree>
      <p:nvGrpSpPr>
        <p:cNvPr id="1" name=""/>
        <p:cNvGrpSpPr/>
        <p:nvPr/>
      </p:nvGrpSpPr>
      <p:grpSpPr>
        <a:xfrm>
          <a:off x="0" y="0"/>
          <a:ext cx="0" cy="0"/>
          <a:chOff x="0" y="0"/>
          <a:chExt cx="0" cy="0"/>
        </a:xfrm>
      </p:grpSpPr>
      <p:pic>
        <p:nvPicPr>
          <p:cNvPr id="9" name="Immagine 8" descr="EUDAT-LogoGrigi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90" y="-109654"/>
            <a:ext cx="1143000" cy="892098"/>
          </a:xfrm>
          <a:prstGeom prst="rect">
            <a:avLst/>
          </a:prstGeom>
        </p:spPr>
      </p:pic>
      <p:sp>
        <p:nvSpPr>
          <p:cNvPr id="11"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563" y="476672"/>
            <a:ext cx="8508436" cy="6381328"/>
          </a:xfrm>
          <a:prstGeom prst="rect">
            <a:avLst/>
          </a:prstGeom>
        </p:spPr>
      </p:pic>
    </p:spTree>
    <p:extLst>
      <p:ext uri="{BB962C8B-B14F-4D97-AF65-F5344CB8AC3E}">
        <p14:creationId xmlns:p14="http://schemas.microsoft.com/office/powerpoint/2010/main" val="3159851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UDATpartners_Black&amp;White_NOtext_PoliticalMap">
    <p:bg>
      <p:bgPr>
        <a:solidFill>
          <a:schemeClr val="bg1"/>
        </a:solidFill>
        <a:effectLst/>
      </p:bgPr>
    </p:bg>
    <p:spTree>
      <p:nvGrpSpPr>
        <p:cNvPr id="1" name=""/>
        <p:cNvGrpSpPr/>
        <p:nvPr/>
      </p:nvGrpSpPr>
      <p:grpSpPr>
        <a:xfrm>
          <a:off x="0" y="0"/>
          <a:ext cx="0" cy="0"/>
          <a:chOff x="0" y="0"/>
          <a:chExt cx="0" cy="0"/>
        </a:xfrm>
      </p:grpSpPr>
      <p:pic>
        <p:nvPicPr>
          <p:cNvPr id="9" name="Immagine 8" descr="EUDAT-LogoGrigi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90" y="-109654"/>
            <a:ext cx="1143000" cy="892098"/>
          </a:xfrm>
          <a:prstGeom prst="rect">
            <a:avLst/>
          </a:prstGeom>
        </p:spPr>
      </p:pic>
      <p:sp>
        <p:nvSpPr>
          <p:cNvPr id="11"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60" y="458670"/>
            <a:ext cx="8532439" cy="6399330"/>
          </a:xfrm>
          <a:prstGeom prst="rect">
            <a:avLst/>
          </a:prstGeom>
        </p:spPr>
      </p:pic>
    </p:spTree>
    <p:extLst>
      <p:ext uri="{BB962C8B-B14F-4D97-AF65-F5344CB8AC3E}">
        <p14:creationId xmlns:p14="http://schemas.microsoft.com/office/powerpoint/2010/main" val="117809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868362"/>
          </a:xfrm>
        </p:spPr>
        <p:txBody>
          <a:bodyPr>
            <a:normAutofit/>
          </a:bodyPr>
          <a:lstStyle>
            <a:lvl1pPr>
              <a:defRPr sz="2800" b="1">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1D8BD707-D9CF-40AE-B4C6-C98DA3205C09}" type="datetimeFigureOut">
              <a:rPr lang="en-US" smtClean="0"/>
              <a:pPr/>
              <a:t>2/3/2016</a:t>
            </a:fld>
            <a:endParaRPr lang="en-US" dirty="0"/>
          </a:p>
        </p:txBody>
      </p:sp>
      <p:sp>
        <p:nvSpPr>
          <p:cNvPr id="5" name="Footer Placeholder 4"/>
          <p:cNvSpPr>
            <a:spLocks noGrp="1"/>
          </p:cNvSpPr>
          <p:nvPr>
            <p:ph type="ftr" sz="quarter" idx="11"/>
          </p:nvPr>
        </p:nvSpPr>
        <p:spPr>
          <a:xfrm>
            <a:off x="3124200" y="6304235"/>
            <a:ext cx="2895600" cy="365125"/>
          </a:xfrm>
        </p:spPr>
        <p:txBody>
          <a:bodyPr/>
          <a:lstStyle/>
          <a:p>
            <a:endParaRPr lang="en-US"/>
          </a:p>
        </p:txBody>
      </p:sp>
      <p:sp>
        <p:nvSpPr>
          <p:cNvPr id="6" name="Slide Number Placeholder 5"/>
          <p:cNvSpPr>
            <a:spLocks noGrp="1"/>
          </p:cNvSpPr>
          <p:nvPr>
            <p:ph type="sldNum" sz="quarter" idx="12"/>
          </p:nvPr>
        </p:nvSpPr>
        <p:spPr>
          <a:xfrm>
            <a:off x="6553200" y="6304235"/>
            <a:ext cx="2133600" cy="365125"/>
          </a:xfrm>
        </p:spPr>
        <p:txBody>
          <a:bodyPr/>
          <a:lstStyle/>
          <a:p>
            <a:fld id="{B6F15528-21DE-4FAA-801E-634DDDAF4B2B}" type="slidenum">
              <a:rPr lang="en-US" smtClean="0"/>
              <a:pPr/>
              <a:t>‹#›</a:t>
            </a:fld>
            <a:endParaRPr lang="en-US"/>
          </a:p>
        </p:txBody>
      </p:sp>
      <p:pic>
        <p:nvPicPr>
          <p:cNvPr id="7"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UDATPartnerLogos_GeographicalMap">
    <p:bg>
      <p:bgPr>
        <a:solidFill>
          <a:schemeClr val="bg1"/>
        </a:solidFill>
        <a:effectLst/>
      </p:bgPr>
    </p:bg>
    <p:spTree>
      <p:nvGrpSpPr>
        <p:cNvPr id="1" name=""/>
        <p:cNvGrpSpPr/>
        <p:nvPr/>
      </p:nvGrpSpPr>
      <p:grpSpPr>
        <a:xfrm>
          <a:off x="0" y="0"/>
          <a:ext cx="0" cy="0"/>
          <a:chOff x="0" y="0"/>
          <a:chExt cx="0" cy="0"/>
        </a:xfrm>
      </p:grpSpPr>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563" y="476672"/>
            <a:ext cx="8508436" cy="6381328"/>
          </a:xfrm>
          <a:prstGeom prst="rect">
            <a:avLst/>
          </a:prstGeom>
        </p:spPr>
      </p:pic>
      <p:pic>
        <p:nvPicPr>
          <p:cNvPr id="11"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grpSp>
        <p:nvGrpSpPr>
          <p:cNvPr id="43" name="Group 42"/>
          <p:cNvGrpSpPr/>
          <p:nvPr userDrawn="1"/>
        </p:nvGrpSpPr>
        <p:grpSpPr>
          <a:xfrm>
            <a:off x="35496" y="1304271"/>
            <a:ext cx="3338155" cy="5581113"/>
            <a:chOff x="27894" y="1340768"/>
            <a:chExt cx="3338155" cy="5581113"/>
          </a:xfrm>
        </p:grpSpPr>
        <p:pic>
          <p:nvPicPr>
            <p:cNvPr id="44" name="Picture 4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94" y="4697526"/>
              <a:ext cx="454154" cy="454154"/>
            </a:xfrm>
            <a:prstGeom prst="rect">
              <a:avLst/>
            </a:prstGeom>
          </p:spPr>
        </p:pic>
        <p:pic>
          <p:nvPicPr>
            <p:cNvPr id="45" name="Picture 4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1340768"/>
              <a:ext cx="599144" cy="380082"/>
            </a:xfrm>
            <a:prstGeom prst="rect">
              <a:avLst/>
            </a:prstGeom>
          </p:spPr>
        </p:pic>
        <p:pic>
          <p:nvPicPr>
            <p:cNvPr id="46" name="Picture 4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206" y="1844824"/>
              <a:ext cx="1072851" cy="288032"/>
            </a:xfrm>
            <a:prstGeom prst="rect">
              <a:avLst/>
            </a:prstGeom>
          </p:spPr>
        </p:pic>
        <p:pic>
          <p:nvPicPr>
            <p:cNvPr id="47" name="Picture 4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2318" y="2241360"/>
              <a:ext cx="353494" cy="432048"/>
            </a:xfrm>
            <a:prstGeom prst="rect">
              <a:avLst/>
            </a:prstGeom>
          </p:spPr>
        </p:pic>
        <p:pic>
          <p:nvPicPr>
            <p:cNvPr id="48" name="Picture 4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0890" y="2733887"/>
              <a:ext cx="423588" cy="458761"/>
            </a:xfrm>
            <a:prstGeom prst="rect">
              <a:avLst/>
            </a:prstGeom>
          </p:spPr>
        </p:pic>
        <p:pic>
          <p:nvPicPr>
            <p:cNvPr id="49" name="Picture 4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1837" y="3789040"/>
              <a:ext cx="701694" cy="248224"/>
            </a:xfrm>
            <a:prstGeom prst="rect">
              <a:avLst/>
            </a:prstGeom>
          </p:spPr>
        </p:pic>
        <p:pic>
          <p:nvPicPr>
            <p:cNvPr id="50" name="Picture 4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23528" y="5130324"/>
              <a:ext cx="320268" cy="404664"/>
            </a:xfrm>
            <a:prstGeom prst="rect">
              <a:avLst/>
            </a:prstGeom>
          </p:spPr>
        </p:pic>
        <p:pic>
          <p:nvPicPr>
            <p:cNvPr id="51" name="Picture 5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56320" y="5733256"/>
              <a:ext cx="571264" cy="184587"/>
            </a:xfrm>
            <a:prstGeom prst="rect">
              <a:avLst/>
            </a:prstGeom>
          </p:spPr>
        </p:pic>
        <p:pic>
          <p:nvPicPr>
            <p:cNvPr id="52" name="Picture 5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348692" y="1556792"/>
              <a:ext cx="699349" cy="258302"/>
            </a:xfrm>
            <a:prstGeom prst="rect">
              <a:avLst/>
            </a:prstGeom>
          </p:spPr>
        </p:pic>
        <p:pic>
          <p:nvPicPr>
            <p:cNvPr id="53" name="Picture 5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48693" y="2428890"/>
              <a:ext cx="631019" cy="186677"/>
            </a:xfrm>
            <a:prstGeom prst="rect">
              <a:avLst/>
            </a:prstGeom>
          </p:spPr>
        </p:pic>
        <p:pic>
          <p:nvPicPr>
            <p:cNvPr id="54" name="Picture 5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86916" y="2788930"/>
              <a:ext cx="934467" cy="204415"/>
            </a:xfrm>
            <a:prstGeom prst="rect">
              <a:avLst/>
            </a:prstGeom>
          </p:spPr>
        </p:pic>
        <p:pic>
          <p:nvPicPr>
            <p:cNvPr id="55" name="Picture 5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03648" y="3107681"/>
              <a:ext cx="544263" cy="257313"/>
            </a:xfrm>
            <a:prstGeom prst="rect">
              <a:avLst/>
            </a:prstGeom>
          </p:spPr>
        </p:pic>
        <p:pic>
          <p:nvPicPr>
            <p:cNvPr id="56" name="Picture 5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78011" y="3495066"/>
              <a:ext cx="395536" cy="197768"/>
            </a:xfrm>
            <a:prstGeom prst="rect">
              <a:avLst/>
            </a:prstGeom>
          </p:spPr>
        </p:pic>
        <p:pic>
          <p:nvPicPr>
            <p:cNvPr id="57" name="Picture 5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78011" y="3845992"/>
              <a:ext cx="358025" cy="349969"/>
            </a:xfrm>
            <a:prstGeom prst="rect">
              <a:avLst/>
            </a:prstGeom>
          </p:spPr>
        </p:pic>
        <p:pic>
          <p:nvPicPr>
            <p:cNvPr id="58" name="Picture 5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331640" y="4363639"/>
              <a:ext cx="644394" cy="187447"/>
            </a:xfrm>
            <a:prstGeom prst="rect">
              <a:avLst/>
            </a:prstGeom>
          </p:spPr>
        </p:pic>
        <p:pic>
          <p:nvPicPr>
            <p:cNvPr id="59" name="Picture 5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03648" y="4877162"/>
              <a:ext cx="423490" cy="423490"/>
            </a:xfrm>
            <a:prstGeom prst="rect">
              <a:avLst/>
            </a:prstGeom>
          </p:spPr>
        </p:pic>
        <p:sp>
          <p:nvSpPr>
            <p:cNvPr id="60" name="TextBox 23"/>
            <p:cNvSpPr txBox="1"/>
            <p:nvPr userDrawn="1"/>
          </p:nvSpPr>
          <p:spPr>
            <a:xfrm>
              <a:off x="1043948" y="4646330"/>
              <a:ext cx="1584176"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b="1" dirty="0" smtClean="0"/>
                <a:t>e-Science Data Factory</a:t>
              </a:r>
              <a:endParaRPr lang="it-IT" sz="900" b="1" dirty="0"/>
            </a:p>
          </p:txBody>
        </p:sp>
        <p:pic>
          <p:nvPicPr>
            <p:cNvPr id="61" name="Picture 60"/>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43948" y="5410875"/>
              <a:ext cx="1439820" cy="366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2" name="Picture 6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483768" y="5102230"/>
              <a:ext cx="753216" cy="114866"/>
            </a:xfrm>
            <a:prstGeom prst="rect">
              <a:avLst/>
            </a:prstGeom>
          </p:spPr>
        </p:pic>
        <p:pic>
          <p:nvPicPr>
            <p:cNvPr id="63" name="Picture 62"/>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532601" y="4619743"/>
              <a:ext cx="683568" cy="294208"/>
            </a:xfrm>
            <a:prstGeom prst="rect">
              <a:avLst/>
            </a:prstGeom>
          </p:spPr>
        </p:pic>
        <p:pic>
          <p:nvPicPr>
            <p:cNvPr id="64" name="Picture 6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408312" y="4217994"/>
              <a:ext cx="867544" cy="346415"/>
            </a:xfrm>
            <a:prstGeom prst="rect">
              <a:avLst/>
            </a:prstGeom>
          </p:spPr>
        </p:pic>
        <p:pic>
          <p:nvPicPr>
            <p:cNvPr id="65" name="Picture 64"/>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617515" y="3656982"/>
              <a:ext cx="413714" cy="404664"/>
            </a:xfrm>
            <a:prstGeom prst="rect">
              <a:avLst/>
            </a:prstGeom>
          </p:spPr>
        </p:pic>
        <p:pic>
          <p:nvPicPr>
            <p:cNvPr id="66" name="Picture 65"/>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28124" y="3115251"/>
              <a:ext cx="403105" cy="407081"/>
            </a:xfrm>
            <a:prstGeom prst="rect">
              <a:avLst/>
            </a:prstGeom>
          </p:spPr>
        </p:pic>
        <p:pic>
          <p:nvPicPr>
            <p:cNvPr id="67" name="Picture 66"/>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617515" y="2792393"/>
              <a:ext cx="405011" cy="224132"/>
            </a:xfrm>
            <a:prstGeom prst="rect">
              <a:avLst/>
            </a:prstGeom>
          </p:spPr>
        </p:pic>
        <p:pic>
          <p:nvPicPr>
            <p:cNvPr id="68" name="Picture 67"/>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46221" y="6131198"/>
              <a:ext cx="1121603" cy="790683"/>
            </a:xfrm>
            <a:prstGeom prst="rect">
              <a:avLst/>
            </a:prstGeom>
          </p:spPr>
        </p:pic>
        <p:pic>
          <p:nvPicPr>
            <p:cNvPr id="69" name="Picture 68"/>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399050" y="5841632"/>
              <a:ext cx="415943" cy="359312"/>
            </a:xfrm>
            <a:prstGeom prst="rect">
              <a:avLst/>
            </a:prstGeom>
          </p:spPr>
        </p:pic>
        <p:pic>
          <p:nvPicPr>
            <p:cNvPr id="70" name="Picture 69"/>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18013" y="4857809"/>
              <a:ext cx="446067" cy="128748"/>
            </a:xfrm>
            <a:prstGeom prst="rect">
              <a:avLst/>
            </a:prstGeom>
          </p:spPr>
        </p:pic>
        <p:pic>
          <p:nvPicPr>
            <p:cNvPr id="71" name="Picture 70"/>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08459" y="4392960"/>
              <a:ext cx="806202" cy="310078"/>
            </a:xfrm>
            <a:prstGeom prst="rect">
              <a:avLst/>
            </a:prstGeom>
          </p:spPr>
        </p:pic>
        <p:pic>
          <p:nvPicPr>
            <p:cNvPr id="72" name="Picture 7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82854" y="3267525"/>
              <a:ext cx="592460" cy="417684"/>
            </a:xfrm>
            <a:prstGeom prst="rect">
              <a:avLst/>
            </a:prstGeom>
          </p:spPr>
        </p:pic>
        <p:pic>
          <p:nvPicPr>
            <p:cNvPr id="73" name="Picture 72"/>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2618906" y="5337368"/>
              <a:ext cx="454871" cy="454871"/>
            </a:xfrm>
            <a:prstGeom prst="rect">
              <a:avLst/>
            </a:prstGeom>
          </p:spPr>
        </p:pic>
        <p:pic>
          <p:nvPicPr>
            <p:cNvPr id="74" name="Picture 73"/>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2291255" y="5949280"/>
              <a:ext cx="1074794" cy="266708"/>
            </a:xfrm>
            <a:prstGeom prst="rect">
              <a:avLst/>
            </a:prstGeom>
          </p:spPr>
        </p:pic>
        <p:pic>
          <p:nvPicPr>
            <p:cNvPr id="75" name="Picture 74"/>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2541942" y="2381561"/>
              <a:ext cx="556155" cy="281334"/>
            </a:xfrm>
            <a:prstGeom prst="rect">
              <a:avLst/>
            </a:prstGeom>
          </p:spPr>
        </p:pic>
        <p:pic>
          <p:nvPicPr>
            <p:cNvPr id="76" name="Picture 75"/>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232955" y="6380640"/>
              <a:ext cx="646388" cy="273966"/>
            </a:xfrm>
            <a:prstGeom prst="rect">
              <a:avLst/>
            </a:prstGeom>
          </p:spPr>
        </p:pic>
        <p:pic>
          <p:nvPicPr>
            <p:cNvPr id="77" name="Immagine 22" descr="poznan.jpg"/>
            <p:cNvPicPr>
              <a:picLocks noChangeAspect="1"/>
            </p:cNvPicPr>
            <p:nvPr userDrawn="1"/>
          </p:nvPicPr>
          <p:blipFill>
            <a:blip r:embed="rId36" cstate="print"/>
            <a:srcRect/>
            <a:stretch>
              <a:fillRect/>
            </a:stretch>
          </p:blipFill>
          <p:spPr bwMode="auto">
            <a:xfrm>
              <a:off x="141836" y="6003252"/>
              <a:ext cx="685747" cy="330364"/>
            </a:xfrm>
            <a:prstGeom prst="rect">
              <a:avLst/>
            </a:prstGeom>
            <a:noFill/>
            <a:ln w="9525">
              <a:noFill/>
              <a:miter lim="800000"/>
              <a:headEnd/>
              <a:tailEnd/>
            </a:ln>
          </p:spPr>
        </p:pic>
        <p:pic>
          <p:nvPicPr>
            <p:cNvPr id="78" name="Immagine 25" descr="SandT.jpg"/>
            <p:cNvPicPr>
              <a:picLocks noChangeAspect="1"/>
            </p:cNvPicPr>
            <p:nvPr userDrawn="1"/>
          </p:nvPicPr>
          <p:blipFill>
            <a:blip r:embed="rId37" cstate="print"/>
            <a:srcRect/>
            <a:stretch>
              <a:fillRect/>
            </a:stretch>
          </p:blipFill>
          <p:spPr bwMode="auto">
            <a:xfrm>
              <a:off x="1216451" y="1988840"/>
              <a:ext cx="951373" cy="231924"/>
            </a:xfrm>
            <a:prstGeom prst="rect">
              <a:avLst/>
            </a:prstGeom>
            <a:noFill/>
            <a:ln w="9525">
              <a:noFill/>
              <a:miter lim="800000"/>
              <a:headEnd/>
              <a:tailEnd/>
            </a:ln>
          </p:spPr>
        </p:pic>
        <p:pic>
          <p:nvPicPr>
            <p:cNvPr id="79" name="Immagine 29" descr="umwelt.jpg"/>
            <p:cNvPicPr>
              <a:picLocks noChangeAspect="1"/>
            </p:cNvPicPr>
            <p:nvPr userDrawn="1"/>
          </p:nvPicPr>
          <p:blipFill>
            <a:blip r:embed="rId38" cstate="print"/>
            <a:srcRect/>
            <a:stretch>
              <a:fillRect/>
            </a:stretch>
          </p:blipFill>
          <p:spPr bwMode="auto">
            <a:xfrm>
              <a:off x="139534" y="4157004"/>
              <a:ext cx="832066" cy="203368"/>
            </a:xfrm>
            <a:prstGeom prst="rect">
              <a:avLst/>
            </a:prstGeom>
            <a:noFill/>
            <a:ln w="9525">
              <a:noFill/>
              <a:miter lim="800000"/>
              <a:headEnd/>
              <a:tailEnd/>
            </a:ln>
          </p:spPr>
        </p:pic>
      </p:grpSp>
    </p:spTree>
    <p:extLst>
      <p:ext uri="{BB962C8B-B14F-4D97-AF65-F5344CB8AC3E}">
        <p14:creationId xmlns:p14="http://schemas.microsoft.com/office/powerpoint/2010/main" val="2554437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UDATPartnerLogos_PoliticalMap">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43" name="Picture 4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60" y="458670"/>
            <a:ext cx="8532439" cy="6399330"/>
          </a:xfrm>
          <a:prstGeom prst="rect">
            <a:avLst/>
          </a:prstGeom>
        </p:spPr>
      </p:pic>
      <p:grpSp>
        <p:nvGrpSpPr>
          <p:cNvPr id="44" name="Group 43"/>
          <p:cNvGrpSpPr/>
          <p:nvPr userDrawn="1"/>
        </p:nvGrpSpPr>
        <p:grpSpPr>
          <a:xfrm>
            <a:off x="35496" y="1304271"/>
            <a:ext cx="3338155" cy="5581113"/>
            <a:chOff x="27894" y="1340768"/>
            <a:chExt cx="3338155" cy="5581113"/>
          </a:xfrm>
        </p:grpSpPr>
        <p:pic>
          <p:nvPicPr>
            <p:cNvPr id="45" name="Picture 4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94" y="4697526"/>
              <a:ext cx="454154" cy="454154"/>
            </a:xfrm>
            <a:prstGeom prst="rect">
              <a:avLst/>
            </a:prstGeom>
          </p:spPr>
        </p:pic>
        <p:pic>
          <p:nvPicPr>
            <p:cNvPr id="46" name="Picture 4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1340768"/>
              <a:ext cx="599144" cy="380082"/>
            </a:xfrm>
            <a:prstGeom prst="rect">
              <a:avLst/>
            </a:prstGeom>
          </p:spPr>
        </p:pic>
        <p:pic>
          <p:nvPicPr>
            <p:cNvPr id="47" name="Picture 4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206" y="1844824"/>
              <a:ext cx="1072851" cy="288032"/>
            </a:xfrm>
            <a:prstGeom prst="rect">
              <a:avLst/>
            </a:prstGeom>
          </p:spPr>
        </p:pic>
        <p:pic>
          <p:nvPicPr>
            <p:cNvPr id="48" name="Picture 4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2318" y="2241360"/>
              <a:ext cx="353494" cy="432048"/>
            </a:xfrm>
            <a:prstGeom prst="rect">
              <a:avLst/>
            </a:prstGeom>
          </p:spPr>
        </p:pic>
        <p:pic>
          <p:nvPicPr>
            <p:cNvPr id="49" name="Picture 4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0890" y="2733887"/>
              <a:ext cx="423588" cy="458761"/>
            </a:xfrm>
            <a:prstGeom prst="rect">
              <a:avLst/>
            </a:prstGeom>
          </p:spPr>
        </p:pic>
        <p:pic>
          <p:nvPicPr>
            <p:cNvPr id="50" name="Picture 4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1837" y="3789040"/>
              <a:ext cx="701694" cy="248224"/>
            </a:xfrm>
            <a:prstGeom prst="rect">
              <a:avLst/>
            </a:prstGeom>
          </p:spPr>
        </p:pic>
        <p:pic>
          <p:nvPicPr>
            <p:cNvPr id="51" name="Picture 5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23528" y="5130324"/>
              <a:ext cx="320268" cy="404664"/>
            </a:xfrm>
            <a:prstGeom prst="rect">
              <a:avLst/>
            </a:prstGeom>
          </p:spPr>
        </p:pic>
        <p:pic>
          <p:nvPicPr>
            <p:cNvPr id="52" name="Picture 5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56320" y="5733256"/>
              <a:ext cx="571264" cy="184587"/>
            </a:xfrm>
            <a:prstGeom prst="rect">
              <a:avLst/>
            </a:prstGeom>
          </p:spPr>
        </p:pic>
        <p:pic>
          <p:nvPicPr>
            <p:cNvPr id="53" name="Picture 5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348692" y="1556792"/>
              <a:ext cx="699349" cy="258302"/>
            </a:xfrm>
            <a:prstGeom prst="rect">
              <a:avLst/>
            </a:prstGeom>
          </p:spPr>
        </p:pic>
        <p:pic>
          <p:nvPicPr>
            <p:cNvPr id="54" name="Picture 5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48693" y="2428890"/>
              <a:ext cx="631019" cy="186677"/>
            </a:xfrm>
            <a:prstGeom prst="rect">
              <a:avLst/>
            </a:prstGeom>
          </p:spPr>
        </p:pic>
        <p:pic>
          <p:nvPicPr>
            <p:cNvPr id="55" name="Picture 5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86916" y="2788930"/>
              <a:ext cx="934467" cy="204415"/>
            </a:xfrm>
            <a:prstGeom prst="rect">
              <a:avLst/>
            </a:prstGeom>
          </p:spPr>
        </p:pic>
        <p:pic>
          <p:nvPicPr>
            <p:cNvPr id="56" name="Picture 5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03648" y="3107681"/>
              <a:ext cx="544263" cy="257313"/>
            </a:xfrm>
            <a:prstGeom prst="rect">
              <a:avLst/>
            </a:prstGeom>
          </p:spPr>
        </p:pic>
        <p:pic>
          <p:nvPicPr>
            <p:cNvPr id="57" name="Picture 5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78011" y="3495066"/>
              <a:ext cx="395536" cy="197768"/>
            </a:xfrm>
            <a:prstGeom prst="rect">
              <a:avLst/>
            </a:prstGeom>
          </p:spPr>
        </p:pic>
        <p:pic>
          <p:nvPicPr>
            <p:cNvPr id="58" name="Picture 5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78011" y="3845992"/>
              <a:ext cx="358025" cy="349969"/>
            </a:xfrm>
            <a:prstGeom prst="rect">
              <a:avLst/>
            </a:prstGeom>
          </p:spPr>
        </p:pic>
        <p:pic>
          <p:nvPicPr>
            <p:cNvPr id="59" name="Picture 5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331640" y="4363639"/>
              <a:ext cx="644394" cy="187447"/>
            </a:xfrm>
            <a:prstGeom prst="rect">
              <a:avLst/>
            </a:prstGeom>
          </p:spPr>
        </p:pic>
        <p:pic>
          <p:nvPicPr>
            <p:cNvPr id="60" name="Picture 5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03648" y="4877162"/>
              <a:ext cx="423490" cy="423490"/>
            </a:xfrm>
            <a:prstGeom prst="rect">
              <a:avLst/>
            </a:prstGeom>
          </p:spPr>
        </p:pic>
        <p:sp>
          <p:nvSpPr>
            <p:cNvPr id="61" name="TextBox 23"/>
            <p:cNvSpPr txBox="1"/>
            <p:nvPr userDrawn="1"/>
          </p:nvSpPr>
          <p:spPr>
            <a:xfrm>
              <a:off x="1043948" y="4646330"/>
              <a:ext cx="1584176"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b="1" dirty="0" smtClean="0"/>
                <a:t>e-Science Data Factory</a:t>
              </a:r>
              <a:endParaRPr lang="it-IT" sz="900" b="1" dirty="0"/>
            </a:p>
          </p:txBody>
        </p:sp>
        <p:pic>
          <p:nvPicPr>
            <p:cNvPr id="62" name="Picture 6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43948" y="5410875"/>
              <a:ext cx="1439820" cy="366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3" name="Picture 62"/>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483768" y="5102230"/>
              <a:ext cx="753216" cy="114866"/>
            </a:xfrm>
            <a:prstGeom prst="rect">
              <a:avLst/>
            </a:prstGeom>
          </p:spPr>
        </p:pic>
        <p:pic>
          <p:nvPicPr>
            <p:cNvPr id="64" name="Picture 63"/>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532601" y="4619743"/>
              <a:ext cx="683568" cy="294208"/>
            </a:xfrm>
            <a:prstGeom prst="rect">
              <a:avLst/>
            </a:prstGeom>
          </p:spPr>
        </p:pic>
        <p:pic>
          <p:nvPicPr>
            <p:cNvPr id="65" name="Picture 64"/>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408312" y="4217994"/>
              <a:ext cx="867544" cy="346415"/>
            </a:xfrm>
            <a:prstGeom prst="rect">
              <a:avLst/>
            </a:prstGeom>
          </p:spPr>
        </p:pic>
        <p:pic>
          <p:nvPicPr>
            <p:cNvPr id="66" name="Picture 65"/>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617515" y="3656982"/>
              <a:ext cx="413714" cy="404664"/>
            </a:xfrm>
            <a:prstGeom prst="rect">
              <a:avLst/>
            </a:prstGeom>
          </p:spPr>
        </p:pic>
        <p:pic>
          <p:nvPicPr>
            <p:cNvPr id="67" name="Picture 66"/>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28124" y="3115251"/>
              <a:ext cx="403105" cy="407081"/>
            </a:xfrm>
            <a:prstGeom prst="rect">
              <a:avLst/>
            </a:prstGeom>
          </p:spPr>
        </p:pic>
        <p:pic>
          <p:nvPicPr>
            <p:cNvPr id="68" name="Picture 67"/>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617515" y="2792393"/>
              <a:ext cx="405011" cy="224132"/>
            </a:xfrm>
            <a:prstGeom prst="rect">
              <a:avLst/>
            </a:prstGeom>
          </p:spPr>
        </p:pic>
        <p:pic>
          <p:nvPicPr>
            <p:cNvPr id="69" name="Picture 68"/>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46221" y="6131198"/>
              <a:ext cx="1121603" cy="790683"/>
            </a:xfrm>
            <a:prstGeom prst="rect">
              <a:avLst/>
            </a:prstGeom>
          </p:spPr>
        </p:pic>
        <p:pic>
          <p:nvPicPr>
            <p:cNvPr id="70" name="Picture 6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399050" y="5841632"/>
              <a:ext cx="415943" cy="359312"/>
            </a:xfrm>
            <a:prstGeom prst="rect">
              <a:avLst/>
            </a:prstGeom>
          </p:spPr>
        </p:pic>
        <p:pic>
          <p:nvPicPr>
            <p:cNvPr id="71" name="Picture 70"/>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18013" y="4857809"/>
              <a:ext cx="446067" cy="128748"/>
            </a:xfrm>
            <a:prstGeom prst="rect">
              <a:avLst/>
            </a:prstGeom>
          </p:spPr>
        </p:pic>
        <p:pic>
          <p:nvPicPr>
            <p:cNvPr id="72" name="Picture 71"/>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08459" y="4392960"/>
              <a:ext cx="806202" cy="310078"/>
            </a:xfrm>
            <a:prstGeom prst="rect">
              <a:avLst/>
            </a:prstGeom>
          </p:spPr>
        </p:pic>
        <p:pic>
          <p:nvPicPr>
            <p:cNvPr id="73" name="Picture 72"/>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82854" y="3267525"/>
              <a:ext cx="592460" cy="417684"/>
            </a:xfrm>
            <a:prstGeom prst="rect">
              <a:avLst/>
            </a:prstGeom>
          </p:spPr>
        </p:pic>
        <p:pic>
          <p:nvPicPr>
            <p:cNvPr id="74" name="Picture 73"/>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2618906" y="5337368"/>
              <a:ext cx="454871" cy="454871"/>
            </a:xfrm>
            <a:prstGeom prst="rect">
              <a:avLst/>
            </a:prstGeom>
          </p:spPr>
        </p:pic>
        <p:pic>
          <p:nvPicPr>
            <p:cNvPr id="75" name="Picture 74"/>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2291255" y="5949280"/>
              <a:ext cx="1074794" cy="266708"/>
            </a:xfrm>
            <a:prstGeom prst="rect">
              <a:avLst/>
            </a:prstGeom>
          </p:spPr>
        </p:pic>
        <p:pic>
          <p:nvPicPr>
            <p:cNvPr id="76" name="Picture 75"/>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2541942" y="2381561"/>
              <a:ext cx="556155" cy="281334"/>
            </a:xfrm>
            <a:prstGeom prst="rect">
              <a:avLst/>
            </a:prstGeom>
          </p:spPr>
        </p:pic>
        <p:pic>
          <p:nvPicPr>
            <p:cNvPr id="77" name="Picture 76"/>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232955" y="6380640"/>
              <a:ext cx="646388" cy="273966"/>
            </a:xfrm>
            <a:prstGeom prst="rect">
              <a:avLst/>
            </a:prstGeom>
          </p:spPr>
        </p:pic>
        <p:pic>
          <p:nvPicPr>
            <p:cNvPr id="78" name="Immagine 22" descr="poznan.jpg"/>
            <p:cNvPicPr>
              <a:picLocks noChangeAspect="1"/>
            </p:cNvPicPr>
            <p:nvPr userDrawn="1"/>
          </p:nvPicPr>
          <p:blipFill>
            <a:blip r:embed="rId36" cstate="print"/>
            <a:srcRect/>
            <a:stretch>
              <a:fillRect/>
            </a:stretch>
          </p:blipFill>
          <p:spPr bwMode="auto">
            <a:xfrm>
              <a:off x="141836" y="6003252"/>
              <a:ext cx="685747" cy="330364"/>
            </a:xfrm>
            <a:prstGeom prst="rect">
              <a:avLst/>
            </a:prstGeom>
            <a:noFill/>
            <a:ln w="9525">
              <a:noFill/>
              <a:miter lim="800000"/>
              <a:headEnd/>
              <a:tailEnd/>
            </a:ln>
          </p:spPr>
        </p:pic>
        <p:pic>
          <p:nvPicPr>
            <p:cNvPr id="79" name="Immagine 25" descr="SandT.jpg"/>
            <p:cNvPicPr>
              <a:picLocks noChangeAspect="1"/>
            </p:cNvPicPr>
            <p:nvPr userDrawn="1"/>
          </p:nvPicPr>
          <p:blipFill>
            <a:blip r:embed="rId37" cstate="print"/>
            <a:srcRect/>
            <a:stretch>
              <a:fillRect/>
            </a:stretch>
          </p:blipFill>
          <p:spPr bwMode="auto">
            <a:xfrm>
              <a:off x="1216451" y="1988840"/>
              <a:ext cx="951373" cy="231924"/>
            </a:xfrm>
            <a:prstGeom prst="rect">
              <a:avLst/>
            </a:prstGeom>
            <a:noFill/>
            <a:ln w="9525">
              <a:noFill/>
              <a:miter lim="800000"/>
              <a:headEnd/>
              <a:tailEnd/>
            </a:ln>
          </p:spPr>
        </p:pic>
        <p:pic>
          <p:nvPicPr>
            <p:cNvPr id="80" name="Immagine 29" descr="umwelt.jpg"/>
            <p:cNvPicPr>
              <a:picLocks noChangeAspect="1"/>
            </p:cNvPicPr>
            <p:nvPr userDrawn="1"/>
          </p:nvPicPr>
          <p:blipFill>
            <a:blip r:embed="rId38" cstate="print"/>
            <a:srcRect/>
            <a:stretch>
              <a:fillRect/>
            </a:stretch>
          </p:blipFill>
          <p:spPr bwMode="auto">
            <a:xfrm>
              <a:off x="139534" y="4157004"/>
              <a:ext cx="832066" cy="203368"/>
            </a:xfrm>
            <a:prstGeom prst="rect">
              <a:avLst/>
            </a:prstGeom>
            <a:noFill/>
            <a:ln w="9525">
              <a:noFill/>
              <a:miter lim="800000"/>
              <a:headEnd/>
              <a:tailEnd/>
            </a:ln>
          </p:spPr>
        </p:pic>
      </p:grpSp>
    </p:spTree>
    <p:extLst>
      <p:ext uri="{BB962C8B-B14F-4D97-AF65-F5344CB8AC3E}">
        <p14:creationId xmlns:p14="http://schemas.microsoft.com/office/powerpoint/2010/main" val="864597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UDATPartnersWith numbers_GeographicalMap">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211" y="464408"/>
            <a:ext cx="8524788" cy="6393592"/>
          </a:xfrm>
          <a:prstGeom prst="rect">
            <a:avLst/>
          </a:prstGeom>
        </p:spPr>
      </p:pic>
      <p:pic>
        <p:nvPicPr>
          <p:cNvPr id="11"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userDrawn="1"/>
        </p:nvSpPr>
        <p:spPr>
          <a:xfrm>
            <a:off x="50799" y="2348880"/>
            <a:ext cx="1136825" cy="4248472"/>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   CSC</a:t>
            </a:r>
          </a:p>
          <a:p>
            <a:pPr algn="l"/>
            <a:r>
              <a:rPr lang="it-IT" sz="1200" b="0" dirty="0" smtClean="0">
                <a:solidFill>
                  <a:schemeClr val="tx1"/>
                </a:solidFill>
                <a:latin typeface="Century Gothic" pitchFamily="34" charset="0"/>
              </a:rPr>
              <a:t>2.   BSC</a:t>
            </a:r>
          </a:p>
          <a:p>
            <a:pPr algn="l"/>
            <a:r>
              <a:rPr lang="it-IT" sz="1200" b="0" dirty="0" smtClean="0">
                <a:solidFill>
                  <a:schemeClr val="tx1"/>
                </a:solidFill>
                <a:latin typeface="Century Gothic" pitchFamily="34" charset="0"/>
              </a:rPr>
              <a:t>3.   CERFACS</a:t>
            </a:r>
          </a:p>
          <a:p>
            <a:pPr algn="l"/>
            <a:r>
              <a:rPr lang="it-IT" sz="1200" b="0" dirty="0" smtClean="0">
                <a:solidFill>
                  <a:schemeClr val="tx1"/>
                </a:solidFill>
                <a:latin typeface="Century Gothic" pitchFamily="34" charset="0"/>
              </a:rPr>
              <a:t>4.   CINECA</a:t>
            </a:r>
          </a:p>
          <a:p>
            <a:pPr algn="l"/>
            <a:r>
              <a:rPr lang="it-IT" sz="1200" b="0" dirty="0" smtClean="0">
                <a:solidFill>
                  <a:schemeClr val="tx1"/>
                </a:solidFill>
                <a:latin typeface="Century Gothic" pitchFamily="34" charset="0"/>
              </a:rPr>
              <a:t>5.   CINES</a:t>
            </a:r>
          </a:p>
          <a:p>
            <a:pPr algn="l"/>
            <a:r>
              <a:rPr lang="it-IT" sz="1200" b="0" dirty="0" smtClean="0">
                <a:solidFill>
                  <a:schemeClr val="tx1"/>
                </a:solidFill>
                <a:latin typeface="Century Gothic" pitchFamily="34" charset="0"/>
              </a:rPr>
              <a:t>6.   DKRZ</a:t>
            </a:r>
          </a:p>
          <a:p>
            <a:pPr algn="l"/>
            <a:r>
              <a:rPr lang="it-IT" sz="1200" b="0" dirty="0" smtClean="0">
                <a:solidFill>
                  <a:schemeClr val="tx1"/>
                </a:solidFill>
                <a:latin typeface="Century Gothic" pitchFamily="34" charset="0"/>
              </a:rPr>
              <a:t>7.   EAA</a:t>
            </a:r>
          </a:p>
          <a:p>
            <a:pPr algn="l"/>
            <a:r>
              <a:rPr lang="it-IT" sz="1200" b="0" dirty="0" smtClean="0">
                <a:solidFill>
                  <a:schemeClr val="tx1"/>
                </a:solidFill>
                <a:latin typeface="Century Gothic" pitchFamily="34" charset="0"/>
              </a:rPr>
              <a:t>8.   EKUT</a:t>
            </a:r>
          </a:p>
          <a:p>
            <a:pPr algn="l"/>
            <a:r>
              <a:rPr lang="it-IT" sz="1200" b="0" dirty="0" smtClean="0">
                <a:solidFill>
                  <a:schemeClr val="tx1"/>
                </a:solidFill>
                <a:latin typeface="Century Gothic" pitchFamily="34" charset="0"/>
              </a:rPr>
              <a:t>9.   UEDIN</a:t>
            </a:r>
          </a:p>
          <a:p>
            <a:pPr algn="l"/>
            <a:r>
              <a:rPr lang="it-IT" sz="1200" b="0" dirty="0" smtClean="0">
                <a:solidFill>
                  <a:schemeClr val="tx1"/>
                </a:solidFill>
                <a:latin typeface="Century Gothic" pitchFamily="34" charset="0"/>
              </a:rPr>
              <a:t>10. INGV</a:t>
            </a:r>
          </a:p>
          <a:p>
            <a:pPr algn="l"/>
            <a:r>
              <a:rPr lang="it-IT" sz="1200" b="0" dirty="0" smtClean="0">
                <a:solidFill>
                  <a:schemeClr val="tx1"/>
                </a:solidFill>
                <a:latin typeface="Century Gothic" pitchFamily="34" charset="0"/>
              </a:rPr>
              <a:t>11. JUELICH</a:t>
            </a:r>
          </a:p>
          <a:p>
            <a:pPr algn="l"/>
            <a:r>
              <a:rPr lang="it-IT" sz="1200" b="0" dirty="0" smtClean="0">
                <a:solidFill>
                  <a:schemeClr val="tx1"/>
                </a:solidFill>
                <a:latin typeface="Century Gothic" pitchFamily="34" charset="0"/>
              </a:rPr>
              <a:t>12. PSNC</a:t>
            </a:r>
          </a:p>
          <a:p>
            <a:pPr algn="l"/>
            <a:r>
              <a:rPr lang="it-IT" sz="1200" b="0" dirty="0" smtClean="0">
                <a:solidFill>
                  <a:schemeClr val="tx1"/>
                </a:solidFill>
                <a:latin typeface="Century Gothic" pitchFamily="34" charset="0"/>
              </a:rPr>
              <a:t>13. SURFsara</a:t>
            </a:r>
          </a:p>
          <a:p>
            <a:pPr algn="l"/>
            <a:r>
              <a:rPr lang="it-IT" sz="1200" b="0" dirty="0" smtClean="0">
                <a:solidFill>
                  <a:schemeClr val="tx1"/>
                </a:solidFill>
                <a:latin typeface="Century Gothic" pitchFamily="34" charset="0"/>
              </a:rPr>
              <a:t>14. SIGMA</a:t>
            </a:r>
          </a:p>
          <a:p>
            <a:pPr algn="l"/>
            <a:r>
              <a:rPr lang="it-IT" sz="1200" b="0" dirty="0" smtClean="0">
                <a:solidFill>
                  <a:schemeClr val="tx1"/>
                </a:solidFill>
                <a:latin typeface="Century Gothic" pitchFamily="34" charset="0"/>
              </a:rPr>
              <a:t>15. STFC</a:t>
            </a:r>
          </a:p>
          <a:p>
            <a:pPr algn="l"/>
            <a:r>
              <a:rPr lang="it-IT" sz="1200" b="0" dirty="0" smtClean="0">
                <a:solidFill>
                  <a:schemeClr val="tx1"/>
                </a:solidFill>
                <a:latin typeface="Century Gothic" pitchFamily="34" charset="0"/>
              </a:rPr>
              <a:t>16. UCL</a:t>
            </a:r>
          </a:p>
          <a:p>
            <a:pPr algn="l"/>
            <a:r>
              <a:rPr lang="it-IT" sz="1200" b="0" dirty="0" smtClean="0">
                <a:solidFill>
                  <a:schemeClr val="tx1"/>
                </a:solidFill>
                <a:latin typeface="Century Gothic" pitchFamily="34" charset="0"/>
              </a:rPr>
              <a:t>17. TRUST</a:t>
            </a:r>
          </a:p>
          <a:p>
            <a:pPr marL="0" marR="0" indent="0" algn="l" defTabSz="457200" rtl="0" eaLnBrk="1" fontAlgn="auto" latinLnBrk="0" hangingPunct="1">
              <a:lnSpc>
                <a:spcPct val="100000"/>
              </a:lnSpc>
              <a:spcBef>
                <a:spcPct val="20000"/>
              </a:spcBef>
              <a:spcAft>
                <a:spcPts val="0"/>
              </a:spcAft>
              <a:buClrTx/>
              <a:buSzTx/>
              <a:buFont typeface="Arial"/>
              <a:buNone/>
              <a:tabLst/>
              <a:defRPr/>
            </a:pPr>
            <a:r>
              <a:rPr lang="it-IT" sz="1200" b="0" dirty="0" smtClean="0">
                <a:solidFill>
                  <a:schemeClr val="tx1"/>
                </a:solidFill>
                <a:latin typeface="Century Gothic" pitchFamily="34" charset="0"/>
              </a:rPr>
              <a:t>18. GRNET </a:t>
            </a:r>
          </a:p>
          <a:p>
            <a:pPr algn="l"/>
            <a:endParaRPr lang="it-IT" sz="1200" b="0" dirty="0" smtClean="0">
              <a:solidFill>
                <a:schemeClr val="tx1"/>
              </a:solidFill>
              <a:latin typeface="Century Gothic" pitchFamily="34" charset="0"/>
            </a:endParaRPr>
          </a:p>
          <a:p>
            <a:pPr algn="l"/>
            <a:endParaRPr lang="en-US" sz="1200" b="0" dirty="0">
              <a:solidFill>
                <a:schemeClr val="tx1"/>
              </a:solidFill>
              <a:latin typeface="Century Gothic" pitchFamily="34" charset="0"/>
            </a:endParaRPr>
          </a:p>
        </p:txBody>
      </p:sp>
      <p:sp>
        <p:nvSpPr>
          <p:cNvPr id="8" name="Sottotitolo 2"/>
          <p:cNvSpPr txBox="1">
            <a:spLocks/>
          </p:cNvSpPr>
          <p:nvPr userDrawn="1"/>
        </p:nvSpPr>
        <p:spPr>
          <a:xfrm>
            <a:off x="1691680" y="2348881"/>
            <a:ext cx="1080120" cy="4157470"/>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19. KIT</a:t>
            </a:r>
          </a:p>
          <a:p>
            <a:pPr algn="l"/>
            <a:r>
              <a:rPr lang="it-IT" sz="1200" b="0" dirty="0" smtClean="0">
                <a:solidFill>
                  <a:schemeClr val="tx1"/>
                </a:solidFill>
                <a:latin typeface="Century Gothic" pitchFamily="34" charset="0"/>
              </a:rPr>
              <a:t>20. LIBER</a:t>
            </a:r>
          </a:p>
          <a:p>
            <a:pPr algn="l"/>
            <a:r>
              <a:rPr lang="it-IT" sz="1200" b="0" dirty="0" smtClean="0">
                <a:solidFill>
                  <a:schemeClr val="tx1"/>
                </a:solidFill>
                <a:latin typeface="Century Gothic" pitchFamily="34" charset="0"/>
              </a:rPr>
              <a:t>21. DANS</a:t>
            </a:r>
          </a:p>
          <a:p>
            <a:pPr algn="l"/>
            <a:r>
              <a:rPr lang="it-IT" sz="1200" b="0" dirty="0" smtClean="0">
                <a:solidFill>
                  <a:schemeClr val="tx1"/>
                </a:solidFill>
                <a:latin typeface="Century Gothic" pitchFamily="34" charset="0"/>
              </a:rPr>
              <a:t>22. eSDF</a:t>
            </a:r>
          </a:p>
          <a:p>
            <a:pPr algn="l"/>
            <a:r>
              <a:rPr lang="it-IT" sz="1200" b="0" dirty="0" smtClean="0">
                <a:solidFill>
                  <a:schemeClr val="tx1"/>
                </a:solidFill>
                <a:latin typeface="Century Gothic" pitchFamily="34" charset="0"/>
              </a:rPr>
              <a:t>23. ULUND</a:t>
            </a:r>
          </a:p>
          <a:p>
            <a:pPr algn="l"/>
            <a:r>
              <a:rPr lang="it-IT" sz="1200" b="0" dirty="0" smtClean="0">
                <a:solidFill>
                  <a:schemeClr val="tx1"/>
                </a:solidFill>
                <a:latin typeface="Century Gothic" pitchFamily="34" charset="0"/>
              </a:rPr>
              <a:t>24.</a:t>
            </a:r>
            <a:r>
              <a:rPr lang="it-IT" sz="1200" b="0" baseline="0" dirty="0" smtClean="0">
                <a:solidFill>
                  <a:schemeClr val="tx1"/>
                </a:solidFill>
                <a:latin typeface="Century Gothic" pitchFamily="34" charset="0"/>
              </a:rPr>
              <a:t> KNMI</a:t>
            </a:r>
            <a:endParaRPr lang="it-IT" sz="1200" b="0" dirty="0" smtClean="0">
              <a:solidFill>
                <a:schemeClr val="tx1"/>
              </a:solidFill>
              <a:latin typeface="Century Gothic" pitchFamily="34" charset="0"/>
            </a:endParaRPr>
          </a:p>
          <a:p>
            <a:pPr algn="l"/>
            <a:r>
              <a:rPr lang="it-IT" sz="1200" b="0" dirty="0" smtClean="0">
                <a:solidFill>
                  <a:schemeClr val="tx1"/>
                </a:solidFill>
                <a:latin typeface="Century Gothic" pitchFamily="34" charset="0"/>
              </a:rPr>
              <a:t>25. GFZ</a:t>
            </a:r>
          </a:p>
          <a:p>
            <a:pPr algn="l"/>
            <a:r>
              <a:rPr lang="it-IT" sz="1200" b="0" dirty="0" smtClean="0">
                <a:solidFill>
                  <a:schemeClr val="tx1"/>
                </a:solidFill>
                <a:latin typeface="Century Gothic" pitchFamily="34" charset="0"/>
              </a:rPr>
              <a:t>26. CLARIN</a:t>
            </a:r>
          </a:p>
          <a:p>
            <a:pPr algn="l"/>
            <a:r>
              <a:rPr lang="it-IT" sz="1200" b="0" dirty="0" smtClean="0">
                <a:solidFill>
                  <a:schemeClr val="tx1"/>
                </a:solidFill>
                <a:latin typeface="Century Gothic" pitchFamily="34" charset="0"/>
              </a:rPr>
              <a:t>27. MPG</a:t>
            </a:r>
          </a:p>
          <a:p>
            <a:pPr algn="l"/>
            <a:r>
              <a:rPr lang="it-IT" sz="1200" b="0" dirty="0" smtClean="0">
                <a:solidFill>
                  <a:schemeClr val="tx1"/>
                </a:solidFill>
                <a:latin typeface="Century Gothic" pitchFamily="34" charset="0"/>
              </a:rPr>
              <a:t>28. JISC</a:t>
            </a:r>
          </a:p>
          <a:p>
            <a:pPr algn="l"/>
            <a:r>
              <a:rPr lang="it-IT" sz="1200" b="0" dirty="0" smtClean="0">
                <a:solidFill>
                  <a:schemeClr val="tx1"/>
                </a:solidFill>
                <a:latin typeface="Century Gothic" pitchFamily="34" charset="0"/>
              </a:rPr>
              <a:t>29. UNS</a:t>
            </a:r>
          </a:p>
          <a:p>
            <a:pPr algn="l"/>
            <a:r>
              <a:rPr lang="it-IT" sz="1200" b="0" dirty="0" smtClean="0">
                <a:solidFill>
                  <a:schemeClr val="tx1"/>
                </a:solidFill>
                <a:latin typeface="Century Gothic" pitchFamily="34" charset="0"/>
              </a:rPr>
              <a:t>30. CERN</a:t>
            </a:r>
          </a:p>
          <a:p>
            <a:pPr algn="l"/>
            <a:r>
              <a:rPr lang="it-IT" sz="1200" b="0" dirty="0" smtClean="0">
                <a:solidFill>
                  <a:schemeClr val="tx1"/>
                </a:solidFill>
                <a:latin typeface="Century Gothic" pitchFamily="34" charset="0"/>
              </a:rPr>
              <a:t>31. UHEL</a:t>
            </a:r>
          </a:p>
          <a:p>
            <a:pPr algn="l"/>
            <a:r>
              <a:rPr lang="it-IT" sz="1200" b="0" dirty="0" smtClean="0">
                <a:solidFill>
                  <a:schemeClr val="tx1"/>
                </a:solidFill>
                <a:latin typeface="Century Gothic" pitchFamily="34" charset="0"/>
              </a:rPr>
              <a:t>32. EMBL</a:t>
            </a:r>
          </a:p>
          <a:p>
            <a:pPr algn="l"/>
            <a:r>
              <a:rPr lang="it-IT" sz="1200" b="0" dirty="0" smtClean="0">
                <a:solidFill>
                  <a:schemeClr val="tx1"/>
                </a:solidFill>
                <a:latin typeface="Century Gothic" pitchFamily="34" charset="0"/>
              </a:rPr>
              <a:t>33. SNIC</a:t>
            </a:r>
          </a:p>
          <a:p>
            <a:pPr algn="l"/>
            <a:r>
              <a:rPr lang="it-IT" sz="1200" b="0" dirty="0" smtClean="0">
                <a:solidFill>
                  <a:schemeClr val="tx1"/>
                </a:solidFill>
                <a:latin typeface="Century Gothic" pitchFamily="34" charset="0"/>
              </a:rPr>
              <a:t>34. KTH</a:t>
            </a:r>
          </a:p>
          <a:p>
            <a:pPr algn="l"/>
            <a:r>
              <a:rPr lang="it-IT" sz="1200" b="0" dirty="0" smtClean="0">
                <a:solidFill>
                  <a:schemeClr val="tx1"/>
                </a:solidFill>
                <a:latin typeface="Century Gothic" pitchFamily="34" charset="0"/>
              </a:rPr>
              <a:t>35. MPI-MET</a:t>
            </a:r>
            <a:endParaRPr lang="en-US" sz="1200" b="0" dirty="0">
              <a:solidFill>
                <a:schemeClr val="tx1"/>
              </a:solidFill>
              <a:latin typeface="Century Gothic" pitchFamily="34" charset="0"/>
            </a:endParaRPr>
          </a:p>
        </p:txBody>
      </p:sp>
    </p:spTree>
    <p:extLst>
      <p:ext uri="{BB962C8B-B14F-4D97-AF65-F5344CB8AC3E}">
        <p14:creationId xmlns:p14="http://schemas.microsoft.com/office/powerpoint/2010/main" val="2246033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UDATPartnersWith numbers_PoliticalMap">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563" y="476672"/>
            <a:ext cx="8508436" cy="6381328"/>
          </a:xfrm>
          <a:prstGeom prst="rect">
            <a:avLst/>
          </a:prstGeom>
        </p:spPr>
      </p:pic>
      <p:pic>
        <p:nvPicPr>
          <p:cNvPr id="11"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userDrawn="1"/>
        </p:nvSpPr>
        <p:spPr>
          <a:xfrm>
            <a:off x="50799" y="2348880"/>
            <a:ext cx="1136825" cy="4248472"/>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   CSC</a:t>
            </a:r>
          </a:p>
          <a:p>
            <a:pPr algn="l"/>
            <a:r>
              <a:rPr lang="it-IT" sz="1200" b="0" dirty="0" smtClean="0">
                <a:solidFill>
                  <a:schemeClr val="tx1"/>
                </a:solidFill>
                <a:latin typeface="Century Gothic" pitchFamily="34" charset="0"/>
              </a:rPr>
              <a:t>2.   BSC</a:t>
            </a:r>
          </a:p>
          <a:p>
            <a:pPr algn="l"/>
            <a:r>
              <a:rPr lang="it-IT" sz="1200" b="0" dirty="0" smtClean="0">
                <a:solidFill>
                  <a:schemeClr val="tx1"/>
                </a:solidFill>
                <a:latin typeface="Century Gothic" pitchFamily="34" charset="0"/>
              </a:rPr>
              <a:t>3.   CERFACS</a:t>
            </a:r>
          </a:p>
          <a:p>
            <a:pPr algn="l"/>
            <a:r>
              <a:rPr lang="it-IT" sz="1200" b="0" dirty="0" smtClean="0">
                <a:solidFill>
                  <a:schemeClr val="tx1"/>
                </a:solidFill>
                <a:latin typeface="Century Gothic" pitchFamily="34" charset="0"/>
              </a:rPr>
              <a:t>4.   CINECA</a:t>
            </a:r>
          </a:p>
          <a:p>
            <a:pPr algn="l"/>
            <a:r>
              <a:rPr lang="it-IT" sz="1200" b="0" dirty="0" smtClean="0">
                <a:solidFill>
                  <a:schemeClr val="tx1"/>
                </a:solidFill>
                <a:latin typeface="Century Gothic" pitchFamily="34" charset="0"/>
              </a:rPr>
              <a:t>5.   CINES</a:t>
            </a:r>
          </a:p>
          <a:p>
            <a:pPr algn="l"/>
            <a:r>
              <a:rPr lang="it-IT" sz="1200" b="0" dirty="0" smtClean="0">
                <a:solidFill>
                  <a:schemeClr val="tx1"/>
                </a:solidFill>
                <a:latin typeface="Century Gothic" pitchFamily="34" charset="0"/>
              </a:rPr>
              <a:t>6.   DKRZ</a:t>
            </a:r>
          </a:p>
          <a:p>
            <a:pPr algn="l"/>
            <a:r>
              <a:rPr lang="it-IT" sz="1200" b="0" dirty="0" smtClean="0">
                <a:solidFill>
                  <a:schemeClr val="tx1"/>
                </a:solidFill>
                <a:latin typeface="Century Gothic" pitchFamily="34" charset="0"/>
              </a:rPr>
              <a:t>7.   EAA</a:t>
            </a:r>
          </a:p>
          <a:p>
            <a:pPr algn="l"/>
            <a:r>
              <a:rPr lang="it-IT" sz="1200" b="0" dirty="0" smtClean="0">
                <a:solidFill>
                  <a:schemeClr val="tx1"/>
                </a:solidFill>
                <a:latin typeface="Century Gothic" pitchFamily="34" charset="0"/>
              </a:rPr>
              <a:t>8.   EKUT</a:t>
            </a:r>
          </a:p>
          <a:p>
            <a:pPr algn="l"/>
            <a:r>
              <a:rPr lang="it-IT" sz="1200" b="0" dirty="0" smtClean="0">
                <a:solidFill>
                  <a:schemeClr val="tx1"/>
                </a:solidFill>
                <a:latin typeface="Century Gothic" pitchFamily="34" charset="0"/>
              </a:rPr>
              <a:t>9.   UEDIN</a:t>
            </a:r>
          </a:p>
          <a:p>
            <a:pPr algn="l"/>
            <a:r>
              <a:rPr lang="it-IT" sz="1200" b="0" dirty="0" smtClean="0">
                <a:solidFill>
                  <a:schemeClr val="tx1"/>
                </a:solidFill>
                <a:latin typeface="Century Gothic" pitchFamily="34" charset="0"/>
              </a:rPr>
              <a:t>10. INGV</a:t>
            </a:r>
          </a:p>
          <a:p>
            <a:pPr algn="l"/>
            <a:r>
              <a:rPr lang="it-IT" sz="1200" b="0" dirty="0" smtClean="0">
                <a:solidFill>
                  <a:schemeClr val="tx1"/>
                </a:solidFill>
                <a:latin typeface="Century Gothic" pitchFamily="34" charset="0"/>
              </a:rPr>
              <a:t>11. JUELICH</a:t>
            </a:r>
          </a:p>
          <a:p>
            <a:pPr algn="l"/>
            <a:r>
              <a:rPr lang="it-IT" sz="1200" b="0" dirty="0" smtClean="0">
                <a:solidFill>
                  <a:schemeClr val="tx1"/>
                </a:solidFill>
                <a:latin typeface="Century Gothic" pitchFamily="34" charset="0"/>
              </a:rPr>
              <a:t>12. PSNC</a:t>
            </a:r>
          </a:p>
          <a:p>
            <a:pPr algn="l"/>
            <a:r>
              <a:rPr lang="it-IT" sz="1200" b="0" dirty="0" smtClean="0">
                <a:solidFill>
                  <a:schemeClr val="tx1"/>
                </a:solidFill>
                <a:latin typeface="Century Gothic" pitchFamily="34" charset="0"/>
              </a:rPr>
              <a:t>13. SURFsara</a:t>
            </a:r>
          </a:p>
          <a:p>
            <a:pPr algn="l"/>
            <a:r>
              <a:rPr lang="it-IT" sz="1200" b="0" dirty="0" smtClean="0">
                <a:solidFill>
                  <a:schemeClr val="tx1"/>
                </a:solidFill>
                <a:latin typeface="Century Gothic" pitchFamily="34" charset="0"/>
              </a:rPr>
              <a:t>14. SIGMA</a:t>
            </a:r>
          </a:p>
          <a:p>
            <a:pPr algn="l"/>
            <a:r>
              <a:rPr lang="it-IT" sz="1200" b="0" dirty="0" smtClean="0">
                <a:solidFill>
                  <a:schemeClr val="tx1"/>
                </a:solidFill>
                <a:latin typeface="Century Gothic" pitchFamily="34" charset="0"/>
              </a:rPr>
              <a:t>15. STFC</a:t>
            </a:r>
          </a:p>
          <a:p>
            <a:pPr algn="l"/>
            <a:r>
              <a:rPr lang="it-IT" sz="1200" b="0" dirty="0" smtClean="0">
                <a:solidFill>
                  <a:schemeClr val="tx1"/>
                </a:solidFill>
                <a:latin typeface="Century Gothic" pitchFamily="34" charset="0"/>
              </a:rPr>
              <a:t>16. UCL</a:t>
            </a:r>
          </a:p>
          <a:p>
            <a:pPr algn="l"/>
            <a:r>
              <a:rPr lang="it-IT" sz="1200" b="0" dirty="0" smtClean="0">
                <a:solidFill>
                  <a:schemeClr val="tx1"/>
                </a:solidFill>
                <a:latin typeface="Century Gothic" pitchFamily="34" charset="0"/>
              </a:rPr>
              <a:t>17. TRUST</a:t>
            </a:r>
          </a:p>
          <a:p>
            <a:pPr marL="0" marR="0" indent="0" algn="l" defTabSz="457200" rtl="0" eaLnBrk="1" fontAlgn="auto" latinLnBrk="0" hangingPunct="1">
              <a:lnSpc>
                <a:spcPct val="100000"/>
              </a:lnSpc>
              <a:spcBef>
                <a:spcPct val="20000"/>
              </a:spcBef>
              <a:spcAft>
                <a:spcPts val="0"/>
              </a:spcAft>
              <a:buClrTx/>
              <a:buSzTx/>
              <a:buFont typeface="Arial"/>
              <a:buNone/>
              <a:tabLst/>
              <a:defRPr/>
            </a:pPr>
            <a:r>
              <a:rPr lang="it-IT" sz="1200" b="0" dirty="0" smtClean="0">
                <a:solidFill>
                  <a:schemeClr val="tx1"/>
                </a:solidFill>
                <a:latin typeface="Century Gothic" pitchFamily="34" charset="0"/>
              </a:rPr>
              <a:t>18. GRNET </a:t>
            </a:r>
          </a:p>
          <a:p>
            <a:pPr algn="l"/>
            <a:endParaRPr lang="it-IT" sz="1200" b="0" dirty="0" smtClean="0">
              <a:solidFill>
                <a:schemeClr val="tx1"/>
              </a:solidFill>
              <a:latin typeface="Century Gothic" pitchFamily="34" charset="0"/>
            </a:endParaRPr>
          </a:p>
          <a:p>
            <a:pPr algn="l"/>
            <a:endParaRPr lang="en-US" sz="1200" b="0" dirty="0">
              <a:solidFill>
                <a:schemeClr val="tx1"/>
              </a:solidFill>
              <a:latin typeface="Century Gothic" pitchFamily="34" charset="0"/>
            </a:endParaRPr>
          </a:p>
        </p:txBody>
      </p:sp>
      <p:sp>
        <p:nvSpPr>
          <p:cNvPr id="8" name="Sottotitolo 2"/>
          <p:cNvSpPr txBox="1">
            <a:spLocks/>
          </p:cNvSpPr>
          <p:nvPr userDrawn="1"/>
        </p:nvSpPr>
        <p:spPr>
          <a:xfrm>
            <a:off x="1691680" y="2348881"/>
            <a:ext cx="1080120" cy="4157470"/>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19. KIT</a:t>
            </a:r>
          </a:p>
          <a:p>
            <a:pPr algn="l"/>
            <a:r>
              <a:rPr lang="it-IT" sz="1200" b="0" dirty="0" smtClean="0">
                <a:solidFill>
                  <a:schemeClr val="tx1"/>
                </a:solidFill>
                <a:latin typeface="Century Gothic" pitchFamily="34" charset="0"/>
              </a:rPr>
              <a:t>20. LIBER</a:t>
            </a:r>
          </a:p>
          <a:p>
            <a:pPr algn="l"/>
            <a:r>
              <a:rPr lang="it-IT" sz="1200" b="0" dirty="0" smtClean="0">
                <a:solidFill>
                  <a:schemeClr val="tx1"/>
                </a:solidFill>
                <a:latin typeface="Century Gothic" pitchFamily="34" charset="0"/>
              </a:rPr>
              <a:t>21. DANS</a:t>
            </a:r>
          </a:p>
          <a:p>
            <a:pPr algn="l"/>
            <a:r>
              <a:rPr lang="it-IT" sz="1200" b="0" dirty="0" smtClean="0">
                <a:solidFill>
                  <a:schemeClr val="tx1"/>
                </a:solidFill>
                <a:latin typeface="Century Gothic" pitchFamily="34" charset="0"/>
              </a:rPr>
              <a:t>22. eSDF</a:t>
            </a:r>
          </a:p>
          <a:p>
            <a:pPr algn="l"/>
            <a:r>
              <a:rPr lang="it-IT" sz="1200" b="0" dirty="0" smtClean="0">
                <a:solidFill>
                  <a:schemeClr val="tx1"/>
                </a:solidFill>
                <a:latin typeface="Century Gothic" pitchFamily="34" charset="0"/>
              </a:rPr>
              <a:t>23. ULUND</a:t>
            </a:r>
          </a:p>
          <a:p>
            <a:pPr algn="l"/>
            <a:r>
              <a:rPr lang="it-IT" sz="1200" b="0" dirty="0" smtClean="0">
                <a:solidFill>
                  <a:schemeClr val="tx1"/>
                </a:solidFill>
                <a:latin typeface="Century Gothic" pitchFamily="34" charset="0"/>
              </a:rPr>
              <a:t>24.</a:t>
            </a:r>
            <a:r>
              <a:rPr lang="it-IT" sz="1200" b="0" baseline="0" dirty="0" smtClean="0">
                <a:solidFill>
                  <a:schemeClr val="tx1"/>
                </a:solidFill>
                <a:latin typeface="Century Gothic" pitchFamily="34" charset="0"/>
              </a:rPr>
              <a:t> KNMI</a:t>
            </a:r>
            <a:endParaRPr lang="it-IT" sz="1200" b="0" dirty="0" smtClean="0">
              <a:solidFill>
                <a:schemeClr val="tx1"/>
              </a:solidFill>
              <a:latin typeface="Century Gothic" pitchFamily="34" charset="0"/>
            </a:endParaRPr>
          </a:p>
          <a:p>
            <a:pPr algn="l"/>
            <a:r>
              <a:rPr lang="it-IT" sz="1200" b="0" dirty="0" smtClean="0">
                <a:solidFill>
                  <a:schemeClr val="tx1"/>
                </a:solidFill>
                <a:latin typeface="Century Gothic" pitchFamily="34" charset="0"/>
              </a:rPr>
              <a:t>25. GFZ</a:t>
            </a:r>
          </a:p>
          <a:p>
            <a:pPr algn="l"/>
            <a:r>
              <a:rPr lang="it-IT" sz="1200" b="0" dirty="0" smtClean="0">
                <a:solidFill>
                  <a:schemeClr val="tx1"/>
                </a:solidFill>
                <a:latin typeface="Century Gothic" pitchFamily="34" charset="0"/>
              </a:rPr>
              <a:t>26. CLARIN</a:t>
            </a:r>
          </a:p>
          <a:p>
            <a:pPr algn="l"/>
            <a:r>
              <a:rPr lang="it-IT" sz="1200" b="0" dirty="0" smtClean="0">
                <a:solidFill>
                  <a:schemeClr val="tx1"/>
                </a:solidFill>
                <a:latin typeface="Century Gothic" pitchFamily="34" charset="0"/>
              </a:rPr>
              <a:t>27. MPG</a:t>
            </a:r>
          </a:p>
          <a:p>
            <a:pPr algn="l"/>
            <a:r>
              <a:rPr lang="it-IT" sz="1200" b="0" dirty="0" smtClean="0">
                <a:solidFill>
                  <a:schemeClr val="tx1"/>
                </a:solidFill>
                <a:latin typeface="Century Gothic" pitchFamily="34" charset="0"/>
              </a:rPr>
              <a:t>28. JISC</a:t>
            </a:r>
          </a:p>
          <a:p>
            <a:pPr algn="l"/>
            <a:r>
              <a:rPr lang="it-IT" sz="1200" b="0" dirty="0" smtClean="0">
                <a:solidFill>
                  <a:schemeClr val="tx1"/>
                </a:solidFill>
                <a:latin typeface="Century Gothic" pitchFamily="34" charset="0"/>
              </a:rPr>
              <a:t>29. UNS</a:t>
            </a:r>
          </a:p>
          <a:p>
            <a:pPr algn="l"/>
            <a:r>
              <a:rPr lang="it-IT" sz="1200" b="0" dirty="0" smtClean="0">
                <a:solidFill>
                  <a:schemeClr val="tx1"/>
                </a:solidFill>
                <a:latin typeface="Century Gothic" pitchFamily="34" charset="0"/>
              </a:rPr>
              <a:t>30. CERN</a:t>
            </a:r>
          </a:p>
          <a:p>
            <a:pPr algn="l"/>
            <a:r>
              <a:rPr lang="it-IT" sz="1200" b="0" dirty="0" smtClean="0">
                <a:solidFill>
                  <a:schemeClr val="tx1"/>
                </a:solidFill>
                <a:latin typeface="Century Gothic" pitchFamily="34" charset="0"/>
              </a:rPr>
              <a:t>31. UHEL</a:t>
            </a:r>
          </a:p>
          <a:p>
            <a:pPr algn="l"/>
            <a:r>
              <a:rPr lang="it-IT" sz="1200" b="0" dirty="0" smtClean="0">
                <a:solidFill>
                  <a:schemeClr val="tx1"/>
                </a:solidFill>
                <a:latin typeface="Century Gothic" pitchFamily="34" charset="0"/>
              </a:rPr>
              <a:t>32. EMBL</a:t>
            </a:r>
          </a:p>
          <a:p>
            <a:pPr algn="l"/>
            <a:r>
              <a:rPr lang="it-IT" sz="1200" b="0" dirty="0" smtClean="0">
                <a:solidFill>
                  <a:schemeClr val="tx1"/>
                </a:solidFill>
                <a:latin typeface="Century Gothic" pitchFamily="34" charset="0"/>
              </a:rPr>
              <a:t>33. SNIC</a:t>
            </a:r>
          </a:p>
          <a:p>
            <a:pPr algn="l"/>
            <a:r>
              <a:rPr lang="it-IT" sz="1200" b="0" dirty="0" smtClean="0">
                <a:solidFill>
                  <a:schemeClr val="tx1"/>
                </a:solidFill>
                <a:latin typeface="Century Gothic" pitchFamily="34" charset="0"/>
              </a:rPr>
              <a:t>34. KTH</a:t>
            </a:r>
          </a:p>
          <a:p>
            <a:pPr algn="l"/>
            <a:r>
              <a:rPr lang="it-IT" sz="1200" b="0" dirty="0" smtClean="0">
                <a:solidFill>
                  <a:schemeClr val="tx1"/>
                </a:solidFill>
                <a:latin typeface="Century Gothic" pitchFamily="34" charset="0"/>
              </a:rPr>
              <a:t>35. MPI-MET</a:t>
            </a:r>
            <a:endParaRPr lang="en-US" sz="1200" b="0" dirty="0">
              <a:solidFill>
                <a:schemeClr val="tx1"/>
              </a:solidFill>
              <a:latin typeface="Century Gothic" pitchFamily="34" charset="0"/>
            </a:endParaRPr>
          </a:p>
        </p:txBody>
      </p:sp>
    </p:spTree>
    <p:extLst>
      <p:ext uri="{BB962C8B-B14F-4D97-AF65-F5344CB8AC3E}">
        <p14:creationId xmlns:p14="http://schemas.microsoft.com/office/powerpoint/2010/main" val="3772203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UDAT Communities">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606" y="764704"/>
            <a:ext cx="8124394" cy="6093296"/>
          </a:xfrm>
          <a:prstGeom prst="rect">
            <a:avLst/>
          </a:prstGeom>
        </p:spPr>
      </p:pic>
    </p:spTree>
    <p:extLst>
      <p:ext uri="{BB962C8B-B14F-4D97-AF65-F5344CB8AC3E}">
        <p14:creationId xmlns:p14="http://schemas.microsoft.com/office/powerpoint/2010/main" val="34628252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UDAT Communities_empty">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1600" y="728700"/>
            <a:ext cx="8172399" cy="6129300"/>
          </a:xfrm>
          <a:prstGeom prst="rect">
            <a:avLst/>
          </a:prstGeom>
        </p:spPr>
      </p:pic>
    </p:spTree>
    <p:extLst>
      <p:ext uri="{BB962C8B-B14F-4D97-AF65-F5344CB8AC3E}">
        <p14:creationId xmlns:p14="http://schemas.microsoft.com/office/powerpoint/2010/main" val="34628252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lank Slide">
    <p:bg>
      <p:bgPr>
        <a:solidFill>
          <a:schemeClr val="bg1"/>
        </a:solidFill>
        <a:effectLst/>
      </p:bgPr>
    </p:bg>
    <p:spTree>
      <p:nvGrpSpPr>
        <p:cNvPr id="1" name=""/>
        <p:cNvGrpSpPr/>
        <p:nvPr/>
      </p:nvGrpSpPr>
      <p:grpSpPr>
        <a:xfrm>
          <a:off x="0" y="0"/>
          <a:ext cx="0" cy="0"/>
          <a:chOff x="0" y="0"/>
          <a:chExt cx="0" cy="0"/>
        </a:xfrm>
      </p:grpSpPr>
      <p:pic>
        <p:nvPicPr>
          <p:cNvPr id="4" name="Immagine 14"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211138"/>
            <a:ext cx="1227138" cy="1193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Title 1"/>
          <p:cNvSpPr>
            <a:spLocks noGrp="1"/>
          </p:cNvSpPr>
          <p:nvPr>
            <p:ph type="title"/>
          </p:nvPr>
        </p:nvSpPr>
        <p:spPr>
          <a:xfrm>
            <a:off x="1371600" y="274638"/>
            <a:ext cx="7304856" cy="792162"/>
          </a:xfrm>
        </p:spPr>
        <p:txBody>
          <a:bodyPr/>
          <a:lstStyle/>
          <a:p>
            <a:r>
              <a:rPr lang="en-GB" smtClean="0"/>
              <a:t>Click to edit Master title style</a:t>
            </a:r>
            <a:endParaRPr lang="en-US" dirty="0"/>
          </a:p>
        </p:txBody>
      </p:sp>
      <p:pic>
        <p:nvPicPr>
          <p:cNvPr id="5" name="Immagine 14"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 y="-211138"/>
            <a:ext cx="1227138" cy="1193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32788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Diapositiva tito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it-IT" smtClean="0"/>
              <a:t>Fare clic per modificare lo stile del titolo</a:t>
            </a:r>
            <a:endParaRPr lang="en-US"/>
          </a:p>
        </p:txBody>
      </p:sp>
      <p:sp>
        <p:nvSpPr>
          <p:cNvPr id="3"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7" name="Rettangolo 8"/>
          <p:cNvSpPr/>
          <p:nvPr userDrawn="1"/>
        </p:nvSpPr>
        <p:spPr>
          <a:xfrm>
            <a:off x="7358189" y="6389792"/>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3"/>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8" name="CasellaDiTesto 10"/>
          <p:cNvSpPr txBox="1"/>
          <p:nvPr userDrawn="1"/>
        </p:nvSpPr>
        <p:spPr>
          <a:xfrm>
            <a:off x="-65318" y="6510536"/>
            <a:ext cx="7517638" cy="230832"/>
          </a:xfrm>
          <a:prstGeom prst="rect">
            <a:avLst/>
          </a:prstGeom>
          <a:noFill/>
          <a:ln>
            <a:noFill/>
          </a:ln>
        </p:spPr>
        <p:txBody>
          <a:bodyPr wrap="square" rtlCol="0">
            <a:spAutoFit/>
          </a:bodyPr>
          <a:lstStyle/>
          <a:p>
            <a:pPr algn="ctr"/>
            <a:r>
              <a:rPr lang="en-GB" sz="900" noProof="0" dirty="0" smtClean="0">
                <a:latin typeface="Century Gothic"/>
                <a:cs typeface="Century Gothic"/>
              </a:rPr>
              <a:t>EUDAT receives funding from the European Union's Horizon 2020 programme - DG CONNECT e-Infrastructures. Contract No. 654065</a:t>
            </a:r>
            <a:endParaRPr lang="en-GB" sz="900" noProof="0" dirty="0">
              <a:latin typeface="Century Gothic"/>
              <a:cs typeface="Century Gothic"/>
            </a:endParaRPr>
          </a:p>
        </p:txBody>
      </p:sp>
      <p:pic>
        <p:nvPicPr>
          <p:cNvPr id="14" name="Immagine 7" descr="eudat-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24600" y="304800"/>
            <a:ext cx="2386076" cy="1421492"/>
          </a:xfrm>
          <a:prstGeom prst="rect">
            <a:avLst/>
          </a:prstGeom>
        </p:spPr>
      </p:pic>
      <p:sp>
        <p:nvSpPr>
          <p:cNvPr id="13"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0" name="Text Placeholder 9"/>
          <p:cNvSpPr>
            <a:spLocks noGrp="1"/>
          </p:cNvSpPr>
          <p:nvPr>
            <p:ph type="body" sz="quarter" idx="11" hasCustomPrompt="1"/>
          </p:nvPr>
        </p:nvSpPr>
        <p:spPr>
          <a:xfrm>
            <a:off x="4932040" y="4797152"/>
            <a:ext cx="3778636" cy="1512168"/>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extLst>
      <p:ext uri="{BB962C8B-B14F-4D97-AF65-F5344CB8AC3E}">
        <p14:creationId xmlns:p14="http://schemas.microsoft.com/office/powerpoint/2010/main" val="48127906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inal Slide">
    <p:bg>
      <p:bgPr>
        <a:solidFill>
          <a:srgbClr val="F7B149"/>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535238"/>
            <a:ext cx="8229600" cy="1143000"/>
          </a:xfrm>
          <a:prstGeom prst="rect">
            <a:avLst/>
          </a:prstGeom>
        </p:spPr>
        <p:txBody>
          <a:bodyPr vert="horz"/>
          <a:lstStyle>
            <a:lvl1pPr>
              <a:defRPr>
                <a:solidFill>
                  <a:schemeClr val="bg1"/>
                </a:solidFill>
              </a:defRPr>
            </a:lvl1pPr>
          </a:lstStyle>
          <a:p>
            <a:r>
              <a:rPr lang="en-US" dirty="0" smtClean="0"/>
              <a:t>Click to edit Master title style</a:t>
            </a:r>
            <a:endParaRPr lang="it-IT" dirty="0"/>
          </a:p>
        </p:txBody>
      </p:sp>
      <p:sp>
        <p:nvSpPr>
          <p:cNvPr id="3" name="Rettangolo 2"/>
          <p:cNvSpPr/>
          <p:nvPr userDrawn="1"/>
        </p:nvSpPr>
        <p:spPr>
          <a:xfrm>
            <a:off x="3291932" y="6137094"/>
            <a:ext cx="2792235" cy="523220"/>
          </a:xfrm>
          <a:prstGeom prst="rect">
            <a:avLst/>
          </a:prstGeom>
        </p:spPr>
        <p:txBody>
          <a:bodyPr wrap="square">
            <a:spAutoFit/>
          </a:bodyPr>
          <a:lstStyle/>
          <a:p>
            <a:pPr algn="ctr"/>
            <a:r>
              <a:rPr lang="en-GB" sz="2800" b="0" kern="1200" noProof="0" dirty="0" smtClean="0">
                <a:solidFill>
                  <a:schemeClr val="tx1"/>
                </a:solidFill>
                <a:latin typeface="+mn-lt"/>
                <a:ea typeface="+mn-ea"/>
                <a:cs typeface="+mn-cs"/>
                <a:hlinkClick r:id="rId2"/>
              </a:rPr>
              <a:t>www.eudat.eu</a:t>
            </a:r>
            <a:endParaRPr lang="en-GB" sz="2800" b="0" kern="1200" noProof="0" dirty="0" smtClean="0">
              <a:solidFill>
                <a:schemeClr val="tx1"/>
              </a:solidFill>
              <a:latin typeface="+mn-lt"/>
              <a:ea typeface="+mn-ea"/>
              <a:cs typeface="+mn-cs"/>
            </a:endParaRPr>
          </a:p>
        </p:txBody>
      </p:sp>
      <p:sp>
        <p:nvSpPr>
          <p:cNvPr id="4"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380029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Black&amp;White">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868362"/>
          </a:xfrm>
        </p:spPr>
        <p:txBody>
          <a:bodyPr>
            <a:normAutofit/>
          </a:bodyPr>
          <a:lstStyle>
            <a:lvl1pPr>
              <a:defRPr sz="2800" b="1">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1D8BD707-D9CF-40AE-B4C6-C98DA3205C09}" type="datetimeFigureOut">
              <a:rPr lang="en-US" smtClean="0"/>
              <a:pPr/>
              <a:t>2/3/2016</a:t>
            </a:fld>
            <a:endParaRPr lang="en-US"/>
          </a:p>
        </p:txBody>
      </p:sp>
      <p:sp>
        <p:nvSpPr>
          <p:cNvPr id="5" name="Footer Placeholder 4"/>
          <p:cNvSpPr>
            <a:spLocks noGrp="1"/>
          </p:cNvSpPr>
          <p:nvPr>
            <p:ph type="ftr" sz="quarter" idx="11"/>
          </p:nvPr>
        </p:nvSpPr>
        <p:spPr>
          <a:xfrm>
            <a:off x="3124200" y="6304235"/>
            <a:ext cx="2895600" cy="365125"/>
          </a:xfrm>
        </p:spPr>
        <p:txBody>
          <a:bodyPr/>
          <a:lstStyle/>
          <a:p>
            <a:endParaRPr lang="en-US"/>
          </a:p>
        </p:txBody>
      </p:sp>
      <p:sp>
        <p:nvSpPr>
          <p:cNvPr id="6" name="Slide Number Placeholder 5"/>
          <p:cNvSpPr>
            <a:spLocks noGrp="1"/>
          </p:cNvSpPr>
          <p:nvPr>
            <p:ph type="sldNum" sz="quarter" idx="12"/>
          </p:nvPr>
        </p:nvSpPr>
        <p:spPr>
          <a:xfrm>
            <a:off x="6553200" y="6304235"/>
            <a:ext cx="2133600" cy="365125"/>
          </a:xfrm>
        </p:spPr>
        <p:txBody>
          <a:bodyPr/>
          <a:lstStyle/>
          <a:p>
            <a:fld id="{B6F15528-21DE-4FAA-801E-634DDDAF4B2B}" type="slidenum">
              <a:rPr lang="en-US" smtClean="0"/>
              <a:pPr/>
              <a:t>‹#›</a:t>
            </a:fld>
            <a:endParaRPr lang="en-US"/>
          </a:p>
        </p:txBody>
      </p:sp>
      <p:pic>
        <p:nvPicPr>
          <p:cNvPr id="12" name="Immagine 12" descr="EUDAT-LogoGrigi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956" y="-119811"/>
            <a:ext cx="1164989" cy="90926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entury Gothic"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04235"/>
            <a:ext cx="2133600" cy="365125"/>
          </a:xfrm>
        </p:spPr>
        <p:txBody>
          <a:bodyPr/>
          <a:lstStyle/>
          <a:p>
            <a:fld id="{1D8BD707-D9CF-40AE-B4C6-C98DA3205C09}" type="datetimeFigureOut">
              <a:rPr lang="en-US" smtClean="0"/>
              <a:pPr/>
              <a:t>2/3/2016</a:t>
            </a:fld>
            <a:endParaRPr lang="en-US" dirty="0"/>
          </a:p>
        </p:txBody>
      </p:sp>
      <p:sp>
        <p:nvSpPr>
          <p:cNvPr id="5" name="Footer Placeholder 4"/>
          <p:cNvSpPr>
            <a:spLocks noGrp="1"/>
          </p:cNvSpPr>
          <p:nvPr>
            <p:ph type="ftr" sz="quarter" idx="11"/>
          </p:nvPr>
        </p:nvSpPr>
        <p:spPr>
          <a:xfrm>
            <a:off x="3124200" y="6304235"/>
            <a:ext cx="2895600" cy="365125"/>
          </a:xfrm>
        </p:spPr>
        <p:txBody>
          <a:bodyPr/>
          <a:lstStyle/>
          <a:p>
            <a:endParaRPr lang="en-US"/>
          </a:p>
        </p:txBody>
      </p:sp>
      <p:sp>
        <p:nvSpPr>
          <p:cNvPr id="6" name="Slide Number Placeholder 5"/>
          <p:cNvSpPr>
            <a:spLocks noGrp="1"/>
          </p:cNvSpPr>
          <p:nvPr>
            <p:ph type="sldNum" sz="quarter" idx="12"/>
          </p:nvPr>
        </p:nvSpPr>
        <p:spPr>
          <a:xfrm>
            <a:off x="6553200" y="6304235"/>
            <a:ext cx="2133600" cy="365125"/>
          </a:xfrm>
        </p:spPr>
        <p:txBody>
          <a:bodyPr/>
          <a:lstStyle/>
          <a:p>
            <a:fld id="{B6F15528-21DE-4FAA-801E-634DDDAF4B2B}" type="slidenum">
              <a:rPr lang="en-US" smtClean="0"/>
              <a:pPr/>
              <a:t>‹#›</a:t>
            </a:fld>
            <a:endParaRPr lang="en-US"/>
          </a:p>
        </p:txBody>
      </p:sp>
      <p:pic>
        <p:nvPicPr>
          <p:cNvPr id="7"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theme" Target="../theme/theme2.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73152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04235"/>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1D8BD707-D9CF-40AE-B4C6-C98DA3205C09}" type="datetimeFigureOut">
              <a:rPr lang="en-US" smtClean="0"/>
              <a:pPr/>
              <a:t>2/3/2016</a:t>
            </a:fld>
            <a:endParaRPr lang="en-US" dirty="0"/>
          </a:p>
        </p:txBody>
      </p:sp>
      <p:sp>
        <p:nvSpPr>
          <p:cNvPr id="5" name="Footer Placeholder 4"/>
          <p:cNvSpPr>
            <a:spLocks noGrp="1"/>
          </p:cNvSpPr>
          <p:nvPr>
            <p:ph type="ftr" sz="quarter" idx="3"/>
          </p:nvPr>
        </p:nvSpPr>
        <p:spPr>
          <a:xfrm>
            <a:off x="3124200" y="6304235"/>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4"/>
          </p:nvPr>
        </p:nvSpPr>
        <p:spPr>
          <a:xfrm>
            <a:off x="6553200" y="6304235"/>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6F15528-21DE-4FAA-801E-634DDDAF4B2B}" type="slidenum">
              <a:rPr lang="en-US" smtClean="0"/>
              <a:pPr/>
              <a:t>‹#›</a:t>
            </a:fld>
            <a:endParaRPr lang="en-US"/>
          </a:p>
        </p:txBody>
      </p:sp>
      <p:pic>
        <p:nvPicPr>
          <p:cNvPr id="7" name="Immagine 14" descr="logo.png"/>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5"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8"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3" r:id="rId13"/>
    <p:sldLayoutId id="2147483660" r:id="rId14"/>
    <p:sldLayoutId id="2147483681" r:id="rId15"/>
    <p:sldLayoutId id="2147483662" r:id="rId16"/>
    <p:sldLayoutId id="2147483683" r:id="rId17"/>
    <p:sldLayoutId id="2147483682" r:id="rId18"/>
    <p:sldLayoutId id="2147483661" r:id="rId19"/>
    <p:sldLayoutId id="2147483675" r:id="rId20"/>
    <p:sldLayoutId id="2147483684" r:id="rId21"/>
    <p:sldLayoutId id="2147483674" r:id="rId22"/>
    <p:sldLayoutId id="2147483685" r:id="rId23"/>
    <p:sldLayoutId id="2147483679" r:id="rId24"/>
    <p:sldLayoutId id="2147483680" r:id="rId25"/>
    <p:sldLayoutId id="2147483686" r:id="rId26"/>
    <p:sldLayoutId id="2147483687" r:id="rId27"/>
  </p:sldLayoutIdLst>
  <p:txStyles>
    <p:titleStyle>
      <a:lvl1pPr algn="ctr" defTabSz="914400" rtl="0" eaLnBrk="1" latinLnBrk="0" hangingPunct="1">
        <a:spcBef>
          <a:spcPct val="0"/>
        </a:spcBef>
        <a:buNone/>
        <a:defRPr sz="2800" b="1"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SzPct val="100000"/>
        <a:buFontTx/>
        <a:buBlip>
          <a:blip r:embed="rId30"/>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30"/>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30"/>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30"/>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30"/>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183773"/>
      </p:ext>
    </p:extLst>
  </p:cSld>
  <p:clrMap bg1="lt1" tx1="dk1" bg2="lt2" tx2="dk2" accent1="accent1" accent2="accent2" accent3="accent3" accent4="accent4" accent5="accent5" accent6="accent6" hlink="hlink" folHlink="folHlink"/>
  <p:sldLayoutIdLst>
    <p:sldLayoutId id="2147483671"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55.png"/></Relationships>
</file>

<file path=ppt/slides/_rels/slide2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67.png"/><Relationship Id="rId18" Type="http://schemas.openxmlformats.org/officeDocument/2006/relationships/image" Target="../media/image72.png"/><Relationship Id="rId26" Type="http://schemas.openxmlformats.org/officeDocument/2006/relationships/image" Target="../media/image80.jpeg"/><Relationship Id="rId3" Type="http://schemas.openxmlformats.org/officeDocument/2006/relationships/image" Target="../media/image57.jpeg"/><Relationship Id="rId21" Type="http://schemas.openxmlformats.org/officeDocument/2006/relationships/image" Target="../media/image75.png"/><Relationship Id="rId34" Type="http://schemas.openxmlformats.org/officeDocument/2006/relationships/image" Target="../media/image88.png"/><Relationship Id="rId7" Type="http://schemas.openxmlformats.org/officeDocument/2006/relationships/image" Target="../media/image61.jpeg"/><Relationship Id="rId12" Type="http://schemas.openxmlformats.org/officeDocument/2006/relationships/image" Target="../media/image66.jpeg"/><Relationship Id="rId17" Type="http://schemas.openxmlformats.org/officeDocument/2006/relationships/image" Target="../media/image71.png"/><Relationship Id="rId25" Type="http://schemas.openxmlformats.org/officeDocument/2006/relationships/image" Target="../media/image79.png"/><Relationship Id="rId33" Type="http://schemas.openxmlformats.org/officeDocument/2006/relationships/image" Target="../media/image87.png"/><Relationship Id="rId2" Type="http://schemas.openxmlformats.org/officeDocument/2006/relationships/notesSlide" Target="../notesSlides/notesSlide2.xml"/><Relationship Id="rId16" Type="http://schemas.openxmlformats.org/officeDocument/2006/relationships/image" Target="../media/image70.png"/><Relationship Id="rId20" Type="http://schemas.openxmlformats.org/officeDocument/2006/relationships/image" Target="../media/image74.png"/><Relationship Id="rId29" Type="http://schemas.openxmlformats.org/officeDocument/2006/relationships/image" Target="../media/image83.jpeg"/><Relationship Id="rId1" Type="http://schemas.openxmlformats.org/officeDocument/2006/relationships/slideLayout" Target="../slideLayouts/slideLayout7.xml"/><Relationship Id="rId6" Type="http://schemas.openxmlformats.org/officeDocument/2006/relationships/image" Target="../media/image60.jpeg"/><Relationship Id="rId11" Type="http://schemas.openxmlformats.org/officeDocument/2006/relationships/image" Target="../media/image65.jpeg"/><Relationship Id="rId24" Type="http://schemas.openxmlformats.org/officeDocument/2006/relationships/image" Target="../media/image78.png"/><Relationship Id="rId32" Type="http://schemas.openxmlformats.org/officeDocument/2006/relationships/image" Target="../media/image86.png"/><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77.jpeg"/><Relationship Id="rId28" Type="http://schemas.openxmlformats.org/officeDocument/2006/relationships/image" Target="../media/image82.png"/><Relationship Id="rId10" Type="http://schemas.openxmlformats.org/officeDocument/2006/relationships/image" Target="../media/image64.jpeg"/><Relationship Id="rId19" Type="http://schemas.openxmlformats.org/officeDocument/2006/relationships/image" Target="../media/image73.png"/><Relationship Id="rId31" Type="http://schemas.openxmlformats.org/officeDocument/2006/relationships/image" Target="../media/image85.png"/><Relationship Id="rId4" Type="http://schemas.openxmlformats.org/officeDocument/2006/relationships/image" Target="../media/image58.jpe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jpeg"/><Relationship Id="rId27" Type="http://schemas.openxmlformats.org/officeDocument/2006/relationships/image" Target="../media/image81.png"/><Relationship Id="rId30" Type="http://schemas.openxmlformats.org/officeDocument/2006/relationships/image" Target="../media/image84.jpeg"/><Relationship Id="rId8" Type="http://schemas.openxmlformats.org/officeDocument/2006/relationships/image" Target="../media/image62.jpeg"/></Relationships>
</file>

<file path=ppt/slides/_rels/slide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EUDAT- Towards a Collaborative  Data Infrastructure</a:t>
            </a:r>
            <a:endParaRPr lang="en-US" dirty="0"/>
          </a:p>
        </p:txBody>
      </p:sp>
      <p:sp>
        <p:nvSpPr>
          <p:cNvPr id="3" name="Subtitle 2"/>
          <p:cNvSpPr>
            <a:spLocks noGrp="1"/>
          </p:cNvSpPr>
          <p:nvPr>
            <p:ph type="subTitle" idx="1"/>
          </p:nvPr>
        </p:nvSpPr>
        <p:spPr>
          <a:xfrm>
            <a:off x="1403648" y="4221088"/>
            <a:ext cx="6400800" cy="601960"/>
          </a:xfrm>
        </p:spPr>
        <p:txBody>
          <a:bodyPr>
            <a:normAutofit fontScale="77500" lnSpcReduction="20000"/>
          </a:bodyPr>
          <a:lstStyle/>
          <a:p>
            <a:r>
              <a:rPr lang="en-US" dirty="0" smtClean="0"/>
              <a:t>EUDAT User Forum, Rome, </a:t>
            </a:r>
            <a:r>
              <a:rPr lang="en-US" dirty="0" smtClean="0"/>
              <a:t>3-4 </a:t>
            </a:r>
            <a:r>
              <a:rPr lang="en-US" dirty="0" smtClean="0"/>
              <a:t>February 2016</a:t>
            </a:r>
            <a:endParaRPr lang="en-US" dirty="0"/>
          </a:p>
        </p:txBody>
      </p:sp>
      <p:sp>
        <p:nvSpPr>
          <p:cNvPr id="4" name="Text Placeholder 3"/>
          <p:cNvSpPr>
            <a:spLocks noGrp="1"/>
          </p:cNvSpPr>
          <p:nvPr>
            <p:ph type="body" sz="quarter" idx="11"/>
          </p:nvPr>
        </p:nvSpPr>
        <p:spPr>
          <a:xfrm>
            <a:off x="3275856" y="5445224"/>
            <a:ext cx="3778636" cy="1512168"/>
          </a:xfrm>
        </p:spPr>
        <p:txBody>
          <a:bodyPr/>
          <a:lstStyle/>
          <a:p>
            <a:r>
              <a:rPr lang="en-US" dirty="0" smtClean="0"/>
              <a:t>D. Lecarpentier, </a:t>
            </a:r>
            <a:r>
              <a:rPr lang="en-US" dirty="0" smtClean="0"/>
              <a:t>CSC ~ EUDAT Project Director</a:t>
            </a:r>
            <a:endParaRPr lang="en-US" dirty="0"/>
          </a:p>
        </p:txBody>
      </p:sp>
    </p:spTree>
    <p:extLst>
      <p:ext uri="{BB962C8B-B14F-4D97-AF65-F5344CB8AC3E}">
        <p14:creationId xmlns:p14="http://schemas.microsoft.com/office/powerpoint/2010/main" val="3808563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Biomedical &amp; life </a:t>
            </a:r>
            <a:r>
              <a:rPr lang="en-GB" dirty="0" smtClean="0"/>
              <a:t>sciences Pilots</a:t>
            </a:r>
            <a:endParaRPr lang="en-GB" dirty="0"/>
          </a:p>
        </p:txBody>
      </p:sp>
      <p:sp>
        <p:nvSpPr>
          <p:cNvPr id="3" name="Content Placeholder 2"/>
          <p:cNvSpPr>
            <a:spLocks noGrp="1"/>
          </p:cNvSpPr>
          <p:nvPr>
            <p:ph idx="1"/>
          </p:nvPr>
        </p:nvSpPr>
        <p:spPr/>
        <p:txBody>
          <a:bodyPr>
            <a:normAutofit lnSpcReduction="10000"/>
          </a:bodyPr>
          <a:lstStyle/>
          <a:p>
            <a:r>
              <a:rPr lang="en-GB" dirty="0"/>
              <a:t>West-Life Data Pilot</a:t>
            </a:r>
          </a:p>
          <a:p>
            <a:r>
              <a:rPr lang="en-GB" dirty="0"/>
              <a:t>IST </a:t>
            </a:r>
            <a:r>
              <a:rPr lang="en-GB" dirty="0" err="1"/>
              <a:t>DataRep</a:t>
            </a:r>
            <a:endParaRPr lang="en-GB" dirty="0"/>
          </a:p>
          <a:p>
            <a:r>
              <a:rPr lang="en-GB" dirty="0" err="1"/>
              <a:t>Herbadrop</a:t>
            </a:r>
            <a:r>
              <a:rPr lang="en-GB" dirty="0"/>
              <a:t> : an innovative approach to long-term preservation and analysis of digitised herbarium specimens</a:t>
            </a:r>
          </a:p>
          <a:p>
            <a:r>
              <a:rPr lang="en-GB" dirty="0"/>
              <a:t>The use of the EUDAT repository to store clinical trials in a secure and compliant way</a:t>
            </a:r>
          </a:p>
          <a:p>
            <a:r>
              <a:rPr lang="en-GB" dirty="0"/>
              <a:t>Use case for handling large scale medical data: prediction and diagnosis of cervix cancer and diabetes type 2</a:t>
            </a:r>
            <a:r>
              <a:rPr lang="en-GB" dirty="0" smtClean="0"/>
              <a:t>.</a:t>
            </a:r>
            <a:endParaRPr lang="en-GB" dirty="0"/>
          </a:p>
          <a:p>
            <a:r>
              <a:rPr lang="en-GB" dirty="0"/>
              <a:t>An EUDAT-based FAIR Data  Approach for Data Interoperability</a:t>
            </a:r>
          </a:p>
        </p:txBody>
      </p:sp>
    </p:spTree>
    <p:extLst>
      <p:ext uri="{BB962C8B-B14F-4D97-AF65-F5344CB8AC3E}">
        <p14:creationId xmlns:p14="http://schemas.microsoft.com/office/powerpoint/2010/main" val="2867665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Physical Sciences and </a:t>
            </a:r>
            <a:r>
              <a:rPr lang="en-GB" dirty="0" smtClean="0"/>
              <a:t>Engineering Pilots</a:t>
            </a:r>
            <a:endParaRPr lang="en-GB" dirty="0"/>
          </a:p>
        </p:txBody>
      </p:sp>
      <p:sp>
        <p:nvSpPr>
          <p:cNvPr id="3" name="Content Placeholder 2"/>
          <p:cNvSpPr>
            <a:spLocks noGrp="1"/>
          </p:cNvSpPr>
          <p:nvPr>
            <p:ph idx="1"/>
          </p:nvPr>
        </p:nvSpPr>
        <p:spPr/>
        <p:txBody>
          <a:bodyPr/>
          <a:lstStyle/>
          <a:p>
            <a:r>
              <a:rPr lang="en-GB" dirty="0"/>
              <a:t>Tokamak data mirror for JET and MAST data – moving towards an open data repository for European nuclear fusion research</a:t>
            </a:r>
          </a:p>
          <a:p>
            <a:r>
              <a:rPr lang="en-GB" dirty="0"/>
              <a:t>TURBASE-DNS: A DATA BASE OF DIRECT NUMERICAL SIMULATIONS OF TURBULENT FLOWS</a:t>
            </a:r>
          </a:p>
          <a:p>
            <a:r>
              <a:rPr lang="en-GB" dirty="0"/>
              <a:t>NFFA-EUROPE Information and Data Management Repository Platform for </a:t>
            </a:r>
            <a:r>
              <a:rPr lang="en-GB" dirty="0" err="1"/>
              <a:t>nano</a:t>
            </a:r>
            <a:r>
              <a:rPr lang="en-GB" dirty="0"/>
              <a:t>-science in Europe.</a:t>
            </a:r>
          </a:p>
          <a:p>
            <a:r>
              <a:rPr lang="en-GB" dirty="0"/>
              <a:t>Direct simulation data of turbulent flows</a:t>
            </a:r>
          </a:p>
          <a:p>
            <a:r>
              <a:rPr lang="en-GB" dirty="0" smtClean="0"/>
              <a:t>Linked </a:t>
            </a:r>
            <a:r>
              <a:rPr lang="en-GB" dirty="0"/>
              <a:t>data service pilot for EUDAT</a:t>
            </a:r>
          </a:p>
        </p:txBody>
      </p:sp>
    </p:spTree>
    <p:extLst>
      <p:ext uri="{BB962C8B-B14F-4D97-AF65-F5344CB8AC3E}">
        <p14:creationId xmlns:p14="http://schemas.microsoft.com/office/powerpoint/2010/main" val="40467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Social Sciences and </a:t>
            </a:r>
            <a:r>
              <a:rPr lang="en-GB" dirty="0" smtClean="0"/>
              <a:t>Humanities Pilots</a:t>
            </a:r>
            <a:endParaRPr lang="en-GB" dirty="0"/>
          </a:p>
        </p:txBody>
      </p:sp>
      <p:sp>
        <p:nvSpPr>
          <p:cNvPr id="3" name="Content Placeholder 2"/>
          <p:cNvSpPr>
            <a:spLocks noGrp="1"/>
          </p:cNvSpPr>
          <p:nvPr>
            <p:ph idx="1"/>
          </p:nvPr>
        </p:nvSpPr>
        <p:spPr/>
        <p:txBody>
          <a:bodyPr/>
          <a:lstStyle/>
          <a:p>
            <a:r>
              <a:rPr lang="en-GB" dirty="0"/>
              <a:t>Research data repository for students' own results</a:t>
            </a:r>
          </a:p>
          <a:p>
            <a:r>
              <a:rPr lang="en-GB" dirty="0"/>
              <a:t>Enriching </a:t>
            </a:r>
            <a:r>
              <a:rPr lang="en-GB" dirty="0" err="1"/>
              <a:t>Europeana</a:t>
            </a:r>
            <a:r>
              <a:rPr lang="en-GB" dirty="0"/>
              <a:t> Newspapers</a:t>
            </a:r>
          </a:p>
          <a:p>
            <a:r>
              <a:rPr lang="en-GB" dirty="0"/>
              <a:t>Cloudy Culture: A study of EUDAT shared services to measure the potential of using cloud-like services to improve the preservation of digital cultural heritage</a:t>
            </a:r>
          </a:p>
          <a:p>
            <a:r>
              <a:rPr lang="en-GB" dirty="0"/>
              <a:t>Aalto Research Data Management Suite Pilot</a:t>
            </a:r>
          </a:p>
          <a:p>
            <a:r>
              <a:rPr lang="en-GB" dirty="0"/>
              <a:t>Connecting B2ACCESS to the CLARIN user store.</a:t>
            </a:r>
          </a:p>
          <a:p>
            <a:r>
              <a:rPr lang="en-GB" dirty="0"/>
              <a:t>Ancient OCR: Storing, </a:t>
            </a:r>
            <a:r>
              <a:rPr lang="en-GB" dirty="0" err="1"/>
              <a:t>Cataloging</a:t>
            </a:r>
            <a:r>
              <a:rPr lang="en-GB" dirty="0"/>
              <a:t>, Relating, and Exposing OCR Objects from the Open Philology Project</a:t>
            </a:r>
          </a:p>
        </p:txBody>
      </p:sp>
    </p:spTree>
    <p:extLst>
      <p:ext uri="{BB962C8B-B14F-4D97-AF65-F5344CB8AC3E}">
        <p14:creationId xmlns:p14="http://schemas.microsoft.com/office/powerpoint/2010/main" val="2900001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What do we mean by call for collaboration?</a:t>
            </a:r>
            <a:endParaRPr lang="it-IT" dirty="0"/>
          </a:p>
        </p:txBody>
      </p:sp>
      <p:sp>
        <p:nvSpPr>
          <p:cNvPr id="3" name="Segnaposto contenuto 2"/>
          <p:cNvSpPr>
            <a:spLocks noGrp="1"/>
          </p:cNvSpPr>
          <p:nvPr>
            <p:ph idx="1"/>
          </p:nvPr>
        </p:nvSpPr>
        <p:spPr>
          <a:xfrm>
            <a:off x="323527" y="1095468"/>
            <a:ext cx="8496945" cy="5213851"/>
          </a:xfrm>
        </p:spPr>
        <p:txBody>
          <a:bodyPr>
            <a:normAutofit fontScale="40000" lnSpcReduction="20000"/>
          </a:bodyPr>
          <a:lstStyle/>
          <a:p>
            <a:pPr>
              <a:buNone/>
            </a:pPr>
            <a:r>
              <a:rPr lang="en-US" altLang="en-US" sz="7200" b="1" i="1" dirty="0" smtClean="0"/>
              <a:t>CALL CONCEPT</a:t>
            </a:r>
          </a:p>
          <a:p>
            <a:endParaRPr lang="en-US" altLang="en-US" sz="3400" dirty="0" smtClean="0"/>
          </a:p>
          <a:p>
            <a:pPr>
              <a:buNone/>
            </a:pPr>
            <a:r>
              <a:rPr lang="it-IT" altLang="en-US" sz="7200" dirty="0" smtClean="0">
                <a:latin typeface="+mj-lt"/>
              </a:rPr>
              <a:t>Provide data management solutions, </a:t>
            </a:r>
            <a:r>
              <a:rPr lang="en-GB" altLang="en-US" sz="7200" dirty="0" smtClean="0">
                <a:latin typeface="+mj-lt"/>
              </a:rPr>
              <a:t>storage </a:t>
            </a:r>
            <a:br>
              <a:rPr lang="en-GB" altLang="en-US" sz="7200" dirty="0" smtClean="0">
                <a:latin typeface="+mj-lt"/>
              </a:rPr>
            </a:br>
            <a:r>
              <a:rPr lang="en-GB" altLang="en-US" sz="7200" dirty="0" smtClean="0">
                <a:latin typeface="+mj-lt"/>
              </a:rPr>
              <a:t>resources, and consortium expertise:</a:t>
            </a:r>
          </a:p>
          <a:p>
            <a:r>
              <a:rPr lang="en-GB" altLang="en-US" sz="7200" dirty="0" smtClean="0">
                <a:latin typeface="+mj-lt"/>
              </a:rPr>
              <a:t>to support multi-national research </a:t>
            </a:r>
            <a:br>
              <a:rPr lang="en-GB" altLang="en-US" sz="7200" dirty="0" smtClean="0">
                <a:latin typeface="+mj-lt"/>
              </a:rPr>
            </a:br>
            <a:r>
              <a:rPr lang="en-GB" altLang="en-US" sz="7200" dirty="0" smtClean="0">
                <a:latin typeface="+mj-lt"/>
              </a:rPr>
              <a:t>communities and their centres to collaboratively tackle their data challenges.</a:t>
            </a:r>
          </a:p>
          <a:p>
            <a:r>
              <a:rPr lang="en-US" altLang="en-US" sz="7200" dirty="0" smtClean="0">
                <a:latin typeface="+mj-lt"/>
              </a:rPr>
              <a:t>to engage pan-</a:t>
            </a:r>
            <a:r>
              <a:rPr lang="en-US" altLang="en-US" sz="7200" dirty="0">
                <a:latin typeface="+mj-lt"/>
              </a:rPr>
              <a:t>E</a:t>
            </a:r>
            <a:r>
              <a:rPr lang="en-US" altLang="en-US" sz="7200" dirty="0" smtClean="0">
                <a:latin typeface="+mj-lt"/>
              </a:rPr>
              <a:t>uropean research communities to develop and implement data management policies which support the H2020 </a:t>
            </a:r>
            <a:r>
              <a:rPr lang="en-US" altLang="en-US" sz="7200" dirty="0">
                <a:latin typeface="+mj-lt"/>
              </a:rPr>
              <a:t>D</a:t>
            </a:r>
            <a:r>
              <a:rPr lang="en-US" altLang="en-US" sz="7200" dirty="0" smtClean="0">
                <a:latin typeface="+mj-lt"/>
              </a:rPr>
              <a:t>igital Agenda.</a:t>
            </a:r>
          </a:p>
          <a:p>
            <a:r>
              <a:rPr lang="en-US" altLang="en-US" sz="7200" dirty="0" smtClean="0">
                <a:latin typeface="+mj-lt"/>
              </a:rPr>
              <a:t>to further develop existing EUDAT services &amp; identify new ones</a:t>
            </a:r>
            <a:endParaRPr lang="en-GB" altLang="en-US" sz="7200" dirty="0" smtClean="0">
              <a:latin typeface="+mj-lt"/>
            </a:endParaRPr>
          </a:p>
        </p:txBody>
      </p:sp>
      <p:pic>
        <p:nvPicPr>
          <p:cNvPr id="5" name="Picture 4" descr="http://intermarketandmore.finanza.com/files/2009/11/dax_megafono.jpg"/>
          <p:cNvPicPr>
            <a:picLocks noChangeAspect="1" noChangeArrowheads="1"/>
          </p:cNvPicPr>
          <p:nvPr/>
        </p:nvPicPr>
        <p:blipFill>
          <a:blip r:embed="rId2" cstate="print">
            <a:clrChange>
              <a:clrFrom>
                <a:srgbClr val="FFFFFF"/>
              </a:clrFrom>
              <a:clrTo>
                <a:srgbClr val="FFFFFF">
                  <a:alpha val="0"/>
                </a:srgbClr>
              </a:clrTo>
            </a:clrChange>
          </a:blip>
          <a:srcRect l="12770"/>
          <a:stretch>
            <a:fillRect/>
          </a:stretch>
        </p:blipFill>
        <p:spPr bwMode="auto">
          <a:xfrm>
            <a:off x="7452320" y="1412776"/>
            <a:ext cx="1512168" cy="1152290"/>
          </a:xfrm>
          <a:prstGeom prst="rect">
            <a:avLst/>
          </a:prstGeom>
          <a:noFill/>
        </p:spPr>
      </p:pic>
    </p:spTree>
    <p:extLst>
      <p:ext uri="{BB962C8B-B14F-4D97-AF65-F5344CB8AC3E}">
        <p14:creationId xmlns:p14="http://schemas.microsoft.com/office/powerpoint/2010/main" val="1619551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Towards a Collaborative Data Infrastructure (CDI)</a:t>
            </a:r>
            <a:endParaRPr lang="en-US" dirty="0"/>
          </a:p>
        </p:txBody>
      </p:sp>
      <p:pic>
        <p:nvPicPr>
          <p:cNvPr id="4" name="Picture 3"/>
          <p:cNvPicPr>
            <a:picLocks noChangeAspect="1"/>
          </p:cNvPicPr>
          <p:nvPr/>
        </p:nvPicPr>
        <p:blipFill>
          <a:blip r:embed="rId2"/>
          <a:stretch>
            <a:fillRect/>
          </a:stretch>
        </p:blipFill>
        <p:spPr>
          <a:xfrm>
            <a:off x="1835696" y="1340768"/>
            <a:ext cx="5472608" cy="4718371"/>
          </a:xfrm>
          <a:prstGeom prst="rect">
            <a:avLst/>
          </a:prstGeom>
        </p:spPr>
      </p:pic>
    </p:spTree>
    <p:extLst>
      <p:ext uri="{BB962C8B-B14F-4D97-AF65-F5344CB8AC3E}">
        <p14:creationId xmlns:p14="http://schemas.microsoft.com/office/powerpoint/2010/main" val="384833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EUDAT CDI?</a:t>
            </a:r>
            <a:endParaRPr lang="en-US" dirty="0"/>
          </a:p>
        </p:txBody>
      </p:sp>
      <p:sp>
        <p:nvSpPr>
          <p:cNvPr id="3" name="Content Placeholder 2"/>
          <p:cNvSpPr>
            <a:spLocks noGrp="1"/>
          </p:cNvSpPr>
          <p:nvPr>
            <p:ph idx="1"/>
          </p:nvPr>
        </p:nvSpPr>
        <p:spPr>
          <a:xfrm>
            <a:off x="467544" y="1371600"/>
            <a:ext cx="5482952" cy="5486400"/>
          </a:xfrm>
        </p:spPr>
        <p:txBody>
          <a:bodyPr>
            <a:noAutofit/>
          </a:bodyPr>
          <a:lstStyle/>
          <a:p>
            <a:pPr>
              <a:lnSpc>
                <a:spcPct val="80000"/>
              </a:lnSpc>
              <a:spcBef>
                <a:spcPts val="384"/>
              </a:spcBef>
            </a:pPr>
            <a:r>
              <a:rPr lang="en-GB" sz="2000" dirty="0"/>
              <a:t>The EUDAT </a:t>
            </a:r>
            <a:r>
              <a:rPr lang="en-GB" sz="2000" dirty="0" smtClean="0"/>
              <a:t>CDI is a collaboration between </a:t>
            </a:r>
            <a:r>
              <a:rPr lang="en-GB" sz="2000" b="1" dirty="0" smtClean="0"/>
              <a:t>Service Providers and </a:t>
            </a:r>
            <a:r>
              <a:rPr lang="en-GB" sz="2000" b="1" dirty="0"/>
              <a:t>R</a:t>
            </a:r>
            <a:r>
              <a:rPr lang="en-GB" sz="2000" b="1" dirty="0" smtClean="0"/>
              <a:t>esearch </a:t>
            </a:r>
            <a:r>
              <a:rPr lang="en-GB" sz="2000" b="1" dirty="0"/>
              <a:t>C</a:t>
            </a:r>
            <a:r>
              <a:rPr lang="en-GB" sz="2000" b="1" dirty="0" smtClean="0"/>
              <a:t>ommunities </a:t>
            </a:r>
            <a:r>
              <a:rPr lang="en-GB" sz="2000" dirty="0" smtClean="0"/>
              <a:t>working as part of a common </a:t>
            </a:r>
            <a:r>
              <a:rPr lang="en-GB" sz="2000" dirty="0"/>
              <a:t>framework for </a:t>
            </a:r>
            <a:r>
              <a:rPr lang="en-GB" sz="2000" dirty="0" smtClean="0"/>
              <a:t>developing and operating </a:t>
            </a:r>
            <a:r>
              <a:rPr lang="en-GB" sz="2000" dirty="0"/>
              <a:t>an interoperable layer of common data </a:t>
            </a:r>
            <a:r>
              <a:rPr lang="en-GB" sz="2000" dirty="0" smtClean="0"/>
              <a:t>services</a:t>
            </a:r>
          </a:p>
          <a:p>
            <a:pPr>
              <a:lnSpc>
                <a:spcPct val="80000"/>
              </a:lnSpc>
              <a:spcBef>
                <a:spcPts val="384"/>
              </a:spcBef>
            </a:pPr>
            <a:endParaRPr lang="en-GB" sz="2000" dirty="0" smtClean="0"/>
          </a:p>
          <a:p>
            <a:pPr lvl="1">
              <a:lnSpc>
                <a:spcPct val="80000"/>
              </a:lnSpc>
              <a:spcBef>
                <a:spcPts val="384"/>
              </a:spcBef>
            </a:pPr>
            <a:r>
              <a:rPr lang="en-GB" sz="2000" i="1" dirty="0"/>
              <a:t>Generic Service Providers </a:t>
            </a:r>
            <a:r>
              <a:rPr lang="en-GB" sz="2000" dirty="0"/>
              <a:t>have regional, organisational or national mandates to support scientific research, usually from different disciplines. </a:t>
            </a:r>
          </a:p>
          <a:p>
            <a:pPr lvl="1">
              <a:lnSpc>
                <a:spcPct val="80000"/>
              </a:lnSpc>
              <a:spcBef>
                <a:spcPts val="384"/>
              </a:spcBef>
            </a:pPr>
            <a:r>
              <a:rPr lang="en-GB" sz="2000" i="1" dirty="0"/>
              <a:t>Thematic Service Providers </a:t>
            </a:r>
            <a:r>
              <a:rPr lang="en-GB" sz="2000" dirty="0"/>
              <a:t>are (discipline-specific) organisations mandated to support a well-defined scientific community or group of users</a:t>
            </a:r>
            <a:r>
              <a:rPr lang="en-GB" sz="2000" dirty="0" smtClean="0"/>
              <a:t>.</a:t>
            </a:r>
          </a:p>
          <a:p>
            <a:pPr marL="0" lvl="0" indent="0">
              <a:lnSpc>
                <a:spcPct val="80000"/>
              </a:lnSpc>
              <a:spcBef>
                <a:spcPts val="384"/>
              </a:spcBef>
              <a:buNone/>
            </a:pPr>
            <a:endParaRPr lang="en-GB" sz="1600" dirty="0" smtClean="0"/>
          </a:p>
          <a:p>
            <a:pPr marL="0" indent="0">
              <a:buNone/>
            </a:pPr>
            <a:endParaRPr lang="en-GB" sz="1500" dirty="0"/>
          </a:p>
          <a:p>
            <a:pPr marL="0" indent="0">
              <a:buNone/>
            </a:pPr>
            <a:endParaRPr lang="en-GB" sz="1500" dirty="0"/>
          </a:p>
          <a:p>
            <a:pPr marL="0" indent="0">
              <a:buNone/>
            </a:pPr>
            <a:endParaRPr lang="en-GB" sz="1500" dirty="0" smtClean="0"/>
          </a:p>
          <a:p>
            <a:endParaRPr lang="en-GB" sz="1500" dirty="0" smtClean="0"/>
          </a:p>
          <a:p>
            <a:pPr marL="0" indent="0">
              <a:buNone/>
            </a:pPr>
            <a:endParaRPr lang="en-GB" sz="1500" dirty="0" smtClean="0"/>
          </a:p>
        </p:txBody>
      </p:sp>
      <p:pic>
        <p:nvPicPr>
          <p:cNvPr id="6" name="Picture 5"/>
          <p:cNvPicPr>
            <a:picLocks noChangeAspect="1"/>
          </p:cNvPicPr>
          <p:nvPr/>
        </p:nvPicPr>
        <p:blipFill>
          <a:blip r:embed="rId3"/>
          <a:stretch>
            <a:fillRect/>
          </a:stretch>
        </p:blipFill>
        <p:spPr>
          <a:xfrm>
            <a:off x="5734748" y="2564904"/>
            <a:ext cx="3409252" cy="2052948"/>
          </a:xfrm>
          <a:prstGeom prst="rect">
            <a:avLst/>
          </a:prstGeom>
        </p:spPr>
      </p:pic>
    </p:spTree>
    <p:extLst>
      <p:ext uri="{BB962C8B-B14F-4D97-AF65-F5344CB8AC3E}">
        <p14:creationId xmlns:p14="http://schemas.microsoft.com/office/powerpoint/2010/main" val="3808270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loud 13"/>
          <p:cNvSpPr/>
          <p:nvPr/>
        </p:nvSpPr>
        <p:spPr>
          <a:xfrm>
            <a:off x="251520" y="4293096"/>
            <a:ext cx="5472608" cy="2304256"/>
          </a:xfrm>
          <a:prstGeom prst="cloud">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EUDAT CDI</a:t>
            </a:r>
            <a:endParaRPr lang="en-US" dirty="0">
              <a:solidFill>
                <a:srgbClr val="000000"/>
              </a:solidFill>
            </a:endParaRPr>
          </a:p>
        </p:txBody>
      </p:sp>
      <p:sp>
        <p:nvSpPr>
          <p:cNvPr id="3" name="Title 2"/>
          <p:cNvSpPr>
            <a:spLocks noGrp="1"/>
          </p:cNvSpPr>
          <p:nvPr>
            <p:ph type="title"/>
          </p:nvPr>
        </p:nvSpPr>
        <p:spPr/>
        <p:txBody>
          <a:bodyPr/>
          <a:lstStyle/>
          <a:p>
            <a:r>
              <a:rPr lang="en-US" i="1" dirty="0" smtClean="0"/>
              <a:t>Using</a:t>
            </a:r>
            <a:r>
              <a:rPr lang="en-US" dirty="0" smtClean="0"/>
              <a:t> or Joining the CDI</a:t>
            </a:r>
            <a:endParaRPr lang="en-US" dirty="0"/>
          </a:p>
        </p:txBody>
      </p:sp>
      <p:pic>
        <p:nvPicPr>
          <p:cNvPr id="5" name="Immagine 6" descr="population-hi.png"/>
          <p:cNvPicPr>
            <a:picLocks noChangeAspect="1"/>
          </p:cNvPicPr>
          <p:nvPr/>
        </p:nvPicPr>
        <p:blipFill>
          <a:blip r:embed="rId2" cstate="print"/>
          <a:stretch>
            <a:fillRect/>
          </a:stretch>
        </p:blipFill>
        <p:spPr>
          <a:xfrm>
            <a:off x="1691680" y="1570775"/>
            <a:ext cx="1512168" cy="1512168"/>
          </a:xfrm>
          <a:prstGeom prst="rect">
            <a:avLst/>
          </a:prstGeom>
        </p:spPr>
      </p:pic>
      <p:sp>
        <p:nvSpPr>
          <p:cNvPr id="8" name="CasellaDiTesto 19"/>
          <p:cNvSpPr txBox="1"/>
          <p:nvPr/>
        </p:nvSpPr>
        <p:spPr>
          <a:xfrm>
            <a:off x="1475656" y="3082943"/>
            <a:ext cx="2160240" cy="646331"/>
          </a:xfrm>
          <a:prstGeom prst="rect">
            <a:avLst/>
          </a:prstGeom>
          <a:noFill/>
        </p:spPr>
        <p:txBody>
          <a:bodyPr wrap="square" rtlCol="0">
            <a:spAutoFit/>
          </a:bodyPr>
          <a:lstStyle/>
          <a:p>
            <a:pPr algn="ctr"/>
            <a:r>
              <a:rPr lang="en-US" dirty="0" smtClean="0">
                <a:solidFill>
                  <a:schemeClr val="tx1">
                    <a:lumMod val="75000"/>
                    <a:lumOff val="25000"/>
                  </a:schemeClr>
                </a:solidFill>
                <a:latin typeface="Arial" pitchFamily="34" charset="0"/>
                <a:cs typeface="Arial" pitchFamily="34" charset="0"/>
              </a:rPr>
              <a:t>Community/Data Providers</a:t>
            </a:r>
          </a:p>
        </p:txBody>
      </p:sp>
      <p:sp>
        <p:nvSpPr>
          <p:cNvPr id="9" name="Can 8"/>
          <p:cNvSpPr/>
          <p:nvPr/>
        </p:nvSpPr>
        <p:spPr>
          <a:xfrm>
            <a:off x="3873624" y="2060848"/>
            <a:ext cx="914400" cy="712096"/>
          </a:xfrm>
          <a:prstGeom prst="can">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asellaDiTesto 19"/>
          <p:cNvSpPr txBox="1"/>
          <p:nvPr/>
        </p:nvSpPr>
        <p:spPr>
          <a:xfrm>
            <a:off x="3203848" y="3059668"/>
            <a:ext cx="2160240" cy="923330"/>
          </a:xfrm>
          <a:prstGeom prst="rect">
            <a:avLst/>
          </a:prstGeom>
          <a:noFill/>
        </p:spPr>
        <p:txBody>
          <a:bodyPr wrap="square" rtlCol="0">
            <a:spAutoFit/>
          </a:bodyPr>
          <a:lstStyle/>
          <a:p>
            <a:pPr algn="ctr"/>
            <a:r>
              <a:rPr lang="en-US" dirty="0" smtClean="0">
                <a:solidFill>
                  <a:schemeClr val="tx1">
                    <a:lumMod val="75000"/>
                    <a:lumOff val="25000"/>
                  </a:schemeClr>
                </a:solidFill>
                <a:latin typeface="Arial" pitchFamily="34" charset="0"/>
                <a:cs typeface="Arial" pitchFamily="34" charset="0"/>
              </a:rPr>
              <a:t>Community</a:t>
            </a:r>
          </a:p>
          <a:p>
            <a:pPr algn="ctr"/>
            <a:r>
              <a:rPr lang="en-US" dirty="0" smtClean="0">
                <a:solidFill>
                  <a:schemeClr val="tx1">
                    <a:lumMod val="75000"/>
                    <a:lumOff val="25000"/>
                  </a:schemeClr>
                </a:solidFill>
                <a:latin typeface="Arial" pitchFamily="34" charset="0"/>
                <a:cs typeface="Arial" pitchFamily="34" charset="0"/>
              </a:rPr>
              <a:t>Center/Service Provider</a:t>
            </a:r>
          </a:p>
        </p:txBody>
      </p:sp>
      <p:sp>
        <p:nvSpPr>
          <p:cNvPr id="11" name="Can 10"/>
          <p:cNvSpPr/>
          <p:nvPr/>
        </p:nvSpPr>
        <p:spPr>
          <a:xfrm>
            <a:off x="1115616" y="5013176"/>
            <a:ext cx="914400" cy="712096"/>
          </a:xfrm>
          <a:prstGeom prst="can">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an 11"/>
          <p:cNvSpPr/>
          <p:nvPr/>
        </p:nvSpPr>
        <p:spPr>
          <a:xfrm>
            <a:off x="2483768" y="5661248"/>
            <a:ext cx="914400" cy="712096"/>
          </a:xfrm>
          <a:prstGeom prst="can">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an 12"/>
          <p:cNvSpPr/>
          <p:nvPr/>
        </p:nvSpPr>
        <p:spPr>
          <a:xfrm>
            <a:off x="4067944" y="5013176"/>
            <a:ext cx="914400" cy="712096"/>
          </a:xfrm>
          <a:prstGeom prst="can">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Curved Connector 15"/>
          <p:cNvCxnSpPr>
            <a:stCxn id="8" idx="2"/>
          </p:cNvCxnSpPr>
          <p:nvPr/>
        </p:nvCxnSpPr>
        <p:spPr>
          <a:xfrm rot="5400000">
            <a:off x="1553787" y="3795161"/>
            <a:ext cx="1067877" cy="936103"/>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urved Connector 16"/>
          <p:cNvCxnSpPr/>
          <p:nvPr/>
        </p:nvCxnSpPr>
        <p:spPr>
          <a:xfrm rot="16200000" flipH="1">
            <a:off x="1691682" y="4365106"/>
            <a:ext cx="2088230" cy="360038"/>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urved Connector 17"/>
          <p:cNvCxnSpPr>
            <a:stCxn id="5" idx="3"/>
            <a:endCxn id="9" idx="1"/>
          </p:cNvCxnSpPr>
          <p:nvPr/>
        </p:nvCxnSpPr>
        <p:spPr>
          <a:xfrm flipV="1">
            <a:off x="3203848" y="2060848"/>
            <a:ext cx="1126976" cy="266011"/>
          </a:xfrm>
          <a:prstGeom prst="curvedConnector4">
            <a:avLst>
              <a:gd name="adj1" fmla="val 29716"/>
              <a:gd name="adj2" fmla="val 370167"/>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Content Placeholder 3"/>
          <p:cNvSpPr>
            <a:spLocks noGrp="1"/>
          </p:cNvSpPr>
          <p:nvPr>
            <p:ph idx="1"/>
          </p:nvPr>
        </p:nvSpPr>
        <p:spPr>
          <a:xfrm>
            <a:off x="5868144" y="1371600"/>
            <a:ext cx="2952328" cy="5153744"/>
          </a:xfrm>
        </p:spPr>
        <p:txBody>
          <a:bodyPr>
            <a:normAutofit fontScale="85000" lnSpcReduction="10000"/>
          </a:bodyPr>
          <a:lstStyle/>
          <a:p>
            <a:r>
              <a:rPr lang="en-US" dirty="0" smtClean="0"/>
              <a:t>Using </a:t>
            </a:r>
            <a:r>
              <a:rPr lang="en-US" dirty="0"/>
              <a:t>services supplied by EUDAT </a:t>
            </a:r>
            <a:r>
              <a:rPr lang="en-US" dirty="0" smtClean="0"/>
              <a:t>or </a:t>
            </a:r>
            <a:r>
              <a:rPr lang="en-US" dirty="0"/>
              <a:t>deployed at specific </a:t>
            </a:r>
            <a:r>
              <a:rPr lang="en-US" dirty="0" smtClean="0"/>
              <a:t>sites that are part of the CDI</a:t>
            </a:r>
          </a:p>
          <a:p>
            <a:pPr marL="0" indent="0">
              <a:buNone/>
            </a:pPr>
            <a:endParaRPr lang="en-US" dirty="0"/>
          </a:p>
          <a:p>
            <a:r>
              <a:rPr lang="en-US" dirty="0" smtClean="0"/>
              <a:t>Users benefit from the common services deployed at the sites and the common service management approach followed by the CDI service providers</a:t>
            </a:r>
          </a:p>
          <a:p>
            <a:endParaRPr lang="en-US" dirty="0"/>
          </a:p>
          <a:p>
            <a:endParaRPr lang="en-US" dirty="0" smtClean="0"/>
          </a:p>
        </p:txBody>
      </p:sp>
      <p:cxnSp>
        <p:nvCxnSpPr>
          <p:cNvPr id="20" name="Straight Arrow Connector 19"/>
          <p:cNvCxnSpPr/>
          <p:nvPr/>
        </p:nvCxnSpPr>
        <p:spPr>
          <a:xfrm>
            <a:off x="1619672" y="5445224"/>
            <a:ext cx="1224136" cy="648072"/>
          </a:xfrm>
          <a:prstGeom prst="straightConnector1">
            <a:avLst/>
          </a:prstGeom>
          <a:ln w="5715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3203848" y="5373216"/>
            <a:ext cx="1368152" cy="576064"/>
          </a:xfrm>
          <a:prstGeom prst="straightConnector1">
            <a:avLst/>
          </a:prstGeom>
          <a:ln w="5715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1907704" y="5157192"/>
            <a:ext cx="2304256" cy="72008"/>
          </a:xfrm>
          <a:prstGeom prst="straightConnector1">
            <a:avLst/>
          </a:prstGeom>
          <a:ln w="57150" cmpd="sng">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1804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loud 13"/>
          <p:cNvSpPr/>
          <p:nvPr/>
        </p:nvSpPr>
        <p:spPr>
          <a:xfrm>
            <a:off x="251520" y="4293096"/>
            <a:ext cx="5472608" cy="2304256"/>
          </a:xfrm>
          <a:prstGeom prst="cloud">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EUDAT CDI</a:t>
            </a:r>
            <a:endParaRPr lang="en-US" dirty="0">
              <a:solidFill>
                <a:srgbClr val="000000"/>
              </a:solidFill>
            </a:endParaRPr>
          </a:p>
        </p:txBody>
      </p:sp>
      <p:sp>
        <p:nvSpPr>
          <p:cNvPr id="4" name="Content Placeholder 3"/>
          <p:cNvSpPr>
            <a:spLocks noGrp="1"/>
          </p:cNvSpPr>
          <p:nvPr>
            <p:ph idx="1"/>
          </p:nvPr>
        </p:nvSpPr>
        <p:spPr>
          <a:xfrm>
            <a:off x="5868144" y="1371600"/>
            <a:ext cx="2818656" cy="5297760"/>
          </a:xfrm>
        </p:spPr>
        <p:txBody>
          <a:bodyPr>
            <a:normAutofit fontScale="77500" lnSpcReduction="20000"/>
          </a:bodyPr>
          <a:lstStyle/>
          <a:p>
            <a:r>
              <a:rPr lang="en-US" dirty="0" smtClean="0"/>
              <a:t>Joining the CDI as an interoperable, or integrated node.</a:t>
            </a:r>
          </a:p>
          <a:p>
            <a:pPr marL="0" indent="0">
              <a:buNone/>
            </a:pPr>
            <a:r>
              <a:rPr lang="en-US" dirty="0" smtClean="0"/>
              <a:t> </a:t>
            </a:r>
          </a:p>
          <a:p>
            <a:r>
              <a:rPr lang="en-GB" dirty="0" smtClean="0">
                <a:ea typeface="ＭＳ Ｐゴシック" pitchFamily="127" charset="-128"/>
              </a:rPr>
              <a:t>Being part of the CDI backbone and possibly providing </a:t>
            </a:r>
            <a:r>
              <a:rPr lang="en-GB" dirty="0">
                <a:ea typeface="ＭＳ Ｐゴシック" pitchFamily="127" charset="-128"/>
              </a:rPr>
              <a:t>one or several EUDAT services as part of the CDI to a specific community </a:t>
            </a:r>
            <a:endParaRPr lang="en-GB" dirty="0" smtClean="0">
              <a:ea typeface="ＭＳ Ｐゴシック" pitchFamily="127" charset="-128"/>
            </a:endParaRPr>
          </a:p>
          <a:p>
            <a:endParaRPr lang="en-GB" dirty="0">
              <a:ea typeface="ＭＳ Ｐゴシック" pitchFamily="127" charset="-128"/>
            </a:endParaRPr>
          </a:p>
          <a:p>
            <a:r>
              <a:rPr lang="en-US" dirty="0" smtClean="0"/>
              <a:t>Requires commitment to some rules and behaviors to ensure CDI coherence </a:t>
            </a:r>
            <a:r>
              <a:rPr lang="en-US" dirty="0" smtClean="0">
                <a:sym typeface="Wingdings"/>
              </a:rPr>
              <a:t> </a:t>
            </a:r>
            <a:r>
              <a:rPr lang="en-US" i="1" dirty="0" smtClean="0">
                <a:sym typeface="Wingdings"/>
              </a:rPr>
              <a:t>CDI</a:t>
            </a:r>
            <a:r>
              <a:rPr lang="en-US" dirty="0" smtClean="0">
                <a:sym typeface="Wingdings"/>
              </a:rPr>
              <a:t> </a:t>
            </a:r>
            <a:r>
              <a:rPr lang="en-US" dirty="0" smtClean="0"/>
              <a:t> </a:t>
            </a:r>
            <a:r>
              <a:rPr lang="en-US" i="1" dirty="0" smtClean="0"/>
              <a:t>Partnership Agreement</a:t>
            </a:r>
            <a:r>
              <a:rPr lang="en-US" dirty="0" smtClean="0"/>
              <a:t>.</a:t>
            </a:r>
            <a:endParaRPr lang="en-US" dirty="0"/>
          </a:p>
        </p:txBody>
      </p:sp>
      <p:sp>
        <p:nvSpPr>
          <p:cNvPr id="3" name="Title 2"/>
          <p:cNvSpPr>
            <a:spLocks noGrp="1"/>
          </p:cNvSpPr>
          <p:nvPr>
            <p:ph type="title"/>
          </p:nvPr>
        </p:nvSpPr>
        <p:spPr/>
        <p:txBody>
          <a:bodyPr/>
          <a:lstStyle/>
          <a:p>
            <a:r>
              <a:rPr lang="en-US" dirty="0" smtClean="0"/>
              <a:t>Using or </a:t>
            </a:r>
            <a:r>
              <a:rPr lang="en-US" i="1" dirty="0" smtClean="0"/>
              <a:t>Joining</a:t>
            </a:r>
            <a:r>
              <a:rPr lang="en-US" dirty="0" smtClean="0"/>
              <a:t> the CDI</a:t>
            </a:r>
            <a:endParaRPr lang="en-US" dirty="0"/>
          </a:p>
        </p:txBody>
      </p:sp>
      <p:pic>
        <p:nvPicPr>
          <p:cNvPr id="5" name="Immagine 6" descr="population-hi.png"/>
          <p:cNvPicPr>
            <a:picLocks noChangeAspect="1"/>
          </p:cNvPicPr>
          <p:nvPr/>
        </p:nvPicPr>
        <p:blipFill>
          <a:blip r:embed="rId2" cstate="print"/>
          <a:stretch>
            <a:fillRect/>
          </a:stretch>
        </p:blipFill>
        <p:spPr>
          <a:xfrm>
            <a:off x="1691680" y="1570775"/>
            <a:ext cx="1512168" cy="1512168"/>
          </a:xfrm>
          <a:prstGeom prst="rect">
            <a:avLst/>
          </a:prstGeom>
        </p:spPr>
      </p:pic>
      <p:sp>
        <p:nvSpPr>
          <p:cNvPr id="8" name="CasellaDiTesto 19"/>
          <p:cNvSpPr txBox="1"/>
          <p:nvPr/>
        </p:nvSpPr>
        <p:spPr>
          <a:xfrm>
            <a:off x="1475656" y="3082943"/>
            <a:ext cx="2160240"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Arial" pitchFamily="34" charset="0"/>
                <a:cs typeface="Arial" pitchFamily="34" charset="0"/>
              </a:rPr>
              <a:t>Community</a:t>
            </a:r>
          </a:p>
        </p:txBody>
      </p:sp>
      <p:sp>
        <p:nvSpPr>
          <p:cNvPr id="9" name="Can 8"/>
          <p:cNvSpPr/>
          <p:nvPr/>
        </p:nvSpPr>
        <p:spPr>
          <a:xfrm>
            <a:off x="3995936" y="3933056"/>
            <a:ext cx="914400" cy="712096"/>
          </a:xfrm>
          <a:prstGeom prst="can">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asellaDiTesto 19"/>
          <p:cNvSpPr txBox="1"/>
          <p:nvPr/>
        </p:nvSpPr>
        <p:spPr>
          <a:xfrm>
            <a:off x="4031851" y="2719295"/>
            <a:ext cx="2160240" cy="923330"/>
          </a:xfrm>
          <a:prstGeom prst="rect">
            <a:avLst/>
          </a:prstGeom>
          <a:noFill/>
        </p:spPr>
        <p:txBody>
          <a:bodyPr wrap="square" rtlCol="0">
            <a:spAutoFit/>
          </a:bodyPr>
          <a:lstStyle/>
          <a:p>
            <a:pPr algn="ctr"/>
            <a:r>
              <a:rPr lang="en-US" dirty="0" smtClean="0">
                <a:solidFill>
                  <a:schemeClr val="tx1">
                    <a:lumMod val="75000"/>
                    <a:lumOff val="25000"/>
                  </a:schemeClr>
                </a:solidFill>
                <a:latin typeface="Arial" pitchFamily="34" charset="0"/>
                <a:cs typeface="Arial" pitchFamily="34" charset="0"/>
              </a:rPr>
              <a:t>Community</a:t>
            </a:r>
          </a:p>
          <a:p>
            <a:pPr algn="ctr"/>
            <a:r>
              <a:rPr lang="en-US" dirty="0" smtClean="0">
                <a:solidFill>
                  <a:schemeClr val="tx1">
                    <a:lumMod val="75000"/>
                    <a:lumOff val="25000"/>
                  </a:schemeClr>
                </a:solidFill>
                <a:latin typeface="Arial" pitchFamily="34" charset="0"/>
                <a:cs typeface="Arial" pitchFamily="34" charset="0"/>
              </a:rPr>
              <a:t>Center/Service Provider</a:t>
            </a:r>
          </a:p>
        </p:txBody>
      </p:sp>
      <p:sp>
        <p:nvSpPr>
          <p:cNvPr id="11" name="Can 10"/>
          <p:cNvSpPr/>
          <p:nvPr/>
        </p:nvSpPr>
        <p:spPr>
          <a:xfrm>
            <a:off x="1115616" y="5013176"/>
            <a:ext cx="914400" cy="712096"/>
          </a:xfrm>
          <a:prstGeom prst="can">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an 11"/>
          <p:cNvSpPr/>
          <p:nvPr/>
        </p:nvSpPr>
        <p:spPr>
          <a:xfrm>
            <a:off x="2483768" y="5661248"/>
            <a:ext cx="914400" cy="712096"/>
          </a:xfrm>
          <a:prstGeom prst="can">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an 12"/>
          <p:cNvSpPr/>
          <p:nvPr/>
        </p:nvSpPr>
        <p:spPr>
          <a:xfrm>
            <a:off x="4067944" y="5013176"/>
            <a:ext cx="914400" cy="712096"/>
          </a:xfrm>
          <a:prstGeom prst="can">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Curved Connector 17"/>
          <p:cNvCxnSpPr>
            <a:stCxn id="5" idx="3"/>
            <a:endCxn id="9" idx="1"/>
          </p:cNvCxnSpPr>
          <p:nvPr/>
        </p:nvCxnSpPr>
        <p:spPr>
          <a:xfrm>
            <a:off x="3203848" y="2326859"/>
            <a:ext cx="1249288" cy="160619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619672" y="5445224"/>
            <a:ext cx="1224136" cy="648072"/>
          </a:xfrm>
          <a:prstGeom prst="straightConnector1">
            <a:avLst/>
          </a:prstGeom>
          <a:ln w="5715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3203848" y="5373216"/>
            <a:ext cx="1368152" cy="576064"/>
          </a:xfrm>
          <a:prstGeom prst="straightConnector1">
            <a:avLst/>
          </a:prstGeom>
          <a:ln w="5715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1907704" y="5157192"/>
            <a:ext cx="2304256" cy="72008"/>
          </a:xfrm>
          <a:prstGeom prst="straightConnector1">
            <a:avLst/>
          </a:prstGeom>
          <a:ln w="5715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355976" y="4365104"/>
            <a:ext cx="360040" cy="936104"/>
          </a:xfrm>
          <a:prstGeom prst="straightConnector1">
            <a:avLst/>
          </a:prstGeom>
          <a:ln w="5715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11" idx="0"/>
          </p:cNvCxnSpPr>
          <p:nvPr/>
        </p:nvCxnSpPr>
        <p:spPr>
          <a:xfrm flipH="1">
            <a:off x="1572816" y="4365104"/>
            <a:ext cx="2567136" cy="826096"/>
          </a:xfrm>
          <a:prstGeom prst="straightConnector1">
            <a:avLst/>
          </a:prstGeom>
          <a:ln w="57150" cmpd="sng">
            <a:headEnd type="arrow"/>
            <a:tailEnd type="arrow"/>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3"/>
          <a:stretch>
            <a:fillRect/>
          </a:stretch>
        </p:blipFill>
        <p:spPr>
          <a:xfrm>
            <a:off x="7884368" y="5949280"/>
            <a:ext cx="792088" cy="634302"/>
          </a:xfrm>
          <a:prstGeom prst="rect">
            <a:avLst/>
          </a:prstGeom>
        </p:spPr>
      </p:pic>
    </p:spTree>
    <p:extLst>
      <p:ext uri="{BB962C8B-B14F-4D97-AF65-F5344CB8AC3E}">
        <p14:creationId xmlns:p14="http://schemas.microsoft.com/office/powerpoint/2010/main" val="2490487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a:t>
            </a:r>
            <a:endParaRPr lang="en-US" dirty="0"/>
          </a:p>
        </p:txBody>
      </p:sp>
      <p:sp>
        <p:nvSpPr>
          <p:cNvPr id="3" name="Content Placeholder 2"/>
          <p:cNvSpPr>
            <a:spLocks noGrp="1"/>
          </p:cNvSpPr>
          <p:nvPr>
            <p:ph idx="1"/>
          </p:nvPr>
        </p:nvSpPr>
        <p:spPr>
          <a:xfrm>
            <a:off x="457200" y="1371607"/>
            <a:ext cx="8435280" cy="4525963"/>
          </a:xfrm>
        </p:spPr>
        <p:txBody>
          <a:bodyPr>
            <a:normAutofit fontScale="92500" lnSpcReduction="10000"/>
          </a:bodyPr>
          <a:lstStyle/>
          <a:p>
            <a:r>
              <a:rPr lang="en-US" b="1" dirty="0" smtClean="0"/>
              <a:t>Integration</a:t>
            </a:r>
            <a:r>
              <a:rPr lang="en-US" dirty="0" smtClean="0"/>
              <a:t> (EUDAT CDI)</a:t>
            </a:r>
          </a:p>
          <a:p>
            <a:pPr lvl="1"/>
            <a:r>
              <a:rPr lang="en-US" dirty="0" smtClean="0"/>
              <a:t>compose &amp; </a:t>
            </a:r>
            <a:r>
              <a:rPr lang="en-US" dirty="0"/>
              <a:t>combine </a:t>
            </a:r>
            <a:r>
              <a:rPr lang="en-US" dirty="0" smtClean="0"/>
              <a:t> EUDAT technical services</a:t>
            </a:r>
          </a:p>
          <a:p>
            <a:pPr marL="457200" lvl="1" indent="0">
              <a:buNone/>
            </a:pPr>
            <a:r>
              <a:rPr lang="en-US" dirty="0" smtClean="0"/>
              <a:t>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dirty="0" smtClean="0"/>
              <a:t> “B2 Integrated Suite</a:t>
            </a:r>
          </a:p>
          <a:p>
            <a:r>
              <a:rPr lang="en-US" b="1" dirty="0" smtClean="0"/>
              <a:t>Integration</a:t>
            </a:r>
            <a:r>
              <a:rPr lang="en-US" dirty="0" smtClean="0"/>
              <a:t> (European e-infrastructure)</a:t>
            </a:r>
          </a:p>
          <a:p>
            <a:pPr lvl="1"/>
            <a:r>
              <a:rPr lang="en-US" dirty="0" smtClean="0"/>
              <a:t>agree protocols, interfaces, identity management with HPC, cloud, and networks</a:t>
            </a:r>
          </a:p>
          <a:p>
            <a:pPr marL="457200" lvl="1" indent="0">
              <a:buNone/>
            </a:pPr>
            <a:r>
              <a:rPr lang="en-US" dirty="0" smtClean="0"/>
              <a:t>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dirty="0" smtClean="0"/>
              <a:t> open EU data/compute platform for research</a:t>
            </a:r>
          </a:p>
          <a:p>
            <a:r>
              <a:rPr lang="en-US" b="1" dirty="0" smtClean="0"/>
              <a:t>Integration</a:t>
            </a:r>
            <a:r>
              <a:rPr lang="en-US" dirty="0" smtClean="0"/>
              <a:t> (European Research)</a:t>
            </a:r>
          </a:p>
          <a:p>
            <a:pPr lvl="1"/>
            <a:r>
              <a:rPr lang="en-US" dirty="0" smtClean="0"/>
              <a:t>agree policies, API, and methods with universities, libraries, digital publication actors, and service companies </a:t>
            </a:r>
          </a:p>
          <a:p>
            <a:pPr marL="457200" lvl="1" indent="0">
              <a:buNone/>
            </a:pPr>
            <a:r>
              <a:rPr lang="en-US" dirty="0" smtClean="0"/>
              <a:t>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dirty="0" smtClean="0"/>
              <a:t> open science</a:t>
            </a:r>
            <a:endParaRPr lang="en-US" dirty="0"/>
          </a:p>
        </p:txBody>
      </p:sp>
    </p:spTree>
    <p:extLst>
      <p:ext uri="{BB962C8B-B14F-4D97-AF65-F5344CB8AC3E}">
        <p14:creationId xmlns:p14="http://schemas.microsoft.com/office/powerpoint/2010/main" val="10265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a:t>
            </a:r>
            <a:endParaRPr lang="en-US" dirty="0"/>
          </a:p>
        </p:txBody>
      </p:sp>
      <p:sp>
        <p:nvSpPr>
          <p:cNvPr id="3" name="Content Placeholder 2"/>
          <p:cNvSpPr>
            <a:spLocks noGrp="1"/>
          </p:cNvSpPr>
          <p:nvPr>
            <p:ph idx="1"/>
          </p:nvPr>
        </p:nvSpPr>
        <p:spPr>
          <a:xfrm>
            <a:off x="457200" y="1371607"/>
            <a:ext cx="8435280" cy="4525963"/>
          </a:xfrm>
        </p:spPr>
        <p:txBody>
          <a:bodyPr>
            <a:normAutofit fontScale="92500" lnSpcReduction="20000"/>
          </a:bodyPr>
          <a:lstStyle/>
          <a:p>
            <a:r>
              <a:rPr lang="en-GB" b="1" dirty="0" smtClean="0"/>
              <a:t>Sustainable </a:t>
            </a:r>
            <a:r>
              <a:rPr lang="en-GB" dirty="0" smtClean="0"/>
              <a:t>(EUDAT CDI)</a:t>
            </a:r>
          </a:p>
          <a:p>
            <a:pPr lvl="1"/>
            <a:r>
              <a:rPr lang="en-GB" dirty="0" smtClean="0"/>
              <a:t>create partnership of sustainable organizations and develop it</a:t>
            </a:r>
          </a:p>
          <a:p>
            <a:pPr marL="457200" lvl="1" indent="0">
              <a:buNone/>
            </a:pPr>
            <a:r>
              <a:rPr lang="en-GB" dirty="0" smtClean="0"/>
              <a:t>	</a:t>
            </a:r>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GB" dirty="0" smtClean="0"/>
              <a:t> allow for different degrees of integration</a:t>
            </a:r>
          </a:p>
          <a:p>
            <a:r>
              <a:rPr lang="en-GB" b="1" dirty="0" smtClean="0"/>
              <a:t>Sustainable </a:t>
            </a:r>
            <a:r>
              <a:rPr lang="en-GB" dirty="0" smtClean="0"/>
              <a:t>(Financial)</a:t>
            </a:r>
          </a:p>
          <a:p>
            <a:pPr lvl="1"/>
            <a:r>
              <a:rPr lang="en-GB" dirty="0" smtClean="0"/>
              <a:t>ensure multiple revenue streams for the CDI and </a:t>
            </a:r>
            <a:r>
              <a:rPr lang="en-GB" smtClean="0"/>
              <a:t>for the partners </a:t>
            </a:r>
            <a:r>
              <a:rPr lang="en-GB" dirty="0" smtClean="0"/>
              <a:t>and partnership</a:t>
            </a:r>
          </a:p>
          <a:p>
            <a:pPr marL="457200" lvl="1" indent="0">
              <a:buNone/>
            </a:pPr>
            <a:r>
              <a:rPr lang="en-GB" dirty="0" smtClean="0"/>
              <a:t>	</a:t>
            </a:r>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GB" dirty="0" smtClean="0"/>
              <a:t> open EU data/compute platform for research</a:t>
            </a:r>
          </a:p>
          <a:p>
            <a:r>
              <a:rPr lang="en-GB" b="1" dirty="0" smtClean="0"/>
              <a:t>Sustainable </a:t>
            </a:r>
            <a:r>
              <a:rPr lang="en-GB" dirty="0" smtClean="0"/>
              <a:t>(Societal)</a:t>
            </a:r>
          </a:p>
          <a:p>
            <a:pPr lvl="1"/>
            <a:r>
              <a:rPr lang="en-GB" dirty="0" smtClean="0"/>
              <a:t>follow policies of governments, universities, libraries, digital publication authorities and research communities</a:t>
            </a:r>
          </a:p>
          <a:p>
            <a:pPr marL="457200" lvl="1" indent="0">
              <a:buNone/>
            </a:pPr>
            <a:r>
              <a:rPr lang="en-GB" dirty="0" smtClean="0"/>
              <a:t>	</a:t>
            </a:r>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GB" dirty="0" smtClean="0"/>
              <a:t> open science, open society</a:t>
            </a:r>
            <a:endParaRPr lang="en-GB" dirty="0"/>
          </a:p>
        </p:txBody>
      </p:sp>
    </p:spTree>
    <p:extLst>
      <p:ext uri="{BB962C8B-B14F-4D97-AF65-F5344CB8AC3E}">
        <p14:creationId xmlns:p14="http://schemas.microsoft.com/office/powerpoint/2010/main" val="198483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latin typeface="Century Gothic" charset="0"/>
              </a:rPr>
              <a:t>EUDAT: A </a:t>
            </a:r>
            <a:r>
              <a:rPr lang="en-GB" dirty="0" smtClean="0">
                <a:latin typeface="Century Gothic" charset="0"/>
              </a:rPr>
              <a:t>pan-European </a:t>
            </a:r>
            <a:r>
              <a:rPr lang="en-GB" dirty="0">
                <a:latin typeface="Century Gothic" charset="0"/>
              </a:rPr>
              <a:t>Infrastructure</a:t>
            </a:r>
            <a:endParaRPr lang="en-GB" dirty="0"/>
          </a:p>
        </p:txBody>
      </p:sp>
      <p:sp>
        <p:nvSpPr>
          <p:cNvPr id="4" name="Rettangolo 59"/>
          <p:cNvSpPr>
            <a:spLocks noChangeArrowheads="1"/>
          </p:cNvSpPr>
          <p:nvPr/>
        </p:nvSpPr>
        <p:spPr bwMode="auto">
          <a:xfrm>
            <a:off x="78726" y="1574273"/>
            <a:ext cx="319713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2000" dirty="0">
                <a:latin typeface="Century Gothic" charset="0"/>
              </a:rPr>
              <a:t>EUDAT offers </a:t>
            </a:r>
            <a:r>
              <a:rPr lang="en-GB" sz="2000" b="1" dirty="0">
                <a:latin typeface="Century Gothic" charset="0"/>
              </a:rPr>
              <a:t>common data </a:t>
            </a:r>
            <a:r>
              <a:rPr lang="en-GB" sz="2000" b="1" dirty="0" smtClean="0">
                <a:latin typeface="Century Gothic" charset="0"/>
              </a:rPr>
              <a:t>services </a:t>
            </a:r>
            <a:r>
              <a:rPr lang="en-GB" sz="2000" dirty="0" smtClean="0">
                <a:latin typeface="Century Gothic" charset="0"/>
              </a:rPr>
              <a:t>to </a:t>
            </a:r>
            <a:r>
              <a:rPr lang="en-GB" sz="2000" b="1" dirty="0" smtClean="0">
                <a:latin typeface="Century Gothic" charset="0"/>
              </a:rPr>
              <a:t>individuals, research infrastructures &amp; communities and service providers </a:t>
            </a:r>
            <a:r>
              <a:rPr lang="en-GB" sz="2000" dirty="0" smtClean="0">
                <a:latin typeface="Century Gothic" charset="0"/>
              </a:rPr>
              <a:t>through a network </a:t>
            </a:r>
            <a:r>
              <a:rPr lang="en-GB" sz="2000" dirty="0">
                <a:latin typeface="Century Gothic" charset="0"/>
              </a:rPr>
              <a:t>of </a:t>
            </a:r>
            <a:r>
              <a:rPr lang="en-GB" sz="2000" b="1" dirty="0" smtClean="0">
                <a:latin typeface="Century Gothic" charset="0"/>
              </a:rPr>
              <a:t>35 </a:t>
            </a:r>
            <a:r>
              <a:rPr lang="en-GB" sz="2000" b="1" dirty="0">
                <a:latin typeface="Century Gothic" charset="0"/>
              </a:rPr>
              <a:t>European </a:t>
            </a:r>
            <a:r>
              <a:rPr lang="en-GB" sz="2000" b="1" dirty="0" smtClean="0">
                <a:latin typeface="Century Gothic" charset="0"/>
              </a:rPr>
              <a:t>organisations.</a:t>
            </a:r>
            <a:endParaRPr lang="en-GB" sz="2000" b="1" dirty="0">
              <a:latin typeface="Century Gothic" charset="0"/>
            </a:endParaRPr>
          </a:p>
        </p:txBody>
      </p:sp>
      <p:sp>
        <p:nvSpPr>
          <p:cNvPr id="5" name="Rettangolo 60"/>
          <p:cNvSpPr>
            <a:spLocks noChangeArrowheads="1"/>
          </p:cNvSpPr>
          <p:nvPr/>
        </p:nvSpPr>
        <p:spPr bwMode="auto">
          <a:xfrm>
            <a:off x="78726" y="4339379"/>
            <a:ext cx="3890211"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2000" dirty="0" smtClean="0">
                <a:latin typeface="Century Gothic" charset="0"/>
              </a:rPr>
              <a:t>EUDAT enables </a:t>
            </a:r>
            <a:r>
              <a:rPr lang="en-GB" sz="2000" b="1" dirty="0" smtClean="0">
                <a:latin typeface="Century Gothic" charset="0"/>
              </a:rPr>
              <a:t>European researchers from </a:t>
            </a:r>
            <a:r>
              <a:rPr lang="en-GB" sz="2000" b="1" dirty="0">
                <a:latin typeface="Century Gothic" charset="0"/>
              </a:rPr>
              <a:t>any </a:t>
            </a:r>
            <a:r>
              <a:rPr lang="en-GB" sz="2000" b="1" dirty="0" smtClean="0">
                <a:latin typeface="Century Gothic" charset="0"/>
              </a:rPr>
              <a:t>discipline and any geographic location  </a:t>
            </a:r>
            <a:r>
              <a:rPr lang="en-GB" sz="2000" dirty="0">
                <a:latin typeface="Century Gothic" charset="0"/>
              </a:rPr>
              <a:t>to </a:t>
            </a:r>
            <a:r>
              <a:rPr lang="en-GB" sz="2000" b="1" dirty="0">
                <a:latin typeface="Century Gothic" charset="0"/>
              </a:rPr>
              <a:t>preserve, find, access, and process data</a:t>
            </a:r>
            <a:r>
              <a:rPr lang="en-GB" sz="2000" dirty="0">
                <a:latin typeface="Century Gothic" charset="0"/>
              </a:rPr>
              <a:t> in a trusted </a:t>
            </a:r>
            <a:r>
              <a:rPr lang="en-GB" sz="2000" dirty="0" smtClean="0">
                <a:latin typeface="Century Gothic" charset="0"/>
              </a:rPr>
              <a:t>environment.</a:t>
            </a:r>
            <a:endParaRPr lang="en-GB" sz="2000" dirty="0">
              <a:latin typeface="Century Gothic" charset="0"/>
            </a:endParaRP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629" y="1728434"/>
            <a:ext cx="5177371" cy="4471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557" y="5983294"/>
            <a:ext cx="134933" cy="156495"/>
          </a:xfrm>
          <a:prstGeom prst="rect">
            <a:avLst/>
          </a:prstGeom>
        </p:spPr>
      </p:pic>
      <p:sp>
        <p:nvSpPr>
          <p:cNvPr id="8" name="Rettangolo 60"/>
          <p:cNvSpPr>
            <a:spLocks noChangeArrowheads="1"/>
          </p:cNvSpPr>
          <p:nvPr/>
        </p:nvSpPr>
        <p:spPr bwMode="auto">
          <a:xfrm>
            <a:off x="5635490" y="5891705"/>
            <a:ext cx="28446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1400" dirty="0" smtClean="0">
                <a:latin typeface="Century Gothic" charset="0"/>
              </a:rPr>
              <a:t>European infrastructures</a:t>
            </a:r>
            <a:endParaRPr lang="en-GB" sz="1400" dirty="0">
              <a:latin typeface="Century Gothic"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557" y="6252418"/>
            <a:ext cx="134933" cy="156495"/>
          </a:xfrm>
          <a:prstGeom prst="rect">
            <a:avLst/>
          </a:prstGeom>
        </p:spPr>
      </p:pic>
      <p:sp>
        <p:nvSpPr>
          <p:cNvPr id="10" name="Rettangolo 60"/>
          <p:cNvSpPr>
            <a:spLocks noChangeArrowheads="1"/>
          </p:cNvSpPr>
          <p:nvPr/>
        </p:nvSpPr>
        <p:spPr bwMode="auto">
          <a:xfrm>
            <a:off x="5635490" y="6149535"/>
            <a:ext cx="28446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1400" dirty="0" smtClean="0">
                <a:latin typeface="Century Gothic" charset="0"/>
              </a:rPr>
              <a:t>Technology Providers</a:t>
            </a:r>
            <a:endParaRPr lang="en-GB" sz="1400" dirty="0">
              <a:latin typeface="Century Gothic"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8712" y="6519351"/>
            <a:ext cx="134933" cy="156495"/>
          </a:xfrm>
          <a:prstGeom prst="rect">
            <a:avLst/>
          </a:prstGeom>
        </p:spPr>
      </p:pic>
      <p:sp>
        <p:nvSpPr>
          <p:cNvPr id="12" name="Rettangolo 60"/>
          <p:cNvSpPr>
            <a:spLocks noChangeArrowheads="1"/>
          </p:cNvSpPr>
          <p:nvPr/>
        </p:nvSpPr>
        <p:spPr bwMode="auto">
          <a:xfrm>
            <a:off x="5619312" y="6432260"/>
            <a:ext cx="286080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1400" dirty="0" smtClean="0">
                <a:latin typeface="Century Gothic" charset="0"/>
              </a:rPr>
              <a:t>Research Communities</a:t>
            </a:r>
            <a:endParaRPr lang="en-GB" sz="1400" dirty="0">
              <a:latin typeface="Century Gothic" charset="0"/>
            </a:endParaRPr>
          </a:p>
        </p:txBody>
      </p:sp>
    </p:spTree>
    <p:extLst>
      <p:ext uri="{BB962C8B-B14F-4D97-AF65-F5344CB8AC3E}">
        <p14:creationId xmlns:p14="http://schemas.microsoft.com/office/powerpoint/2010/main" val="2008257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User Forum Objectives</a:t>
            </a:r>
            <a:endParaRPr lang="it-IT" dirty="0"/>
          </a:p>
        </p:txBody>
      </p:sp>
      <p:sp>
        <p:nvSpPr>
          <p:cNvPr id="3" name="Segnaposto contenuto 2"/>
          <p:cNvSpPr>
            <a:spLocks noGrp="1"/>
          </p:cNvSpPr>
          <p:nvPr>
            <p:ph idx="1"/>
          </p:nvPr>
        </p:nvSpPr>
        <p:spPr/>
        <p:txBody>
          <a:bodyPr>
            <a:normAutofit/>
          </a:bodyPr>
          <a:lstStyle/>
          <a:p>
            <a:pPr marL="457200" indent="-457200">
              <a:buNone/>
            </a:pPr>
            <a:r>
              <a:rPr lang="en-US" sz="2800" b="1" i="1" dirty="0" smtClean="0"/>
              <a:t>Engaging with EUDAT stakeholders to raise awareness &amp; consolidate service uptake: </a:t>
            </a:r>
          </a:p>
          <a:p>
            <a:pPr marL="457200" indent="-457200">
              <a:buFont typeface="+mj-lt"/>
              <a:buAutoNum type="arabicPeriod"/>
            </a:pPr>
            <a:r>
              <a:rPr lang="en-US" dirty="0" smtClean="0"/>
              <a:t>Review and discuss status of uptake plans </a:t>
            </a:r>
          </a:p>
          <a:p>
            <a:pPr marL="457200" indent="-457200">
              <a:buFont typeface="+mj-lt"/>
              <a:buAutoNum type="arabicPeriod"/>
            </a:pPr>
            <a:r>
              <a:rPr lang="en-US" dirty="0" smtClean="0"/>
              <a:t>Support the “Calls for Data Pilots” process, informing potential users on:</a:t>
            </a:r>
          </a:p>
          <a:p>
            <a:pPr lvl="1"/>
            <a:r>
              <a:rPr lang="en-US" dirty="0" smtClean="0"/>
              <a:t>benefit of EUDAT services &amp; offer uptake</a:t>
            </a:r>
          </a:p>
          <a:p>
            <a:pPr lvl="1"/>
            <a:r>
              <a:rPr lang="en-US" dirty="0" smtClean="0"/>
              <a:t>specific requirements for EUDAT services &amp; CDI </a:t>
            </a:r>
          </a:p>
          <a:p>
            <a:pPr marL="457200" indent="-457200">
              <a:buFont typeface="+mj-lt"/>
              <a:buAutoNum type="arabicPeriod"/>
            </a:pPr>
            <a:r>
              <a:rPr lang="en-US" dirty="0" smtClean="0"/>
              <a:t>Providing a platform for users to exchange experiences and connect to EUDAT experts </a:t>
            </a:r>
          </a:p>
          <a:p>
            <a:pPr marL="457200" indent="-457200">
              <a:buFont typeface="+mj-lt"/>
              <a:buAutoNum type="arabicPeriod"/>
            </a:pPr>
            <a:r>
              <a:rPr lang="en-US" dirty="0" smtClean="0"/>
              <a:t>Prepare for pilot implementation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67698"/>
            <a:ext cx="1433736" cy="1075302"/>
          </a:xfrm>
          <a:prstGeom prst="rect">
            <a:avLst/>
          </a:prstGeom>
        </p:spPr>
      </p:pic>
    </p:spTree>
    <p:extLst>
      <p:ext uri="{BB962C8B-B14F-4D97-AF65-F5344CB8AC3E}">
        <p14:creationId xmlns:p14="http://schemas.microsoft.com/office/powerpoint/2010/main" val="3209807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timing is involved for the Calls?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460336911"/>
              </p:ext>
            </p:extLst>
          </p:nvPr>
        </p:nvGraphicFramePr>
        <p:xfrm>
          <a:off x="611560" y="1772816"/>
          <a:ext cx="7920880" cy="3456384"/>
        </p:xfrm>
        <a:graphic>
          <a:graphicData uri="http://schemas.openxmlformats.org/drawingml/2006/table">
            <a:tbl>
              <a:tblPr firstRow="1" bandRow="1">
                <a:tableStyleId>{3C2FFA5D-87B4-456A-9821-1D502468CF0F}</a:tableStyleId>
              </a:tblPr>
              <a:tblGrid>
                <a:gridCol w="3960440"/>
                <a:gridCol w="3960440"/>
              </a:tblGrid>
              <a:tr h="560780">
                <a:tc>
                  <a:txBody>
                    <a:bodyPr/>
                    <a:lstStyle/>
                    <a:p>
                      <a:r>
                        <a:rPr lang="en-US" dirty="0" smtClean="0"/>
                        <a:t>Activity</a:t>
                      </a:r>
                      <a:endParaRPr lang="en-US" dirty="0"/>
                    </a:p>
                  </a:txBody>
                  <a:tcPr/>
                </a:tc>
                <a:tc>
                  <a:txBody>
                    <a:bodyPr/>
                    <a:lstStyle/>
                    <a:p>
                      <a:r>
                        <a:rPr lang="en-US" dirty="0" smtClean="0"/>
                        <a:t>Call 1</a:t>
                      </a:r>
                      <a:endParaRPr lang="en-US" dirty="0"/>
                    </a:p>
                  </a:txBody>
                  <a:tcPr/>
                </a:tc>
              </a:tr>
              <a:tr h="568570">
                <a:tc>
                  <a:txBody>
                    <a:bodyPr/>
                    <a:lstStyle/>
                    <a:p>
                      <a:r>
                        <a:rPr lang="en-US" dirty="0" smtClean="0"/>
                        <a:t>Call Open</a:t>
                      </a:r>
                      <a:endParaRPr lang="en-US" dirty="0"/>
                    </a:p>
                  </a:txBody>
                  <a:tcPr/>
                </a:tc>
                <a:tc>
                  <a:txBody>
                    <a:bodyPr/>
                    <a:lstStyle/>
                    <a:p>
                      <a:r>
                        <a:rPr lang="en-US" dirty="0" smtClean="0"/>
                        <a:t>May-October</a:t>
                      </a:r>
                      <a:r>
                        <a:rPr lang="en-US" baseline="0" dirty="0" smtClean="0"/>
                        <a:t> 2015</a:t>
                      </a:r>
                      <a:endParaRPr lang="en-US" dirty="0"/>
                    </a:p>
                  </a:txBody>
                  <a:tcPr/>
                </a:tc>
              </a:tr>
              <a:tr h="568570">
                <a:tc>
                  <a:txBody>
                    <a:bodyPr/>
                    <a:lstStyle/>
                    <a:p>
                      <a:r>
                        <a:rPr lang="en-US" dirty="0" smtClean="0"/>
                        <a:t>Call Evaluation &amp; Negotiation</a:t>
                      </a:r>
                      <a:endParaRPr lang="en-US" dirty="0"/>
                    </a:p>
                  </a:txBody>
                  <a:tcPr/>
                </a:tc>
                <a:tc>
                  <a:txBody>
                    <a:bodyPr/>
                    <a:lstStyle/>
                    <a:p>
                      <a:r>
                        <a:rPr lang="en-US" dirty="0" smtClean="0"/>
                        <a:t>October-December 2015</a:t>
                      </a:r>
                      <a:endParaRPr lang="en-US" dirty="0"/>
                    </a:p>
                  </a:txBody>
                  <a:tcPr/>
                </a:tc>
              </a:tr>
              <a:tr h="568570">
                <a:tc>
                  <a:txBody>
                    <a:bodyPr/>
                    <a:lstStyle/>
                    <a:p>
                      <a:r>
                        <a:rPr lang="en-US" dirty="0" smtClean="0"/>
                        <a:t>Pilot Activities / Operations</a:t>
                      </a:r>
                      <a:endParaRPr lang="en-US" dirty="0"/>
                    </a:p>
                  </a:txBody>
                  <a:tcPr/>
                </a:tc>
                <a:tc>
                  <a:txBody>
                    <a:bodyPr/>
                    <a:lstStyle/>
                    <a:p>
                      <a:r>
                        <a:rPr lang="en-US" dirty="0" smtClean="0"/>
                        <a:t>Jan</a:t>
                      </a:r>
                      <a:r>
                        <a:rPr lang="en-US" baseline="0" dirty="0" smtClean="0"/>
                        <a:t> 2016 – June 2017</a:t>
                      </a:r>
                      <a:endParaRPr lang="en-US" dirty="0"/>
                    </a:p>
                  </a:txBody>
                  <a:tcPr/>
                </a:tc>
              </a:tr>
              <a:tr h="568570">
                <a:tc>
                  <a:txBody>
                    <a:bodyPr/>
                    <a:lstStyle/>
                    <a:p>
                      <a:r>
                        <a:rPr lang="en-US" dirty="0" smtClean="0"/>
                        <a:t>Pilot Interim Assessments</a:t>
                      </a:r>
                      <a:endParaRPr lang="en-US" dirty="0"/>
                    </a:p>
                  </a:txBody>
                  <a:tcPr/>
                </a:tc>
                <a:tc>
                  <a:txBody>
                    <a:bodyPr/>
                    <a:lstStyle/>
                    <a:p>
                      <a:r>
                        <a:rPr lang="en-US" dirty="0" smtClean="0"/>
                        <a:t>June &amp; Dec</a:t>
                      </a:r>
                      <a:r>
                        <a:rPr lang="en-US" baseline="0" dirty="0" smtClean="0"/>
                        <a:t> 2016</a:t>
                      </a:r>
                      <a:endParaRPr lang="en-US" dirty="0"/>
                    </a:p>
                  </a:txBody>
                  <a:tcPr/>
                </a:tc>
              </a:tr>
              <a:tr h="621324">
                <a:tc>
                  <a:txBody>
                    <a:bodyPr/>
                    <a:lstStyle/>
                    <a:p>
                      <a:r>
                        <a:rPr lang="en-US" dirty="0" smtClean="0"/>
                        <a:t>Pilot Final Results / Output Presentation</a:t>
                      </a:r>
                      <a:endParaRPr lang="en-US" dirty="0"/>
                    </a:p>
                  </a:txBody>
                  <a:tcPr/>
                </a:tc>
                <a:tc>
                  <a:txBody>
                    <a:bodyPr/>
                    <a:lstStyle/>
                    <a:p>
                      <a:r>
                        <a:rPr lang="en-US" dirty="0" smtClean="0"/>
                        <a:t>June 2017</a:t>
                      </a:r>
                      <a:endParaRPr lang="en-US" dirty="0"/>
                    </a:p>
                  </a:txBody>
                  <a:tcPr/>
                </a:tc>
              </a:tr>
            </a:tbl>
          </a:graphicData>
        </a:graphic>
      </p:graphicFrame>
    </p:spTree>
    <p:extLst>
      <p:ext uri="{BB962C8B-B14F-4D97-AF65-F5344CB8AC3E}">
        <p14:creationId xmlns:p14="http://schemas.microsoft.com/office/powerpoint/2010/main" val="428252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99" y="188640"/>
            <a:ext cx="8028880" cy="1368152"/>
          </a:xfrm>
        </p:spPr>
        <p:txBody>
          <a:bodyPr>
            <a:normAutofit/>
          </a:bodyPr>
          <a:lstStyle/>
          <a:p>
            <a:pPr>
              <a:spcBef>
                <a:spcPts val="1038"/>
              </a:spcBef>
            </a:pPr>
            <a:r>
              <a:rPr lang="en-GB" dirty="0" smtClean="0">
                <a:ea typeface="ＭＳ Ｐゴシック" pitchFamily="127" charset="-128"/>
              </a:rPr>
              <a:t>Get On Board!</a:t>
            </a:r>
            <a:endParaRPr lang="en-GB" dirty="0">
              <a:ea typeface="ＭＳ Ｐゴシック" pitchFamily="127" charset="-128"/>
            </a:endParaRPr>
          </a:p>
        </p:txBody>
      </p:sp>
      <p:sp>
        <p:nvSpPr>
          <p:cNvPr id="15362" name="Content Placeholder 2"/>
          <p:cNvSpPr>
            <a:spLocks noGrp="1"/>
          </p:cNvSpPr>
          <p:nvPr>
            <p:ph idx="1"/>
          </p:nvPr>
        </p:nvSpPr>
        <p:spPr>
          <a:xfrm>
            <a:off x="355451" y="1556792"/>
            <a:ext cx="8352928" cy="4252912"/>
          </a:xfrm>
        </p:spPr>
        <p:txBody>
          <a:bodyPr>
            <a:noAutofit/>
          </a:bodyPr>
          <a:lstStyle/>
          <a:p>
            <a:pPr algn="just" eaLnBrk="1" hangingPunct="1">
              <a:spcBef>
                <a:spcPts val="1038"/>
              </a:spcBef>
            </a:pPr>
            <a:endParaRPr lang="en-GB" sz="1800" dirty="0" smtClean="0">
              <a:ea typeface="ＭＳ Ｐゴシック" pitchFamily="127" charset="-128"/>
            </a:endParaRPr>
          </a:p>
          <a:p>
            <a:pPr marL="0" indent="0" algn="just" eaLnBrk="1" hangingPunct="1">
              <a:spcBef>
                <a:spcPts val="1038"/>
              </a:spcBef>
              <a:buNone/>
            </a:pPr>
            <a:endParaRPr lang="en-GB" sz="800" dirty="0" smtClean="0">
              <a:ea typeface="ＭＳ Ｐゴシック" pitchFamily="127" charset="-128"/>
            </a:endParaRPr>
          </a:p>
        </p:txBody>
      </p:sp>
      <p:sp>
        <p:nvSpPr>
          <p:cNvPr id="15363"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6501346E-B0E0-4B00-A1DF-7A31E07E47BF}" type="slidenum">
              <a:rPr lang="en-US">
                <a:ea typeface="ＭＳ Ｐゴシック" pitchFamily="127" charset="-128"/>
                <a:cs typeface="ＭＳ Ｐゴシック" pitchFamily="127" charset="-128"/>
              </a:rPr>
              <a:pPr fontAlgn="base">
                <a:spcBef>
                  <a:spcPct val="0"/>
                </a:spcBef>
                <a:spcAft>
                  <a:spcPct val="0"/>
                </a:spcAft>
                <a:defRPr/>
              </a:pPr>
              <a:t>22</a:t>
            </a:fld>
            <a:endParaRPr lang="en-US">
              <a:ea typeface="ＭＳ Ｐゴシック" pitchFamily="127" charset="-128"/>
              <a:cs typeface="ＭＳ Ｐゴシック" pitchFamily="127" charset="-128"/>
            </a:endParaRPr>
          </a:p>
        </p:txBody>
      </p:sp>
      <p:sp>
        <p:nvSpPr>
          <p:cNvPr id="5" name="Content Placeholder 2"/>
          <p:cNvSpPr txBox="1">
            <a:spLocks/>
          </p:cNvSpPr>
          <p:nvPr/>
        </p:nvSpPr>
        <p:spPr>
          <a:xfrm>
            <a:off x="507851" y="1340768"/>
            <a:ext cx="8352928" cy="446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smtClean="0"/>
              <a:t>Join EUDAT2020 as Associate Partner (2016-2018)</a:t>
            </a:r>
          </a:p>
          <a:p>
            <a:pPr lvl="1"/>
            <a:r>
              <a:rPr lang="en-US" sz="1800" dirty="0" smtClean="0"/>
              <a:t>Memorandum of Understanding – lightweight process</a:t>
            </a:r>
          </a:p>
          <a:p>
            <a:pPr lvl="1"/>
            <a:r>
              <a:rPr lang="en-US" sz="1800" dirty="0"/>
              <a:t>Based on agreed pilot </a:t>
            </a:r>
            <a:r>
              <a:rPr lang="en-US" sz="1800" dirty="0" smtClean="0"/>
              <a:t>activities – described in </a:t>
            </a:r>
            <a:r>
              <a:rPr lang="en-US" sz="1800" dirty="0" err="1" smtClean="0"/>
              <a:t>MoU</a:t>
            </a:r>
            <a:r>
              <a:rPr lang="en-US" sz="1800" dirty="0" smtClean="0"/>
              <a:t>, including resources allocated and joint work plan</a:t>
            </a:r>
          </a:p>
          <a:p>
            <a:pPr lvl="1"/>
            <a:r>
              <a:rPr lang="en-US" sz="1800" dirty="0" smtClean="0"/>
              <a:t>Benefits: Be part of the consortium, first hand access to all info and expertise, participate to the discussions, including service and policy developments</a:t>
            </a:r>
          </a:p>
          <a:p>
            <a:endParaRPr lang="en-US" sz="800" b="1" dirty="0" smtClean="0"/>
          </a:p>
          <a:p>
            <a:r>
              <a:rPr lang="en-US" sz="1800" b="1" dirty="0" smtClean="0"/>
              <a:t>Participate to the Consultation of Stakeholders and consolidation of Agreement </a:t>
            </a:r>
            <a:r>
              <a:rPr lang="en-US" sz="1800" dirty="0" smtClean="0"/>
              <a:t>(Feb 2016 – April 2016)</a:t>
            </a:r>
          </a:p>
          <a:p>
            <a:pPr lvl="1"/>
            <a:r>
              <a:rPr lang="en-US" sz="1800" dirty="0" smtClean="0"/>
              <a:t>Interviews with all stakeholders (Feb-March - led by WP2)</a:t>
            </a:r>
          </a:p>
          <a:p>
            <a:pPr lvl="1"/>
            <a:r>
              <a:rPr lang="en-US" sz="1800" dirty="0" smtClean="0"/>
              <a:t>Consolidated Agreement, including Service Management Framework and clear instructions how to “join” by 30 </a:t>
            </a:r>
            <a:r>
              <a:rPr lang="en-US" sz="1800" dirty="0"/>
              <a:t>April 2016 </a:t>
            </a:r>
            <a:r>
              <a:rPr lang="en-US" sz="1800" dirty="0" smtClean="0"/>
              <a:t>and membership fee structure </a:t>
            </a:r>
          </a:p>
          <a:p>
            <a:pPr lvl="1"/>
            <a:r>
              <a:rPr lang="en-US" sz="1800" dirty="0" smtClean="0"/>
              <a:t>Formal launch of Partnership June 2016</a:t>
            </a:r>
          </a:p>
          <a:p>
            <a:pPr marL="457200" lvl="1" indent="0">
              <a:buNone/>
            </a:pPr>
            <a:endParaRPr lang="en-US" sz="800" dirty="0"/>
          </a:p>
          <a:p>
            <a:r>
              <a:rPr lang="en-US" sz="1800" b="1" dirty="0" smtClean="0"/>
              <a:t>Shape the future of the Collaborative Data Infrastructure and be an active member within it!</a:t>
            </a:r>
          </a:p>
          <a:p>
            <a:pPr marL="457200" lvl="1" indent="0">
              <a:buNone/>
            </a:pPr>
            <a:endParaRPr lang="en-US" sz="800" dirty="0" smtClean="0"/>
          </a:p>
          <a:p>
            <a:pPr marL="0" indent="0">
              <a:buNone/>
            </a:pPr>
            <a:endParaRPr lang="en-US" sz="800" dirty="0" smtClean="0"/>
          </a:p>
          <a:p>
            <a:pPr marL="0" indent="0">
              <a:buNone/>
            </a:pPr>
            <a:r>
              <a:rPr lang="en-US" sz="1800" dirty="0"/>
              <a:t> </a:t>
            </a:r>
          </a:p>
          <a:p>
            <a:pPr marL="0" indent="0" algn="just">
              <a:spcBef>
                <a:spcPts val="1038"/>
              </a:spcBef>
              <a:buNone/>
            </a:pPr>
            <a:endParaRPr lang="en-GB" sz="1800" dirty="0" smtClean="0">
              <a:ea typeface="ＭＳ Ｐゴシック" pitchFamily="127" charset="-128"/>
            </a:endParaRPr>
          </a:p>
          <a:p>
            <a:pPr marL="0" indent="0" algn="just">
              <a:spcBef>
                <a:spcPts val="1038"/>
              </a:spcBef>
              <a:buFontTx/>
              <a:buNone/>
            </a:pPr>
            <a:endParaRPr lang="en-GB" sz="800" dirty="0" smtClean="0">
              <a:ea typeface="ＭＳ Ｐゴシック" pitchFamily="127" charset="-128"/>
            </a:endParaRPr>
          </a:p>
        </p:txBody>
      </p:sp>
    </p:spTree>
    <p:extLst>
      <p:ext uri="{BB962C8B-B14F-4D97-AF65-F5344CB8AC3E}">
        <p14:creationId xmlns:p14="http://schemas.microsoft.com/office/powerpoint/2010/main" val="363315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Enjoy Rome!</a:t>
            </a:r>
            <a:endParaRPr lang="en-US" dirty="0"/>
          </a:p>
        </p:txBody>
      </p:sp>
    </p:spTree>
    <p:extLst>
      <p:ext uri="{BB962C8B-B14F-4D97-AF65-F5344CB8AC3E}">
        <p14:creationId xmlns:p14="http://schemas.microsoft.com/office/powerpoint/2010/main" val="925013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Suite of Services</a:t>
            </a:r>
            <a:endParaRPr lang="en-US"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52736"/>
            <a:ext cx="6149676" cy="5690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297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87624" y="51066"/>
            <a:ext cx="7956376" cy="6629752"/>
          </a:xfrm>
          <a:prstGeom prst="rect">
            <a:avLst/>
          </a:prstGeom>
        </p:spPr>
      </p:pic>
    </p:spTree>
    <p:extLst>
      <p:ext uri="{BB962C8B-B14F-4D97-AF65-F5344CB8AC3E}">
        <p14:creationId xmlns:p14="http://schemas.microsoft.com/office/powerpoint/2010/main" val="1839671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dirty="0">
                <a:latin typeface="Century Gothic" charset="0"/>
              </a:rPr>
              <a:t>Community-Driven Solutions</a:t>
            </a:r>
            <a:endParaRPr lang="en-GB" dirty="0">
              <a:latin typeface="Century Gothic" charset="0"/>
            </a:endParaRPr>
          </a:p>
        </p:txBody>
      </p:sp>
      <p:grpSp>
        <p:nvGrpSpPr>
          <p:cNvPr id="43011" name="Group 49"/>
          <p:cNvGrpSpPr>
            <a:grpSpLocks/>
          </p:cNvGrpSpPr>
          <p:nvPr/>
        </p:nvGrpSpPr>
        <p:grpSpPr bwMode="auto">
          <a:xfrm>
            <a:off x="842964" y="1520656"/>
            <a:ext cx="8065216" cy="5177202"/>
            <a:chOff x="843369" y="1268761"/>
            <a:chExt cx="8224255" cy="5328590"/>
          </a:xfrm>
        </p:grpSpPr>
        <p:pic>
          <p:nvPicPr>
            <p:cNvPr id="43013" name="Picture 4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4750" y="3983538"/>
              <a:ext cx="378152" cy="391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720365">
              <a:off x="6589579" y="2625755"/>
              <a:ext cx="1457657" cy="1457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5" name="Picture 3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6542" y="4484302"/>
              <a:ext cx="353789" cy="353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6" name="Picture 3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1274" y="4444595"/>
              <a:ext cx="434896" cy="424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7" name="Picture 4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44856" y="2725064"/>
              <a:ext cx="1713058" cy="1119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8" name="Picture 4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4543" y="3981524"/>
              <a:ext cx="1284538" cy="67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9" name="Picture 2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62168" y="4843134"/>
              <a:ext cx="864096" cy="521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0" name="Picture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25789" y="3997657"/>
              <a:ext cx="615572" cy="2593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1" name="Picture 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44313" y="3887675"/>
              <a:ext cx="350465" cy="29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2" name="Picture 4"/>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76629" y="3744313"/>
              <a:ext cx="549160" cy="427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3" name="Picture 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12928" y="2439418"/>
              <a:ext cx="1523445" cy="571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4" name="Picture 6"/>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59761" y="1785563"/>
              <a:ext cx="1232019" cy="52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5" name="Picture 7"/>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13078" y="4487139"/>
              <a:ext cx="1280831" cy="198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6" name="Picture 11"/>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136880" y="4409494"/>
              <a:ext cx="682788" cy="55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7" name="Picture 1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353429" y="4677879"/>
              <a:ext cx="1122724" cy="1266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8" name="Picture 13"/>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940437" y="5980216"/>
              <a:ext cx="649633" cy="193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9" name="Picture 14"/>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657914" y="6077011"/>
              <a:ext cx="700807" cy="129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30" name="Picture 15"/>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013015" y="3702138"/>
              <a:ext cx="1181201" cy="269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31" name="Picture 16"/>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371519" y="4028360"/>
              <a:ext cx="718063" cy="413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Hexagon 18"/>
            <p:cNvSpPr/>
            <p:nvPr/>
          </p:nvSpPr>
          <p:spPr>
            <a:xfrm rot="5400000">
              <a:off x="4628539" y="4428255"/>
              <a:ext cx="1726990" cy="1601674"/>
            </a:xfrm>
            <a:prstGeom prst="hexagon">
              <a:avLst/>
            </a:prstGeom>
            <a:noFill/>
            <a:ln w="88900">
              <a:solidFill>
                <a:srgbClr val="E9B2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3033" name="Picture 19"/>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90636" y="5240643"/>
              <a:ext cx="993813" cy="177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34" name="TextBox 21"/>
            <p:cNvSpPr txBox="1">
              <a:spLocks noChangeArrowheads="1"/>
            </p:cNvSpPr>
            <p:nvPr/>
          </p:nvSpPr>
          <p:spPr bwMode="auto">
            <a:xfrm>
              <a:off x="4671127" y="5382094"/>
              <a:ext cx="15841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sz="1200" b="1">
                  <a:solidFill>
                    <a:srgbClr val="E9B217"/>
                  </a:solidFill>
                  <a:latin typeface="Calibri" charset="0"/>
                </a:rPr>
                <a:t>PHYSICAL SCIENCES </a:t>
              </a:r>
            </a:p>
            <a:p>
              <a:pPr algn="ctr" eaLnBrk="1" hangingPunct="1"/>
              <a:r>
                <a:rPr lang="it-IT" sz="1200" b="1">
                  <a:solidFill>
                    <a:srgbClr val="E9B217"/>
                  </a:solidFill>
                  <a:latin typeface="Calibri" charset="0"/>
                </a:rPr>
                <a:t>&amp; ENGINEERING</a:t>
              </a:r>
              <a:endParaRPr lang="en-GB" sz="1200" b="1">
                <a:solidFill>
                  <a:srgbClr val="E9B217"/>
                </a:solidFill>
                <a:latin typeface="Calibri" charset="0"/>
              </a:endParaRPr>
            </a:p>
          </p:txBody>
        </p:sp>
        <p:sp>
          <p:nvSpPr>
            <p:cNvPr id="23" name="Hexagon 22"/>
            <p:cNvSpPr/>
            <p:nvPr/>
          </p:nvSpPr>
          <p:spPr>
            <a:xfrm rot="5400000">
              <a:off x="2559391" y="4513168"/>
              <a:ext cx="2236515" cy="1931851"/>
            </a:xfrm>
            <a:prstGeom prst="hexagon">
              <a:avLst/>
            </a:pr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TextBox 23"/>
            <p:cNvSpPr txBox="1"/>
            <p:nvPr/>
          </p:nvSpPr>
          <p:spPr>
            <a:xfrm rot="20034723">
              <a:off x="2651403" y="4586233"/>
              <a:ext cx="1322294" cy="461906"/>
            </a:xfrm>
            <a:prstGeom prst="rect">
              <a:avLst/>
            </a:prstGeom>
            <a:noFill/>
          </p:spPr>
          <p:txBody>
            <a:bodyPr>
              <a:spAutoFit/>
            </a:bodyPr>
            <a:lstStyle/>
            <a:p>
              <a:pPr algn="ctr" fontAlgn="auto">
                <a:spcBef>
                  <a:spcPts val="0"/>
                </a:spcBef>
                <a:spcAft>
                  <a:spcPts val="0"/>
                </a:spcAft>
                <a:defRPr/>
              </a:pPr>
              <a:r>
                <a:rPr lang="it-IT" sz="1200" b="1" dirty="0">
                  <a:solidFill>
                    <a:schemeClr val="bg1">
                      <a:lumMod val="50000"/>
                    </a:schemeClr>
                  </a:solidFill>
                  <a:latin typeface="+mn-lt"/>
                  <a:ea typeface="+mn-ea"/>
                  <a:cs typeface="+mn-cs"/>
                </a:rPr>
                <a:t>SOCIAL SCIENCES &amp; HUMANITIES</a:t>
              </a:r>
              <a:endParaRPr lang="en-GB" sz="1200" b="1" dirty="0">
                <a:solidFill>
                  <a:schemeClr val="bg1">
                    <a:lumMod val="50000"/>
                  </a:schemeClr>
                </a:solidFill>
                <a:latin typeface="+mn-lt"/>
                <a:ea typeface="+mn-ea"/>
                <a:cs typeface="+mn-cs"/>
              </a:endParaRPr>
            </a:p>
          </p:txBody>
        </p:sp>
        <p:sp>
          <p:nvSpPr>
            <p:cNvPr id="25" name="Hexagon 24"/>
            <p:cNvSpPr/>
            <p:nvPr/>
          </p:nvSpPr>
          <p:spPr>
            <a:xfrm rot="5400000">
              <a:off x="3724521" y="2990948"/>
              <a:ext cx="1734927" cy="1601675"/>
            </a:xfrm>
            <a:prstGeom prst="hexagon">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 name="TextBox 25"/>
            <p:cNvSpPr txBox="1"/>
            <p:nvPr/>
          </p:nvSpPr>
          <p:spPr>
            <a:xfrm>
              <a:off x="3751463" y="3165593"/>
              <a:ext cx="1692155" cy="461907"/>
            </a:xfrm>
            <a:prstGeom prst="rect">
              <a:avLst/>
            </a:prstGeom>
            <a:noFill/>
          </p:spPr>
          <p:txBody>
            <a:bodyPr>
              <a:spAutoFit/>
            </a:bodyPr>
            <a:lstStyle/>
            <a:p>
              <a:pPr algn="ctr" fontAlgn="auto">
                <a:spcBef>
                  <a:spcPts val="0"/>
                </a:spcBef>
                <a:spcAft>
                  <a:spcPts val="0"/>
                </a:spcAft>
                <a:defRPr/>
              </a:pPr>
              <a:r>
                <a:rPr lang="it-IT" sz="1200" b="1" dirty="0">
                  <a:solidFill>
                    <a:schemeClr val="accent6">
                      <a:lumMod val="75000"/>
                    </a:schemeClr>
                  </a:solidFill>
                  <a:latin typeface="+mn-lt"/>
                  <a:ea typeface="+mn-ea"/>
                  <a:cs typeface="+mn-cs"/>
                </a:rPr>
                <a:t>MATERIALS &amp; ANALYTICAL FACILITIES</a:t>
              </a:r>
              <a:endParaRPr lang="en-GB" sz="1200" b="1" dirty="0">
                <a:solidFill>
                  <a:schemeClr val="accent6">
                    <a:lumMod val="75000"/>
                  </a:schemeClr>
                </a:solidFill>
                <a:latin typeface="+mn-lt"/>
                <a:ea typeface="+mn-ea"/>
                <a:cs typeface="+mn-cs"/>
              </a:endParaRPr>
            </a:p>
          </p:txBody>
        </p:sp>
        <p:sp>
          <p:nvSpPr>
            <p:cNvPr id="27" name="Hexagon 26"/>
            <p:cNvSpPr/>
            <p:nvPr/>
          </p:nvSpPr>
          <p:spPr>
            <a:xfrm rot="5400000">
              <a:off x="5367520" y="1448039"/>
              <a:ext cx="3815887" cy="3457330"/>
            </a:xfrm>
            <a:prstGeom prst="hexagon">
              <a:avLst/>
            </a:prstGeom>
            <a:noFill/>
            <a:ln w="88900">
              <a:solidFill>
                <a:srgbClr val="20CE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3040" name="TextBox 27"/>
            <p:cNvSpPr txBox="1">
              <a:spLocks noChangeArrowheads="1"/>
            </p:cNvSpPr>
            <p:nvPr/>
          </p:nvSpPr>
          <p:spPr bwMode="auto">
            <a:xfrm rot="1580017">
              <a:off x="7017526" y="1660497"/>
              <a:ext cx="205009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sz="1200" b="1">
                  <a:solidFill>
                    <a:srgbClr val="20CE24"/>
                  </a:solidFill>
                  <a:latin typeface="Calibri" charset="0"/>
                </a:rPr>
                <a:t>ENVIRONMENTAL SCIENCES</a:t>
              </a:r>
              <a:endParaRPr lang="en-GB" sz="1200" b="1">
                <a:solidFill>
                  <a:srgbClr val="20CE24"/>
                </a:solidFill>
                <a:latin typeface="Calibri" charset="0"/>
              </a:endParaRPr>
            </a:p>
          </p:txBody>
        </p:sp>
        <p:pic>
          <p:nvPicPr>
            <p:cNvPr id="43041" name="Picture 28"/>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109126" y="3634288"/>
              <a:ext cx="438320" cy="336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2" name="Picture 29"/>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687542" y="3756438"/>
              <a:ext cx="296597" cy="394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3" name="Picture 30"/>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241803" y="3991081"/>
              <a:ext cx="635916" cy="315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4" name="Picture 31"/>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921593" y="3683294"/>
              <a:ext cx="819360" cy="23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5" name="Picture 33"/>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128873" y="3958071"/>
              <a:ext cx="307785" cy="298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6" name="Picture 35"/>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353461" y="4365112"/>
              <a:ext cx="533081" cy="159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7" name="Picture 37"/>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7333087" y="2377834"/>
              <a:ext cx="1574928" cy="732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8" name="Picture 38"/>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949404" y="4328778"/>
              <a:ext cx="763739" cy="113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9" name="Picture 39"/>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832023" y="4316633"/>
              <a:ext cx="601430" cy="20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Hexagon 40"/>
            <p:cNvSpPr/>
            <p:nvPr/>
          </p:nvSpPr>
          <p:spPr>
            <a:xfrm rot="5400000">
              <a:off x="760899" y="2144885"/>
              <a:ext cx="2926995" cy="2762055"/>
            </a:xfrm>
            <a:prstGeom prst="hexagon">
              <a:avLst/>
            </a:prstGeom>
            <a:noFill/>
            <a:ln w="88900">
              <a:solidFill>
                <a:srgbClr val="AA21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3051" name="TextBox 42"/>
            <p:cNvSpPr txBox="1">
              <a:spLocks noChangeArrowheads="1"/>
            </p:cNvSpPr>
            <p:nvPr/>
          </p:nvSpPr>
          <p:spPr bwMode="auto">
            <a:xfrm>
              <a:off x="2136601" y="4210958"/>
              <a:ext cx="106073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t-IT" sz="900" b="1">
                  <a:latin typeface="Calibri" charset="0"/>
                </a:rPr>
                <a:t>MAPPER</a:t>
              </a:r>
              <a:endParaRPr lang="en-GB" sz="900" b="1">
                <a:latin typeface="Calibri" charset="0"/>
              </a:endParaRPr>
            </a:p>
          </p:txBody>
        </p:sp>
        <p:pic>
          <p:nvPicPr>
            <p:cNvPr id="43052" name="Picture 43"/>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811300" y="3844078"/>
              <a:ext cx="557781" cy="317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53" name="Picture 44"/>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1193723" y="3071969"/>
              <a:ext cx="808480" cy="608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54" name="Picture 45"/>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115616" y="3938349"/>
              <a:ext cx="482347" cy="159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55" name="TextBox 48"/>
            <p:cNvSpPr txBox="1">
              <a:spLocks noChangeArrowheads="1"/>
            </p:cNvSpPr>
            <p:nvPr/>
          </p:nvSpPr>
          <p:spPr bwMode="auto">
            <a:xfrm>
              <a:off x="1310881" y="2425473"/>
              <a:ext cx="169259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sz="1200" b="1">
                  <a:solidFill>
                    <a:srgbClr val="AA211F"/>
                  </a:solidFill>
                  <a:latin typeface="Calibri" charset="0"/>
                </a:rPr>
                <a:t>BIOMEDICAL &amp; MEDICAL SCIENCES</a:t>
              </a:r>
              <a:endParaRPr lang="en-GB" sz="1200" b="1">
                <a:solidFill>
                  <a:srgbClr val="AA211F"/>
                </a:solidFill>
                <a:latin typeface="Calibri" charset="0"/>
              </a:endParaRPr>
            </a:p>
          </p:txBody>
        </p:sp>
      </p:grpSp>
      <p:sp>
        <p:nvSpPr>
          <p:cNvPr id="43012" name="Rettangolo 60"/>
          <p:cNvSpPr>
            <a:spLocks noChangeArrowheads="1"/>
          </p:cNvSpPr>
          <p:nvPr/>
        </p:nvSpPr>
        <p:spPr bwMode="auto">
          <a:xfrm>
            <a:off x="190500" y="1150611"/>
            <a:ext cx="616294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2000" dirty="0">
                <a:latin typeface="Century Gothic" charset="0"/>
              </a:rPr>
              <a:t>EUDAT services </a:t>
            </a:r>
            <a:r>
              <a:rPr lang="en-GB" sz="2000" dirty="0" smtClean="0">
                <a:latin typeface="Century Gothic" charset="0"/>
              </a:rPr>
              <a:t>(</a:t>
            </a:r>
            <a:r>
              <a:rPr lang="en-GB" sz="2000" i="1" dirty="0" smtClean="0">
                <a:latin typeface="Century Gothic" charset="0"/>
              </a:rPr>
              <a:t>the so called </a:t>
            </a:r>
            <a:r>
              <a:rPr lang="en-GB" sz="2000" b="1" i="1" dirty="0">
                <a:latin typeface="Century Gothic" charset="0"/>
              </a:rPr>
              <a:t>B2 </a:t>
            </a:r>
            <a:r>
              <a:rPr lang="de-DE" sz="2000" b="1" i="1" dirty="0">
                <a:latin typeface="Century Gothic" charset="0"/>
              </a:rPr>
              <a:t>Service Suite</a:t>
            </a:r>
            <a:r>
              <a:rPr lang="en-GB" sz="2000" dirty="0" smtClean="0">
                <a:latin typeface="Century Gothic" charset="0"/>
              </a:rPr>
              <a:t>) are </a:t>
            </a:r>
            <a:r>
              <a:rPr lang="en-GB" sz="2000" b="1" dirty="0">
                <a:latin typeface="Century Gothic" charset="0"/>
              </a:rPr>
              <a:t>designed, built and implemented</a:t>
            </a:r>
            <a:r>
              <a:rPr lang="en-GB" sz="2000" dirty="0">
                <a:latin typeface="Century Gothic" charset="0"/>
              </a:rPr>
              <a:t> based on </a:t>
            </a:r>
            <a:r>
              <a:rPr lang="en-GB" sz="2000" b="1" dirty="0">
                <a:latin typeface="Century Gothic" charset="0"/>
              </a:rPr>
              <a:t>user community requirements.</a:t>
            </a:r>
          </a:p>
        </p:txBody>
      </p:sp>
    </p:spTree>
    <p:extLst>
      <p:ext uri="{BB962C8B-B14F-4D97-AF65-F5344CB8AC3E}">
        <p14:creationId xmlns:p14="http://schemas.microsoft.com/office/powerpoint/2010/main" val="1438254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628" y="2786058"/>
            <a:ext cx="3243258" cy="1470025"/>
          </a:xfrm>
        </p:spPr>
        <p:txBody>
          <a:bodyPr>
            <a:normAutofit fontScale="90000"/>
          </a:bodyPr>
          <a:lstStyle/>
          <a:p>
            <a:r>
              <a:rPr lang="en-US" dirty="0" smtClean="0"/>
              <a:t>Calls for Data Pilots</a:t>
            </a:r>
            <a:r>
              <a:rPr lang="it-IT" dirty="0" smtClean="0"/>
              <a:t/>
            </a:r>
            <a:br>
              <a:rPr lang="it-IT" dirty="0" smtClean="0"/>
            </a:br>
            <a:endParaRPr lang="it-IT" dirty="0"/>
          </a:p>
        </p:txBody>
      </p:sp>
      <p:pic>
        <p:nvPicPr>
          <p:cNvPr id="5" name="Picture 4" descr="http://intermarketandmore.finanza.com/files/2009/11/dax_megafono.jpg"/>
          <p:cNvPicPr>
            <a:picLocks noChangeAspect="1" noChangeArrowheads="1"/>
          </p:cNvPicPr>
          <p:nvPr/>
        </p:nvPicPr>
        <p:blipFill>
          <a:blip r:embed="rId2" cstate="print">
            <a:clrChange>
              <a:clrFrom>
                <a:srgbClr val="FFFFFF"/>
              </a:clrFrom>
              <a:clrTo>
                <a:srgbClr val="FFFFFF">
                  <a:alpha val="0"/>
                </a:srgbClr>
              </a:clrTo>
            </a:clrChange>
          </a:blip>
          <a:srcRect l="12770"/>
          <a:stretch>
            <a:fillRect/>
          </a:stretch>
        </p:blipFill>
        <p:spPr bwMode="auto">
          <a:xfrm>
            <a:off x="0" y="2714620"/>
            <a:ext cx="4968676" cy="3786190"/>
          </a:xfrm>
          <a:prstGeom prst="rect">
            <a:avLst/>
          </a:prstGeom>
          <a:noFill/>
        </p:spPr>
      </p:pic>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10201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Pilot call Highlights</a:t>
            </a:r>
            <a:endParaRPr lang="en-GB" dirty="0"/>
          </a:p>
        </p:txBody>
      </p:sp>
      <p:sp>
        <p:nvSpPr>
          <p:cNvPr id="3" name="Content Placeholder 2"/>
          <p:cNvSpPr>
            <a:spLocks noGrp="1"/>
          </p:cNvSpPr>
          <p:nvPr>
            <p:ph idx="1"/>
          </p:nvPr>
        </p:nvSpPr>
        <p:spPr>
          <a:xfrm>
            <a:off x="457200" y="1268760"/>
            <a:ext cx="8229600" cy="4628803"/>
          </a:xfrm>
        </p:spPr>
        <p:txBody>
          <a:bodyPr/>
          <a:lstStyle/>
          <a:p>
            <a:r>
              <a:rPr lang="en-GB" dirty="0" smtClean="0"/>
              <a:t>24 applications, of which</a:t>
            </a:r>
          </a:p>
          <a:p>
            <a:pPr lvl="1"/>
            <a:r>
              <a:rPr lang="en-GB" dirty="0" smtClean="0"/>
              <a:t>7 = </a:t>
            </a:r>
            <a:r>
              <a:rPr lang="en-GB" dirty="0"/>
              <a:t>Earth sciences, energy and environment, </a:t>
            </a:r>
            <a:endParaRPr lang="en-GB" dirty="0" smtClean="0"/>
          </a:p>
          <a:p>
            <a:pPr lvl="1"/>
            <a:r>
              <a:rPr lang="en-GB" dirty="0" smtClean="0"/>
              <a:t>6 = Biomedical </a:t>
            </a:r>
            <a:r>
              <a:rPr lang="en-GB" dirty="0"/>
              <a:t>and life sciences, </a:t>
            </a:r>
            <a:endParaRPr lang="en-GB" dirty="0" smtClean="0"/>
          </a:p>
          <a:p>
            <a:pPr lvl="1"/>
            <a:r>
              <a:rPr lang="en-GB" dirty="0" smtClean="0"/>
              <a:t>6 = Social </a:t>
            </a:r>
            <a:r>
              <a:rPr lang="en-GB" dirty="0"/>
              <a:t>Sciences and Humanities </a:t>
            </a:r>
            <a:endParaRPr lang="en-GB" dirty="0" smtClean="0"/>
          </a:p>
          <a:p>
            <a:pPr lvl="1"/>
            <a:r>
              <a:rPr lang="en-GB" dirty="0" smtClean="0"/>
              <a:t>5 = Physical </a:t>
            </a:r>
            <a:r>
              <a:rPr lang="en-GB" dirty="0"/>
              <a:t>Sciences and </a:t>
            </a:r>
            <a:r>
              <a:rPr lang="en-GB" dirty="0" smtClean="0"/>
              <a:t>Engineering</a:t>
            </a:r>
          </a:p>
          <a:p>
            <a:pPr lvl="1"/>
            <a:endParaRPr lang="en-GB" dirty="0"/>
          </a:p>
          <a:p>
            <a:r>
              <a:rPr lang="en-GB" dirty="0"/>
              <a:t>potential user audience </a:t>
            </a:r>
            <a:r>
              <a:rPr lang="en-GB" dirty="0" smtClean="0"/>
              <a:t>=  </a:t>
            </a:r>
            <a:r>
              <a:rPr lang="en-GB" dirty="0"/>
              <a:t>40,000 users </a:t>
            </a:r>
            <a:endParaRPr lang="en-GB" dirty="0" smtClean="0"/>
          </a:p>
          <a:p>
            <a:r>
              <a:rPr lang="en-GB" dirty="0" smtClean="0"/>
              <a:t>cumulative </a:t>
            </a:r>
            <a:r>
              <a:rPr lang="en-GB" dirty="0"/>
              <a:t>storage resource request of up to 4.3PB</a:t>
            </a:r>
          </a:p>
        </p:txBody>
      </p:sp>
    </p:spTree>
    <p:extLst>
      <p:ext uri="{BB962C8B-B14F-4D97-AF65-F5344CB8AC3E}">
        <p14:creationId xmlns:p14="http://schemas.microsoft.com/office/powerpoint/2010/main" val="633084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Areas covered</a:t>
            </a:r>
            <a:endParaRPr lang="en-GB" dirty="0"/>
          </a:p>
        </p:txBody>
      </p:sp>
      <p:sp>
        <p:nvSpPr>
          <p:cNvPr id="3" name="Content Placeholder 2"/>
          <p:cNvSpPr>
            <a:spLocks noGrp="1"/>
          </p:cNvSpPr>
          <p:nvPr>
            <p:ph idx="1"/>
          </p:nvPr>
        </p:nvSpPr>
        <p:spPr>
          <a:xfrm>
            <a:off x="179512" y="1371600"/>
            <a:ext cx="8640960" cy="4865712"/>
          </a:xfrm>
        </p:spPr>
        <p:txBody>
          <a:bodyPr>
            <a:normAutofit/>
          </a:bodyPr>
          <a:lstStyle/>
          <a:p>
            <a:r>
              <a:rPr lang="en-GB" dirty="0" smtClean="0"/>
              <a:t>Data </a:t>
            </a:r>
            <a:r>
              <a:rPr lang="en-GB" dirty="0"/>
              <a:t>synchronization &amp; exchange (11/24)</a:t>
            </a:r>
          </a:p>
          <a:p>
            <a:r>
              <a:rPr lang="en-GB" dirty="0"/>
              <a:t>Data repository and (long tail) data sharing (18 / 24)</a:t>
            </a:r>
          </a:p>
          <a:p>
            <a:r>
              <a:rPr lang="en-GB" dirty="0"/>
              <a:t>Data replication and preservation (13/24)</a:t>
            </a:r>
          </a:p>
          <a:p>
            <a:r>
              <a:rPr lang="en-GB" dirty="0"/>
              <a:t>Data staging for analysis and processing (12/24)</a:t>
            </a:r>
          </a:p>
          <a:p>
            <a:r>
              <a:rPr lang="en-GB" dirty="0"/>
              <a:t>Data typing &amp; visualization (9/24)</a:t>
            </a:r>
          </a:p>
          <a:p>
            <a:r>
              <a:rPr lang="en-GB" dirty="0"/>
              <a:t>New services or tools in the area of Big Data Analytics (5/24)</a:t>
            </a:r>
          </a:p>
          <a:p>
            <a:r>
              <a:rPr lang="en-GB" dirty="0"/>
              <a:t>New services or tools in the area of Semantic web (5/24)</a:t>
            </a:r>
          </a:p>
        </p:txBody>
      </p:sp>
    </p:spTree>
    <p:extLst>
      <p:ext uri="{BB962C8B-B14F-4D97-AF65-F5344CB8AC3E}">
        <p14:creationId xmlns:p14="http://schemas.microsoft.com/office/powerpoint/2010/main" val="379316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Earth sciences, energy and </a:t>
            </a:r>
            <a:r>
              <a:rPr lang="en-GB" dirty="0" smtClean="0"/>
              <a:t>environment Pilots</a:t>
            </a:r>
            <a:endParaRPr lang="en-GB" dirty="0"/>
          </a:p>
        </p:txBody>
      </p:sp>
      <p:sp>
        <p:nvSpPr>
          <p:cNvPr id="3" name="Content Placeholder 2"/>
          <p:cNvSpPr>
            <a:spLocks noGrp="1"/>
          </p:cNvSpPr>
          <p:nvPr>
            <p:ph idx="1"/>
          </p:nvPr>
        </p:nvSpPr>
        <p:spPr>
          <a:xfrm>
            <a:off x="457200" y="1371600"/>
            <a:ext cx="8229600" cy="5081736"/>
          </a:xfrm>
        </p:spPr>
        <p:txBody>
          <a:bodyPr>
            <a:normAutofit lnSpcReduction="10000"/>
          </a:bodyPr>
          <a:lstStyle/>
          <a:p>
            <a:r>
              <a:rPr lang="en-GB" dirty="0"/>
              <a:t>Support to scientific research on seasonal-to-decadal climate and air quality modelling.</a:t>
            </a:r>
          </a:p>
          <a:p>
            <a:r>
              <a:rPr lang="en-GB" dirty="0" err="1"/>
              <a:t>DataPublication@UPorto</a:t>
            </a:r>
            <a:r>
              <a:rPr lang="en-GB" dirty="0"/>
              <a:t>: multi-disciplinary data description and deposit linking the </a:t>
            </a:r>
            <a:r>
              <a:rPr lang="en-GB" dirty="0" err="1"/>
              <a:t>Dendro</a:t>
            </a:r>
            <a:r>
              <a:rPr lang="en-GB" dirty="0"/>
              <a:t> staging platform with the EUDAT European Infrastructure</a:t>
            </a:r>
          </a:p>
          <a:p>
            <a:r>
              <a:rPr lang="en-GB" dirty="0"/>
              <a:t>Unified access to EISCAT radar</a:t>
            </a:r>
          </a:p>
          <a:p>
            <a:r>
              <a:rPr lang="en-GB" smtClean="0"/>
              <a:t>DATA </a:t>
            </a:r>
            <a:r>
              <a:rPr lang="en-GB" dirty="0"/>
              <a:t>SPHINX ( DATA Storage and Preservation of </a:t>
            </a:r>
            <a:r>
              <a:rPr lang="en-GB" dirty="0" err="1"/>
              <a:t>HIgh</a:t>
            </a:r>
            <a:r>
              <a:rPr lang="en-GB" dirty="0"/>
              <a:t> </a:t>
            </a:r>
            <a:r>
              <a:rPr lang="en-GB" dirty="0" err="1"/>
              <a:t>resolutioN</a:t>
            </a:r>
            <a:r>
              <a:rPr lang="en-GB" dirty="0"/>
              <a:t> climate </a:t>
            </a:r>
            <a:r>
              <a:rPr lang="en-GB" dirty="0" err="1"/>
              <a:t>eXperiments</a:t>
            </a:r>
            <a:r>
              <a:rPr lang="en-GB" dirty="0"/>
              <a:t> )</a:t>
            </a:r>
          </a:p>
          <a:p>
            <a:r>
              <a:rPr lang="en-GB" dirty="0"/>
              <a:t>Public access to fine-grained city air quality data from roving sensors</a:t>
            </a:r>
          </a:p>
          <a:p>
            <a:r>
              <a:rPr lang="en-GB" dirty="0"/>
              <a:t>Web Coverage Service for sharing of tailored global atmospheric composition model results</a:t>
            </a:r>
          </a:p>
          <a:p>
            <a:r>
              <a:rPr lang="en-GB" dirty="0"/>
              <a:t>SIMCODE-DS</a:t>
            </a:r>
          </a:p>
        </p:txBody>
      </p:sp>
    </p:spTree>
    <p:extLst>
      <p:ext uri="{BB962C8B-B14F-4D97-AF65-F5344CB8AC3E}">
        <p14:creationId xmlns:p14="http://schemas.microsoft.com/office/powerpoint/2010/main" val="2342334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EUDATpptTemplate_final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1">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EUDATpptTemplate_final1.0</Template>
  <TotalTime>3250</TotalTime>
  <Words>1242</Words>
  <Application>Microsoft Office PowerPoint</Application>
  <PresentationFormat>On-screen Show (4:3)</PresentationFormat>
  <Paragraphs>169</Paragraphs>
  <Slides>23</Slides>
  <Notes>6</Notes>
  <HiddenSlides>6</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Century Gothic</vt:lpstr>
      <vt:lpstr>ＭＳ Ｐゴシック</vt:lpstr>
      <vt:lpstr>Wingdings</vt:lpstr>
      <vt:lpstr>EUDATpptTemplate_final1.0</vt:lpstr>
      <vt:lpstr>Presentation1</vt:lpstr>
      <vt:lpstr>EUDAT- Towards a Collaborative  Data Infrastructure</vt:lpstr>
      <vt:lpstr>EUDAT: A pan-European Infrastructure</vt:lpstr>
      <vt:lpstr>Integrated Suite of Services</vt:lpstr>
      <vt:lpstr>PowerPoint Presentation</vt:lpstr>
      <vt:lpstr>Community-Driven Solutions</vt:lpstr>
      <vt:lpstr>Calls for Data Pilots </vt:lpstr>
      <vt:lpstr>Data Pilot call Highlights</vt:lpstr>
      <vt:lpstr>Service Areas covered</vt:lpstr>
      <vt:lpstr>Earth sciences, energy and environment Pilots</vt:lpstr>
      <vt:lpstr>Biomedical &amp; life sciences Pilots</vt:lpstr>
      <vt:lpstr>Physical Sciences and Engineering Pilots</vt:lpstr>
      <vt:lpstr>Social Sciences and Humanities Pilots</vt:lpstr>
      <vt:lpstr>What do we mean by call for collaboration?</vt:lpstr>
      <vt:lpstr>Towards a Collaborative Data Infrastructure (CDI)</vt:lpstr>
      <vt:lpstr>What is the EUDAT CDI?</vt:lpstr>
      <vt:lpstr>Using or Joining the CDI</vt:lpstr>
      <vt:lpstr>Using or Joining the CDI</vt:lpstr>
      <vt:lpstr>Integration</vt:lpstr>
      <vt:lpstr>Sustainability</vt:lpstr>
      <vt:lpstr>User Forum Objectives</vt:lpstr>
      <vt:lpstr>What timing is involved for the Calls?</vt:lpstr>
      <vt:lpstr>Get On Board!</vt:lpstr>
      <vt:lpstr>And Enjoy Rome!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European researchers and practitioners from any research discipline to preserve, find, access, and process data in a trusted environment</dc:title>
  <dc:creator>Sara</dc:creator>
  <cp:lastModifiedBy>Hilary Hanahoe</cp:lastModifiedBy>
  <cp:revision>43</cp:revision>
  <cp:lastPrinted>2016-02-03T10:45:00Z</cp:lastPrinted>
  <dcterms:created xsi:type="dcterms:W3CDTF">2015-03-16T15:17:22Z</dcterms:created>
  <dcterms:modified xsi:type="dcterms:W3CDTF">2016-02-03T12:33:20Z</dcterms:modified>
</cp:coreProperties>
</file>