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media/image15.jpg" ContentType="image/jpeg"/>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60.jpg" ContentType="image/jpeg"/>
  <Override PartName="/ppt/media/image61.jpg" ContentType="image/jpeg"/>
  <Override PartName="/ppt/notesSlides/notesSlide1.xml" ContentType="application/vnd.openxmlformats-officedocument.presentationml.notesSlide+xml"/>
  <Override PartName="/ppt/media/image63.jpg" ContentType="image/jpeg"/>
  <Override PartName="/ppt/media/image64.jpg" ContentType="image/jpeg"/>
  <Override PartName="/ppt/media/image65.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91" r:id="rId2"/>
  </p:sldMasterIdLst>
  <p:notesMasterIdLst>
    <p:notesMasterId r:id="rId13"/>
  </p:notesMasterIdLst>
  <p:sldIdLst>
    <p:sldId id="303" r:id="rId3"/>
    <p:sldId id="304" r:id="rId4"/>
    <p:sldId id="308" r:id="rId5"/>
    <p:sldId id="309" r:id="rId6"/>
    <p:sldId id="310" r:id="rId7"/>
    <p:sldId id="305" r:id="rId8"/>
    <p:sldId id="311" r:id="rId9"/>
    <p:sldId id="306" r:id="rId10"/>
    <p:sldId id="307" r:id="rId11"/>
    <p:sldId id="31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84" d="100"/>
          <a:sy n="84" d="100"/>
        </p:scale>
        <p:origin x="1506"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D57829-2471-8046-AAE4-0270A0531699}" type="datetimeFigureOut">
              <a:rPr lang="en-US" smtClean="0"/>
              <a:t>6/22/2016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7EAEBA-4F94-B24D-BEDA-B5DB36B9B13E}" type="slidenum">
              <a:rPr lang="en-US" smtClean="0"/>
              <a:t>‹#›</a:t>
            </a:fld>
            <a:endParaRPr lang="en-US"/>
          </a:p>
        </p:txBody>
      </p:sp>
    </p:spTree>
    <p:extLst>
      <p:ext uri="{BB962C8B-B14F-4D97-AF65-F5344CB8AC3E}">
        <p14:creationId xmlns:p14="http://schemas.microsoft.com/office/powerpoint/2010/main" val="34754800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Partnership Agreement can be seen as a fundamental step towards further integration in the EUDAT Collaborative Data Infrastructure and will be used to engage with stakeholders with a view to establishing longer-term agreements and collaboration.</a:t>
            </a:r>
          </a:p>
        </p:txBody>
      </p:sp>
      <p:sp>
        <p:nvSpPr>
          <p:cNvPr id="4" name="Slide Number Placeholder 3"/>
          <p:cNvSpPr>
            <a:spLocks noGrp="1"/>
          </p:cNvSpPr>
          <p:nvPr>
            <p:ph type="sldNum" sz="quarter" idx="10"/>
          </p:nvPr>
        </p:nvSpPr>
        <p:spPr/>
        <p:txBody>
          <a:bodyPr/>
          <a:lstStyle/>
          <a:p>
            <a:fld id="{4647CFED-E4C4-417C-B795-1FFAE7467C29}" type="slidenum">
              <a:rPr lang="en-US" smtClean="0"/>
              <a:pPr/>
              <a:t>6</a:t>
            </a:fld>
            <a:endParaRPr lang="en-US"/>
          </a:p>
        </p:txBody>
      </p:sp>
    </p:spTree>
    <p:extLst>
      <p:ext uri="{BB962C8B-B14F-4D97-AF65-F5344CB8AC3E}">
        <p14:creationId xmlns:p14="http://schemas.microsoft.com/office/powerpoint/2010/main" val="30241108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eudat.eu"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3" Type="http://schemas.openxmlformats.org/officeDocument/2006/relationships/image" Target="../media/image22.gif"/><Relationship Id="rId18" Type="http://schemas.openxmlformats.org/officeDocument/2006/relationships/image" Target="../media/image27.jpeg"/><Relationship Id="rId26" Type="http://schemas.openxmlformats.org/officeDocument/2006/relationships/image" Target="../media/image35.gif"/><Relationship Id="rId21" Type="http://schemas.openxmlformats.org/officeDocument/2006/relationships/image" Target="../media/image30.png"/><Relationship Id="rId34" Type="http://schemas.openxmlformats.org/officeDocument/2006/relationships/image" Target="../media/image43.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jpeg"/><Relationship Id="rId33" Type="http://schemas.openxmlformats.org/officeDocument/2006/relationships/image" Target="../media/image42.jpeg"/><Relationship Id="rId38" Type="http://schemas.openxmlformats.org/officeDocument/2006/relationships/image" Target="../media/image47.gif"/><Relationship Id="rId2" Type="http://schemas.openxmlformats.org/officeDocument/2006/relationships/image" Target="../media/image1.png"/><Relationship Id="rId16" Type="http://schemas.openxmlformats.org/officeDocument/2006/relationships/image" Target="../media/image25.png"/><Relationship Id="rId20" Type="http://schemas.openxmlformats.org/officeDocument/2006/relationships/image" Target="../media/image29.jpeg"/><Relationship Id="rId29"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15.jpg"/><Relationship Id="rId11" Type="http://schemas.openxmlformats.org/officeDocument/2006/relationships/image" Target="../media/image20.jpe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6.png"/><Relationship Id="rId5" Type="http://schemas.openxmlformats.org/officeDocument/2006/relationships/image" Target="../media/image14.jpeg"/><Relationship Id="rId15" Type="http://schemas.openxmlformats.org/officeDocument/2006/relationships/image" Target="../media/image24.jpeg"/><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19.jpeg"/><Relationship Id="rId19" Type="http://schemas.openxmlformats.org/officeDocument/2006/relationships/image" Target="../media/image28.png"/><Relationship Id="rId31" Type="http://schemas.openxmlformats.org/officeDocument/2006/relationships/image" Target="../media/image40.pn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jpeg"/><Relationship Id="rId22" Type="http://schemas.openxmlformats.org/officeDocument/2006/relationships/image" Target="../media/image31.png"/><Relationship Id="rId27" Type="http://schemas.openxmlformats.org/officeDocument/2006/relationships/image" Target="../media/image36.jpeg"/><Relationship Id="rId30" Type="http://schemas.openxmlformats.org/officeDocument/2006/relationships/image" Target="../media/image39.gif"/><Relationship Id="rId35" Type="http://schemas.openxmlformats.org/officeDocument/2006/relationships/image" Target="../media/image44.png"/><Relationship Id="rId8" Type="http://schemas.openxmlformats.org/officeDocument/2006/relationships/image" Target="../media/image17.png"/><Relationship Id="rId3" Type="http://schemas.openxmlformats.org/officeDocument/2006/relationships/image" Target="../media/image12.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13.png"/><Relationship Id="rId26" Type="http://schemas.openxmlformats.org/officeDocument/2006/relationships/image" Target="../media/image24.jpeg"/><Relationship Id="rId21" Type="http://schemas.openxmlformats.org/officeDocument/2006/relationships/image" Target="../media/image50.png"/><Relationship Id="rId34" Type="http://schemas.openxmlformats.org/officeDocument/2006/relationships/image" Target="../media/image53.png"/><Relationship Id="rId7" Type="http://schemas.openxmlformats.org/officeDocument/2006/relationships/image" Target="../media/image25.png"/><Relationship Id="rId12" Type="http://schemas.openxmlformats.org/officeDocument/2006/relationships/image" Target="../media/image35.gif"/><Relationship Id="rId17" Type="http://schemas.openxmlformats.org/officeDocument/2006/relationships/image" Target="../media/image43.png"/><Relationship Id="rId25" Type="http://schemas.openxmlformats.org/officeDocument/2006/relationships/image" Target="../media/image23.jpeg"/><Relationship Id="rId33" Type="http://schemas.openxmlformats.org/officeDocument/2006/relationships/image" Target="../media/image39.gif"/><Relationship Id="rId2" Type="http://schemas.openxmlformats.org/officeDocument/2006/relationships/image" Target="../media/image1.png"/><Relationship Id="rId16" Type="http://schemas.openxmlformats.org/officeDocument/2006/relationships/image" Target="../media/image42.jpeg"/><Relationship Id="rId20" Type="http://schemas.openxmlformats.org/officeDocument/2006/relationships/image" Target="../media/image15.jpg"/><Relationship Id="rId29"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19.jpeg"/><Relationship Id="rId11" Type="http://schemas.openxmlformats.org/officeDocument/2006/relationships/image" Target="../media/image34.jpeg"/><Relationship Id="rId24" Type="http://schemas.openxmlformats.org/officeDocument/2006/relationships/image" Target="../media/image22.gif"/><Relationship Id="rId32" Type="http://schemas.openxmlformats.org/officeDocument/2006/relationships/image" Target="../media/image38.png"/><Relationship Id="rId37" Type="http://schemas.openxmlformats.org/officeDocument/2006/relationships/image" Target="../media/image47.gif"/><Relationship Id="rId5" Type="http://schemas.openxmlformats.org/officeDocument/2006/relationships/image" Target="../media/image18.jpeg"/><Relationship Id="rId15" Type="http://schemas.openxmlformats.org/officeDocument/2006/relationships/image" Target="../media/image41.png"/><Relationship Id="rId23" Type="http://schemas.openxmlformats.org/officeDocument/2006/relationships/image" Target="../media/image21.png"/><Relationship Id="rId28" Type="http://schemas.openxmlformats.org/officeDocument/2006/relationships/image" Target="../media/image28.png"/><Relationship Id="rId36" Type="http://schemas.openxmlformats.org/officeDocument/2006/relationships/image" Target="../media/image46.png"/><Relationship Id="rId10" Type="http://schemas.openxmlformats.org/officeDocument/2006/relationships/image" Target="../media/image32.png"/><Relationship Id="rId19" Type="http://schemas.openxmlformats.org/officeDocument/2006/relationships/image" Target="../media/image14.jpeg"/><Relationship Id="rId31" Type="http://schemas.openxmlformats.org/officeDocument/2006/relationships/image" Target="../media/image36.jpeg"/><Relationship Id="rId4" Type="http://schemas.openxmlformats.org/officeDocument/2006/relationships/image" Target="../media/image17.png"/><Relationship Id="rId9" Type="http://schemas.openxmlformats.org/officeDocument/2006/relationships/image" Target="../media/image31.png"/><Relationship Id="rId14" Type="http://schemas.openxmlformats.org/officeDocument/2006/relationships/image" Target="../media/image40.png"/><Relationship Id="rId22" Type="http://schemas.openxmlformats.org/officeDocument/2006/relationships/image" Target="../media/image51.jpeg"/><Relationship Id="rId27" Type="http://schemas.openxmlformats.org/officeDocument/2006/relationships/image" Target="../media/image27.jpeg"/><Relationship Id="rId30" Type="http://schemas.openxmlformats.org/officeDocument/2006/relationships/image" Target="../media/image52.png"/><Relationship Id="rId35" Type="http://schemas.openxmlformats.org/officeDocument/2006/relationships/image" Target="../media/image45.png"/><Relationship Id="rId8" Type="http://schemas.openxmlformats.org/officeDocument/2006/relationships/image" Target="../media/image29.jpeg"/><Relationship Id="rId3" Type="http://schemas.openxmlformats.org/officeDocument/2006/relationships/image" Target="../media/image4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27.jpeg"/><Relationship Id="rId18" Type="http://schemas.openxmlformats.org/officeDocument/2006/relationships/image" Target="../media/image38.png"/><Relationship Id="rId3" Type="http://schemas.openxmlformats.org/officeDocument/2006/relationships/image" Target="../media/image1.png"/><Relationship Id="rId21" Type="http://schemas.openxmlformats.org/officeDocument/2006/relationships/image" Target="../media/image45.png"/><Relationship Id="rId7" Type="http://schemas.openxmlformats.org/officeDocument/2006/relationships/image" Target="../media/image50.png"/><Relationship Id="rId12" Type="http://schemas.openxmlformats.org/officeDocument/2006/relationships/image" Target="../media/image24.jpeg"/><Relationship Id="rId17" Type="http://schemas.openxmlformats.org/officeDocument/2006/relationships/image" Target="../media/image36.jpeg"/><Relationship Id="rId2" Type="http://schemas.openxmlformats.org/officeDocument/2006/relationships/image" Target="../media/image54.png"/><Relationship Id="rId16" Type="http://schemas.openxmlformats.org/officeDocument/2006/relationships/image" Target="../media/image52.png"/><Relationship Id="rId20" Type="http://schemas.openxmlformats.org/officeDocument/2006/relationships/image" Target="../media/image53.png"/><Relationship Id="rId1" Type="http://schemas.openxmlformats.org/officeDocument/2006/relationships/slideMaster" Target="../slideMasters/slideMaster1.xml"/><Relationship Id="rId6" Type="http://schemas.openxmlformats.org/officeDocument/2006/relationships/image" Target="../media/image15.jpg"/><Relationship Id="rId11" Type="http://schemas.openxmlformats.org/officeDocument/2006/relationships/image" Target="../media/image23.jpeg"/><Relationship Id="rId5" Type="http://schemas.openxmlformats.org/officeDocument/2006/relationships/image" Target="../media/image14.jpeg"/><Relationship Id="rId15" Type="http://schemas.openxmlformats.org/officeDocument/2006/relationships/image" Target="../media/image30.png"/><Relationship Id="rId23" Type="http://schemas.openxmlformats.org/officeDocument/2006/relationships/image" Target="../media/image47.gif"/><Relationship Id="rId10" Type="http://schemas.openxmlformats.org/officeDocument/2006/relationships/image" Target="../media/image22.gif"/><Relationship Id="rId19" Type="http://schemas.openxmlformats.org/officeDocument/2006/relationships/image" Target="../media/image39.gif"/><Relationship Id="rId4" Type="http://schemas.openxmlformats.org/officeDocument/2006/relationships/image" Target="../media/image13.png"/><Relationship Id="rId9" Type="http://schemas.openxmlformats.org/officeDocument/2006/relationships/image" Target="../media/image21.png"/><Relationship Id="rId14" Type="http://schemas.openxmlformats.org/officeDocument/2006/relationships/image" Target="../media/image28.png"/><Relationship Id="rId22" Type="http://schemas.openxmlformats.org/officeDocument/2006/relationships/image" Target="../media/image46.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7.png"/><Relationship Id="rId3" Type="http://schemas.openxmlformats.org/officeDocument/2006/relationships/image" Target="../media/image1.png"/><Relationship Id="rId7" Type="http://schemas.openxmlformats.org/officeDocument/2006/relationships/image" Target="../media/image25.png"/><Relationship Id="rId12" Type="http://schemas.openxmlformats.org/officeDocument/2006/relationships/image" Target="../media/image35.gif"/><Relationship Id="rId17" Type="http://schemas.openxmlformats.org/officeDocument/2006/relationships/image" Target="../media/image43.png"/><Relationship Id="rId2" Type="http://schemas.openxmlformats.org/officeDocument/2006/relationships/image" Target="../media/image55.png"/><Relationship Id="rId16" Type="http://schemas.openxmlformats.org/officeDocument/2006/relationships/image" Target="../media/image42.jpeg"/><Relationship Id="rId1" Type="http://schemas.openxmlformats.org/officeDocument/2006/relationships/slideMaster" Target="../slideMasters/slideMaster1.xml"/><Relationship Id="rId6" Type="http://schemas.openxmlformats.org/officeDocument/2006/relationships/image" Target="../media/image19.jpeg"/><Relationship Id="rId11" Type="http://schemas.openxmlformats.org/officeDocument/2006/relationships/image" Target="../media/image34.jpeg"/><Relationship Id="rId5" Type="http://schemas.openxmlformats.org/officeDocument/2006/relationships/image" Target="../media/image18.jpeg"/><Relationship Id="rId15" Type="http://schemas.openxmlformats.org/officeDocument/2006/relationships/image" Target="../media/image41.png"/><Relationship Id="rId10"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31.png"/><Relationship Id="rId14" Type="http://schemas.openxmlformats.org/officeDocument/2006/relationships/image" Target="../media/image4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eudat.eu/" TargetMode="External"/><Relationship Id="rId2" Type="http://schemas.openxmlformats.org/officeDocument/2006/relationships/image" Target="../media/image5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hyperlink" Target="http://www.eudat.eu/"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8575"/>
            <a:ext cx="7772400" cy="1470025"/>
          </a:xfrm>
        </p:spPr>
        <p:txBody>
          <a:bodyPr>
            <a:normAutofit/>
          </a:bodyPr>
          <a:lstStyle>
            <a:lvl1pPr>
              <a:defRPr sz="4000">
                <a:latin typeface="Century Gothic" pitchFamily="34" charset="0"/>
              </a:defRPr>
            </a:lvl1pPr>
          </a:lstStyle>
          <a:p>
            <a:r>
              <a:rPr lang="nl-NL" smtClean="0"/>
              <a:t>Click to edit Master title style</a:t>
            </a:r>
            <a:endParaRPr lang="en-US"/>
          </a:p>
        </p:txBody>
      </p:sp>
      <p:sp>
        <p:nvSpPr>
          <p:cNvPr id="3" name="Subtitle 2"/>
          <p:cNvSpPr>
            <a:spLocks noGrp="1"/>
          </p:cNvSpPr>
          <p:nvPr>
            <p:ph type="subTitle" idx="1"/>
          </p:nvPr>
        </p:nvSpPr>
        <p:spPr>
          <a:xfrm>
            <a:off x="1371600" y="4267200"/>
            <a:ext cx="6400800" cy="137160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Click to edit Master subtitle style</a:t>
            </a:r>
            <a:endParaRPr lang="en-US" dirty="0"/>
          </a:p>
        </p:txBody>
      </p:sp>
      <p:sp>
        <p:nvSpPr>
          <p:cNvPr id="7" name="Rettangolo 8"/>
          <p:cNvSpPr/>
          <p:nvPr/>
        </p:nvSpPr>
        <p:spPr>
          <a:xfrm>
            <a:off x="6238333" y="6021288"/>
            <a:ext cx="2660134" cy="400110"/>
          </a:xfrm>
          <a:prstGeom prst="rect">
            <a:avLst/>
          </a:prstGeom>
        </p:spPr>
        <p:txBody>
          <a:bodyPr wrap="square">
            <a:spAutoFit/>
          </a:bodyPr>
          <a:lstStyle/>
          <a:p>
            <a:pPr algn="r"/>
            <a:r>
              <a:rPr lang="en-GB" sz="2000" kern="1200" noProof="0" dirty="0" smtClean="0">
                <a:solidFill>
                  <a:schemeClr val="tx1"/>
                </a:solidFill>
                <a:latin typeface="+mn-lt"/>
                <a:ea typeface="+mn-ea"/>
                <a:cs typeface="+mn-cs"/>
                <a:hlinkClick r:id="rId3"/>
              </a:rPr>
              <a:t>www.eudat.eu</a:t>
            </a:r>
            <a:endParaRPr lang="en-GB" sz="2000" kern="1200" noProof="0" dirty="0" smtClean="0">
              <a:solidFill>
                <a:schemeClr val="tx1"/>
              </a:solidFill>
              <a:latin typeface="+mn-lt"/>
              <a:ea typeface="+mn-ea"/>
              <a:cs typeface="+mn-cs"/>
            </a:endParaRPr>
          </a:p>
        </p:txBody>
      </p:sp>
      <p:sp>
        <p:nvSpPr>
          <p:cNvPr id="8" name="CasellaDiTesto 10"/>
          <p:cNvSpPr txBox="1"/>
          <p:nvPr/>
        </p:nvSpPr>
        <p:spPr>
          <a:xfrm>
            <a:off x="0" y="6479758"/>
            <a:ext cx="9144000" cy="261610"/>
          </a:xfrm>
          <a:prstGeom prst="rect">
            <a:avLst/>
          </a:prstGeom>
          <a:noFill/>
          <a:ln>
            <a:noFill/>
          </a:ln>
        </p:spPr>
        <p:txBody>
          <a:bodyPr wrap="square" rtlCol="0">
            <a:spAutoFit/>
          </a:bodyPr>
          <a:lstStyle/>
          <a:p>
            <a:pPr algn="ctr"/>
            <a:r>
              <a:rPr lang="en-GB" sz="1050" noProof="0" dirty="0" smtClean="0">
                <a:latin typeface="Century Gothic"/>
                <a:cs typeface="Century Gothic"/>
              </a:rPr>
              <a:t>EUDAT receives funding from the European Union's Horizon 2020 programme - DG CONNECT e-Infrastructures. Contract No. 654065</a:t>
            </a:r>
            <a:endParaRPr lang="en-GB" sz="1050" noProof="0" dirty="0">
              <a:latin typeface="Century Gothic"/>
              <a:cs typeface="Century Gothic"/>
            </a:endParaRPr>
          </a:p>
        </p:txBody>
      </p:sp>
      <p:pic>
        <p:nvPicPr>
          <p:cNvPr id="14" name="Immagine 7" descr="eudat-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304800"/>
            <a:ext cx="2386076" cy="1421492"/>
          </a:xfrm>
          <a:prstGeom prst="rect">
            <a:avLst/>
          </a:prstGeom>
        </p:spPr>
      </p:pic>
      <p:sp>
        <p:nvSpPr>
          <p:cNvPr id="13"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5"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6"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7"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74786D57-78E5-1940-9E29-B3974D3C5675}"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B2B1E-EAFF-204F-A8E1-AB72CEE732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dirty="0"/>
          </a:p>
        </p:txBody>
      </p:sp>
      <p:sp>
        <p:nvSpPr>
          <p:cNvPr id="4" name="Date Placeholder 3"/>
          <p:cNvSpPr>
            <a:spLocks noGrp="1"/>
          </p:cNvSpPr>
          <p:nvPr>
            <p:ph type="dt" sz="half" idx="10"/>
          </p:nvPr>
        </p:nvSpPr>
        <p:spPr/>
        <p:txBody>
          <a:bodyPr/>
          <a:lstStyle/>
          <a:p>
            <a:fld id="{74786D57-78E5-1940-9E29-B3974D3C5675}"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B2B1E-EAFF-204F-A8E1-AB72CEE7324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74786D57-78E5-1940-9E29-B3974D3C5675}"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B2B1E-EAFF-204F-A8E1-AB72CEE7324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2_SERVICE_SUITE">
    <p:bg>
      <p:bgPr>
        <a:solidFill>
          <a:schemeClr val="bg1"/>
        </a:solidFill>
        <a:effectLst/>
      </p:bgPr>
    </p:bg>
    <p:spTree>
      <p:nvGrpSpPr>
        <p:cNvPr id="1" name=""/>
        <p:cNvGrpSpPr/>
        <p:nvPr/>
      </p:nvGrpSpPr>
      <p:grpSpPr>
        <a:xfrm>
          <a:off x="0" y="0"/>
          <a:ext cx="0" cy="0"/>
          <a:chOff x="0" y="0"/>
          <a:chExt cx="0" cy="0"/>
        </a:xfrm>
      </p:grpSpPr>
      <p:sp>
        <p:nvSpPr>
          <p:cNvPr id="12" name="Titolo 6"/>
          <p:cNvSpPr txBox="1">
            <a:spLocks/>
          </p:cNvSpPr>
          <p:nvPr/>
        </p:nvSpPr>
        <p:spPr>
          <a:xfrm>
            <a:off x="1710267" y="418571"/>
            <a:ext cx="5884334" cy="631295"/>
          </a:xfrm>
          <a:prstGeom prst="rect">
            <a:avLst/>
          </a:prstGeom>
          <a:ln>
            <a:noFill/>
          </a:ln>
        </p:spPr>
        <p:txBody>
          <a:bodyPr vert="horz"/>
          <a:lstStyle>
            <a:lvl1pPr algn="ctr" defTabSz="457200" rtl="0" eaLnBrk="1" latinLnBrk="0" hangingPunct="1">
              <a:spcBef>
                <a:spcPct val="0"/>
              </a:spcBef>
              <a:buNone/>
              <a:defRPr sz="2800" b="1" kern="1200">
                <a:solidFill>
                  <a:schemeClr val="tx1"/>
                </a:solidFill>
                <a:latin typeface="+mj-lt"/>
                <a:ea typeface="+mj-ea"/>
                <a:cs typeface="+mj-cs"/>
              </a:defRPr>
            </a:lvl1pPr>
          </a:lstStyle>
          <a:p>
            <a:r>
              <a:rPr lang="en-US" dirty="0" smtClean="0">
                <a:latin typeface="Century Gothic" pitchFamily="34" charset="0"/>
              </a:rPr>
              <a:t>B2 SERVICE SUITE</a:t>
            </a:r>
            <a:endParaRPr lang="it-IT" dirty="0">
              <a:latin typeface="Century Gothic" pitchFamily="34" charset="0"/>
            </a:endParaRPr>
          </a:p>
        </p:txBody>
      </p:sp>
      <p:pic>
        <p:nvPicPr>
          <p:cNvPr id="11"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0" name="Rectangle 9"/>
          <p:cNvSpPr/>
          <p:nvPr/>
        </p:nvSpPr>
        <p:spPr>
          <a:xfrm>
            <a:off x="2843808" y="6093296"/>
            <a:ext cx="3356432" cy="369332"/>
          </a:xfrm>
          <a:prstGeom prst="rect">
            <a:avLst/>
          </a:prstGeom>
        </p:spPr>
        <p:txBody>
          <a:bodyPr wrap="none">
            <a:spAutoFit/>
          </a:bodyPr>
          <a:lstStyle/>
          <a:p>
            <a:pPr algn="ctr" eaLnBrk="1" hangingPunct="1"/>
            <a:r>
              <a:rPr lang="en-US" altLang="en-US" sz="1800" b="1" dirty="0" smtClean="0">
                <a:solidFill>
                  <a:srgbClr val="23589C"/>
                </a:solidFill>
                <a:latin typeface="Helvetica LT Std" pitchFamily="34" charset="0"/>
              </a:rPr>
              <a:t>http://www.eudat.eu/services</a:t>
            </a:r>
            <a:endParaRPr lang="en-US" altLang="en-US" sz="1800" b="1" dirty="0">
              <a:solidFill>
                <a:srgbClr val="23589C"/>
              </a:solidFill>
              <a:latin typeface="Helvetica LT Std" pitchFamily="34" charset="0"/>
            </a:endParaRPr>
          </a:p>
        </p:txBody>
      </p:sp>
      <p:pic>
        <p:nvPicPr>
          <p:cNvPr id="13" name="Picture 1"/>
          <p:cNvPicPr>
            <a:picLocks noChangeAspect="1"/>
          </p:cNvPicPr>
          <p:nvPr/>
        </p:nvPicPr>
        <p:blipFill>
          <a:blip r:embed="rId3" cstate="print"/>
          <a:srcRect/>
          <a:stretch>
            <a:fillRect/>
          </a:stretch>
        </p:blipFill>
        <p:spPr bwMode="auto">
          <a:xfrm>
            <a:off x="5033963" y="1661443"/>
            <a:ext cx="3846512" cy="3559175"/>
          </a:xfrm>
          <a:prstGeom prst="rect">
            <a:avLst/>
          </a:prstGeom>
          <a:noFill/>
          <a:ln w="9525">
            <a:noFill/>
            <a:miter lim="800000"/>
            <a:headEnd/>
            <a:tailEnd/>
          </a:ln>
        </p:spPr>
      </p:pic>
      <p:pic>
        <p:nvPicPr>
          <p:cNvPr id="18" name="Picture 13"/>
          <p:cNvPicPr>
            <a:picLocks noChangeAspect="1"/>
          </p:cNvPicPr>
          <p:nvPr/>
        </p:nvPicPr>
        <p:blipFill>
          <a:blip r:embed="rId4" cstate="print"/>
          <a:srcRect/>
          <a:stretch>
            <a:fillRect/>
          </a:stretch>
        </p:blipFill>
        <p:spPr bwMode="auto">
          <a:xfrm>
            <a:off x="227013" y="1340768"/>
            <a:ext cx="4344987" cy="674688"/>
          </a:xfrm>
          <a:prstGeom prst="rect">
            <a:avLst/>
          </a:prstGeom>
          <a:noFill/>
          <a:ln w="9525">
            <a:noFill/>
            <a:miter lim="800000"/>
            <a:headEnd/>
            <a:tailEnd/>
          </a:ln>
        </p:spPr>
      </p:pic>
      <p:pic>
        <p:nvPicPr>
          <p:cNvPr id="19" name="Picture 23"/>
          <p:cNvPicPr>
            <a:picLocks noChangeAspect="1"/>
          </p:cNvPicPr>
          <p:nvPr/>
        </p:nvPicPr>
        <p:blipFill>
          <a:blip r:embed="rId5" cstate="print"/>
          <a:srcRect/>
          <a:stretch>
            <a:fillRect/>
          </a:stretch>
        </p:blipFill>
        <p:spPr bwMode="auto">
          <a:xfrm>
            <a:off x="238125" y="2258343"/>
            <a:ext cx="4343400" cy="673100"/>
          </a:xfrm>
          <a:prstGeom prst="rect">
            <a:avLst/>
          </a:prstGeom>
          <a:noFill/>
          <a:ln w="9525">
            <a:noFill/>
            <a:miter lim="800000"/>
            <a:headEnd/>
            <a:tailEnd/>
          </a:ln>
        </p:spPr>
      </p:pic>
      <p:pic>
        <p:nvPicPr>
          <p:cNvPr id="20" name="Picture 2"/>
          <p:cNvPicPr>
            <a:picLocks noChangeAspect="1"/>
          </p:cNvPicPr>
          <p:nvPr/>
        </p:nvPicPr>
        <p:blipFill>
          <a:blip r:embed="rId6" cstate="print"/>
          <a:srcRect/>
          <a:stretch>
            <a:fillRect/>
          </a:stretch>
        </p:blipFill>
        <p:spPr bwMode="auto">
          <a:xfrm>
            <a:off x="227013" y="3209256"/>
            <a:ext cx="4343400" cy="674687"/>
          </a:xfrm>
          <a:prstGeom prst="rect">
            <a:avLst/>
          </a:prstGeom>
          <a:noFill/>
          <a:ln w="9525">
            <a:noFill/>
            <a:miter lim="800000"/>
            <a:headEnd/>
            <a:tailEnd/>
          </a:ln>
        </p:spPr>
      </p:pic>
      <p:pic>
        <p:nvPicPr>
          <p:cNvPr id="21" name="Picture 6" descr="C:\Users\lbermude\Documents\Laura\eudat\conference\3rd-conference\poster-services\b2stage\presentacion\B2STAGE_payoff.png"/>
          <p:cNvPicPr>
            <a:picLocks noChangeAspect="1" noChangeArrowheads="1"/>
          </p:cNvPicPr>
          <p:nvPr/>
        </p:nvPicPr>
        <p:blipFill>
          <a:blip r:embed="rId7" cstate="print"/>
          <a:srcRect/>
          <a:stretch>
            <a:fillRect/>
          </a:stretch>
        </p:blipFill>
        <p:spPr bwMode="auto">
          <a:xfrm>
            <a:off x="227013" y="4144293"/>
            <a:ext cx="4343400" cy="674688"/>
          </a:xfrm>
          <a:prstGeom prst="rect">
            <a:avLst/>
          </a:prstGeom>
          <a:noFill/>
          <a:ln w="9525">
            <a:noFill/>
            <a:miter lim="800000"/>
            <a:headEnd/>
            <a:tailEnd/>
          </a:ln>
        </p:spPr>
      </p:pic>
      <p:pic>
        <p:nvPicPr>
          <p:cNvPr id="22" name="Picture 1"/>
          <p:cNvPicPr>
            <a:picLocks noChangeAspect="1"/>
          </p:cNvPicPr>
          <p:nvPr/>
        </p:nvPicPr>
        <p:blipFill>
          <a:blip r:embed="rId8" cstate="print"/>
          <a:srcRect/>
          <a:stretch>
            <a:fillRect/>
          </a:stretch>
        </p:blipFill>
        <p:spPr bwMode="auto">
          <a:xfrm>
            <a:off x="238125" y="5074568"/>
            <a:ext cx="4344988" cy="674688"/>
          </a:xfrm>
          <a:prstGeom prst="rect">
            <a:avLst/>
          </a:prstGeom>
          <a:noFill/>
          <a:ln w="9525">
            <a:noFill/>
            <a:miter lim="800000"/>
            <a:headEnd/>
            <a:tailEnd/>
          </a:ln>
        </p:spPr>
      </p:pic>
    </p:spTree>
    <p:extLst>
      <p:ext uri="{BB962C8B-B14F-4D97-AF65-F5344CB8AC3E}">
        <p14:creationId xmlns:p14="http://schemas.microsoft.com/office/powerpoint/2010/main" val="2315105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rtners_with text">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4" name="Sottotitolo 2"/>
          <p:cNvSpPr txBox="1">
            <a:spLocks/>
          </p:cNvSpPr>
          <p:nvPr/>
        </p:nvSpPr>
        <p:spPr>
          <a:xfrm>
            <a:off x="194733" y="1752599"/>
            <a:ext cx="3496733" cy="3098801"/>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smtClean="0">
                <a:latin typeface="Century Gothic" pitchFamily="34" charset="0"/>
              </a:rPr>
              <a:t>A consortium of high performance computing (HPC) / data </a:t>
            </a:r>
            <a:r>
              <a:rPr lang="it-IT" sz="2400" noProof="0" dirty="0" smtClean="0">
                <a:latin typeface="Century Gothic" pitchFamily="34" charset="0"/>
              </a:rPr>
              <a:t>centres</a:t>
            </a:r>
            <a:r>
              <a:rPr lang="en-US" sz="2400" dirty="0" smtClean="0">
                <a:latin typeface="Century Gothic" pitchFamily="34" charset="0"/>
              </a:rPr>
              <a:t>, libraries, scientific communities, data scientists</a:t>
            </a:r>
            <a:endParaRPr lang="en-US" sz="2400" dirty="0">
              <a:latin typeface="Century Gothic" pitchFamily="34" charset="0"/>
            </a:endParaRPr>
          </a:p>
        </p:txBody>
      </p:sp>
      <p:sp>
        <p:nvSpPr>
          <p:cNvPr id="10" name="Title 1"/>
          <p:cNvSpPr>
            <a:spLocks noGrp="1"/>
          </p:cNvSpPr>
          <p:nvPr>
            <p:ph type="title"/>
          </p:nvPr>
        </p:nvSpPr>
        <p:spPr>
          <a:xfrm>
            <a:off x="1371600" y="274638"/>
            <a:ext cx="7315200" cy="792162"/>
          </a:xfrm>
        </p:spPr>
        <p:txBody>
          <a:bodyPr/>
          <a:lstStyle/>
          <a:p>
            <a:r>
              <a:rPr lang="nl-NL" smtClean="0"/>
              <a:t>Click to edit Master title style</a:t>
            </a: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67546"/>
            <a:ext cx="8532440" cy="6399331"/>
          </a:xfrm>
          <a:prstGeom prst="rect">
            <a:avLst/>
          </a:prstGeom>
        </p:spPr>
      </p:pic>
    </p:spTree>
    <p:extLst>
      <p:ext uri="{BB962C8B-B14F-4D97-AF65-F5344CB8AC3E}">
        <p14:creationId xmlns:p14="http://schemas.microsoft.com/office/powerpoint/2010/main" val="2315105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artners_Black&amp;White">
    <p:bg>
      <p:bgPr>
        <a:solidFill>
          <a:schemeClr val="bg1"/>
        </a:solidFill>
        <a:effectLst/>
      </p:bgPr>
    </p:bg>
    <p:spTree>
      <p:nvGrpSpPr>
        <p:cNvPr id="1" name=""/>
        <p:cNvGrpSpPr/>
        <p:nvPr/>
      </p:nvGrpSpPr>
      <p:grpSpPr>
        <a:xfrm>
          <a:off x="0" y="0"/>
          <a:ext cx="0" cy="0"/>
          <a:chOff x="0" y="0"/>
          <a:chExt cx="0" cy="0"/>
        </a:xfrm>
      </p:grpSpPr>
      <p:pic>
        <p:nvPicPr>
          <p:cNvPr id="9" name="Immagine 8" descr="EUDAT-LogoGrigio.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90" y="-109654"/>
            <a:ext cx="1143000" cy="892098"/>
          </a:xfrm>
          <a:prstGeom prst="rect">
            <a:avLst/>
          </a:prstGeom>
        </p:spPr>
      </p:pic>
      <p:sp>
        <p:nvSpPr>
          <p:cNvPr id="11" name="Title 1"/>
          <p:cNvSpPr>
            <a:spLocks noGrp="1"/>
          </p:cNvSpPr>
          <p:nvPr>
            <p:ph type="title"/>
          </p:nvPr>
        </p:nvSpPr>
        <p:spPr>
          <a:xfrm>
            <a:off x="1371600" y="274638"/>
            <a:ext cx="7315200" cy="792162"/>
          </a:xfrm>
        </p:spPr>
        <p:txBody>
          <a:bodyPr/>
          <a:lstStyle/>
          <a:p>
            <a:r>
              <a:rPr lang="nl-NL" smtClean="0"/>
              <a:t>Click to edit Master title style</a:t>
            </a: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67546"/>
            <a:ext cx="8532440" cy="6399331"/>
          </a:xfrm>
          <a:prstGeom prst="rect">
            <a:avLst/>
          </a:prstGeom>
        </p:spPr>
      </p:pic>
    </p:spTree>
    <p:extLst>
      <p:ext uri="{BB962C8B-B14F-4D97-AF65-F5344CB8AC3E}">
        <p14:creationId xmlns:p14="http://schemas.microsoft.com/office/powerpoint/2010/main" val="1178097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artners_Colour">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nl-NL" smtClean="0"/>
              <a:t>Click to edit Master title style</a:t>
            </a: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67546"/>
            <a:ext cx="8532440" cy="6399331"/>
          </a:xfrm>
          <a:prstGeom prst="rect">
            <a:avLst/>
          </a:prstGeom>
        </p:spPr>
      </p:pic>
    </p:spTree>
    <p:extLst>
      <p:ext uri="{BB962C8B-B14F-4D97-AF65-F5344CB8AC3E}">
        <p14:creationId xmlns:p14="http://schemas.microsoft.com/office/powerpoint/2010/main" val="1178097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artners_Logos">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nl-NL" smtClean="0"/>
              <a:t>Click to edit Master title style</a:t>
            </a: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67546"/>
            <a:ext cx="8532440" cy="639933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340768"/>
            <a:ext cx="599144" cy="38008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06" y="1844824"/>
            <a:ext cx="1072851" cy="288032"/>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318" y="2241360"/>
            <a:ext cx="353494" cy="432048"/>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890" y="2733887"/>
            <a:ext cx="423588" cy="458761"/>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1837" y="3789040"/>
            <a:ext cx="701694" cy="248224"/>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00" y="4103706"/>
            <a:ext cx="1076258" cy="221775"/>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4210" y="5157192"/>
            <a:ext cx="320268" cy="404664"/>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6320" y="5733256"/>
            <a:ext cx="571264" cy="184587"/>
          </a:xfrm>
          <a:prstGeom prst="rect">
            <a:avLst/>
          </a:prstGeom>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2955" y="6021288"/>
            <a:ext cx="646720" cy="245754"/>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0022" y="6381328"/>
            <a:ext cx="639570" cy="284253"/>
          </a:xfrm>
          <a:prstGeom prst="rect">
            <a:avLst/>
          </a:prstGeom>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48692" y="1556792"/>
            <a:ext cx="699349" cy="258302"/>
          </a:xfrm>
          <a:prstGeom prst="rect">
            <a:avLst/>
          </a:prstGeom>
        </p:spPr>
      </p:pic>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04676" y="1903558"/>
            <a:ext cx="916707" cy="372075"/>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348693" y="2428890"/>
            <a:ext cx="631019" cy="186677"/>
          </a:xfrm>
          <a:prstGeom prst="rect">
            <a:avLst/>
          </a:prstGeom>
        </p:spPr>
      </p:pic>
      <p:pic>
        <p:nvPicPr>
          <p:cNvPr id="18" name="Picture 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86916" y="2788930"/>
            <a:ext cx="934467" cy="204415"/>
          </a:xfrm>
          <a:prstGeom prst="rect">
            <a:avLst/>
          </a:prstGeom>
        </p:spPr>
      </p:pic>
      <p:pic>
        <p:nvPicPr>
          <p:cNvPr id="19" name="Picture 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03648" y="3107681"/>
            <a:ext cx="544263" cy="257313"/>
          </a:xfrm>
          <a:prstGeom prst="rect">
            <a:avLst/>
          </a:prstGeom>
        </p:spPr>
      </p:pic>
      <p:pic>
        <p:nvPicPr>
          <p:cNvPr id="20" name="Picture 1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78011" y="3495066"/>
            <a:ext cx="395536" cy="197768"/>
          </a:xfrm>
          <a:prstGeom prst="rect">
            <a:avLst/>
          </a:prstGeom>
        </p:spPr>
      </p:pic>
      <p:pic>
        <p:nvPicPr>
          <p:cNvPr id="21" name="Picture 2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478011" y="3845992"/>
            <a:ext cx="358025" cy="349969"/>
          </a:xfrm>
          <a:prstGeom prst="rect">
            <a:avLst/>
          </a:prstGeom>
        </p:spPr>
      </p:pic>
      <p:pic>
        <p:nvPicPr>
          <p:cNvPr id="22" name="Picture 2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331640" y="4363639"/>
            <a:ext cx="644394" cy="187447"/>
          </a:xfrm>
          <a:prstGeom prst="rect">
            <a:avLst/>
          </a:prstGeom>
        </p:spPr>
      </p:pic>
      <p:pic>
        <p:nvPicPr>
          <p:cNvPr id="23" name="Picture 2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403648" y="4877162"/>
            <a:ext cx="423490" cy="423490"/>
          </a:xfrm>
          <a:prstGeom prst="rect">
            <a:avLst/>
          </a:prstGeom>
        </p:spPr>
      </p:pic>
      <p:sp>
        <p:nvSpPr>
          <p:cNvPr id="24" name="TextBox 23"/>
          <p:cNvSpPr txBox="1"/>
          <p:nvPr/>
        </p:nvSpPr>
        <p:spPr>
          <a:xfrm>
            <a:off x="1043948" y="4646330"/>
            <a:ext cx="1584176" cy="230832"/>
          </a:xfrm>
          <a:prstGeom prst="rect">
            <a:avLst/>
          </a:prstGeom>
          <a:noFill/>
        </p:spPr>
        <p:txBody>
          <a:bodyPr wrap="square" rtlCol="0">
            <a:spAutoFit/>
          </a:bodyPr>
          <a:lstStyle/>
          <a:p>
            <a:r>
              <a:rPr lang="it-IT" sz="900" b="1" dirty="0" smtClean="0"/>
              <a:t>e-Science Data Factory</a:t>
            </a:r>
            <a:endParaRPr lang="it-IT" sz="900" b="1" dirty="0"/>
          </a:p>
        </p:txBody>
      </p:sp>
      <p:pic>
        <p:nvPicPr>
          <p:cNvPr id="1026"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43948" y="5410875"/>
            <a:ext cx="1439820" cy="366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 name="Picture 2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483768" y="4720866"/>
            <a:ext cx="753216" cy="114866"/>
          </a:xfrm>
          <a:prstGeom prst="rect">
            <a:avLst/>
          </a:prstGeom>
        </p:spPr>
      </p:pic>
      <p:pic>
        <p:nvPicPr>
          <p:cNvPr id="27" name="Picture 2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532601" y="4238379"/>
            <a:ext cx="683568" cy="294208"/>
          </a:xfrm>
          <a:prstGeom prst="rect">
            <a:avLst/>
          </a:prstGeom>
        </p:spPr>
      </p:pic>
      <p:pic>
        <p:nvPicPr>
          <p:cNvPr id="28" name="Picture 27"/>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408312" y="3836630"/>
            <a:ext cx="867544" cy="346415"/>
          </a:xfrm>
          <a:prstGeom prst="rect">
            <a:avLst/>
          </a:prstGeom>
        </p:spPr>
      </p:pic>
      <p:pic>
        <p:nvPicPr>
          <p:cNvPr id="29" name="Picture 28"/>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617515" y="3275618"/>
            <a:ext cx="413714" cy="404664"/>
          </a:xfrm>
          <a:prstGeom prst="rect">
            <a:avLst/>
          </a:prstGeom>
        </p:spPr>
      </p:pic>
      <p:pic>
        <p:nvPicPr>
          <p:cNvPr id="30" name="Picture 29"/>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628124" y="2733887"/>
            <a:ext cx="403105" cy="407081"/>
          </a:xfrm>
          <a:prstGeom prst="rect">
            <a:avLst/>
          </a:prstGeom>
        </p:spPr>
      </p:pic>
      <p:pic>
        <p:nvPicPr>
          <p:cNvPr id="31" name="Picture 30"/>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617515" y="2411029"/>
            <a:ext cx="405011" cy="224132"/>
          </a:xfrm>
          <a:prstGeom prst="rect">
            <a:avLst/>
          </a:prstGeom>
        </p:spPr>
      </p:pic>
      <p:pic>
        <p:nvPicPr>
          <p:cNvPr id="32" name="Picture 31"/>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555776" y="1772816"/>
            <a:ext cx="556155" cy="443441"/>
          </a:xfrm>
          <a:prstGeom prst="rect">
            <a:avLst/>
          </a:prstGeom>
        </p:spPr>
      </p:pic>
      <p:pic>
        <p:nvPicPr>
          <p:cNvPr id="33" name="Picture 32"/>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46221" y="6131198"/>
            <a:ext cx="1121603" cy="790683"/>
          </a:xfrm>
          <a:prstGeom prst="rect">
            <a:avLst/>
          </a:prstGeom>
        </p:spPr>
      </p:pic>
      <p:pic>
        <p:nvPicPr>
          <p:cNvPr id="34" name="Picture 33"/>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399050" y="5841632"/>
            <a:ext cx="415943" cy="359312"/>
          </a:xfrm>
          <a:prstGeom prst="rect">
            <a:avLst/>
          </a:prstGeom>
        </p:spPr>
      </p:pic>
      <p:pic>
        <p:nvPicPr>
          <p:cNvPr id="35" name="Picture 34"/>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323528" y="4857809"/>
            <a:ext cx="446067" cy="128748"/>
          </a:xfrm>
          <a:prstGeom prst="rect">
            <a:avLst/>
          </a:prstGeom>
        </p:spPr>
      </p:pic>
      <p:pic>
        <p:nvPicPr>
          <p:cNvPr id="36" name="Picture 35"/>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08459" y="4392960"/>
            <a:ext cx="806202" cy="310078"/>
          </a:xfrm>
          <a:prstGeom prst="rect">
            <a:avLst/>
          </a:prstGeom>
        </p:spPr>
      </p:pic>
      <p:pic>
        <p:nvPicPr>
          <p:cNvPr id="38" name="Picture 37"/>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82854" y="3267525"/>
            <a:ext cx="592460" cy="417684"/>
          </a:xfrm>
          <a:prstGeom prst="rect">
            <a:avLst/>
          </a:prstGeom>
        </p:spPr>
      </p:pic>
      <p:pic>
        <p:nvPicPr>
          <p:cNvPr id="39" name="Picture 38"/>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2618906" y="4956004"/>
            <a:ext cx="454871" cy="454871"/>
          </a:xfrm>
          <a:prstGeom prst="rect">
            <a:avLst/>
          </a:prstGeom>
        </p:spPr>
      </p:pic>
      <p:pic>
        <p:nvPicPr>
          <p:cNvPr id="40" name="Picture 39"/>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2627784" y="5517232"/>
            <a:ext cx="416917" cy="277944"/>
          </a:xfrm>
          <a:prstGeom prst="rect">
            <a:avLst/>
          </a:prstGeom>
        </p:spPr>
      </p:pic>
      <p:pic>
        <p:nvPicPr>
          <p:cNvPr id="41" name="Picture 40"/>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291255" y="5877272"/>
            <a:ext cx="1074794" cy="266708"/>
          </a:xfrm>
          <a:prstGeom prst="rect">
            <a:avLst/>
          </a:prstGeom>
        </p:spPr>
      </p:pic>
    </p:spTree>
    <p:extLst>
      <p:ext uri="{BB962C8B-B14F-4D97-AF65-F5344CB8AC3E}">
        <p14:creationId xmlns:p14="http://schemas.microsoft.com/office/powerpoint/2010/main" val="2554437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artners_Numbers">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333" y="464408"/>
            <a:ext cx="8534399" cy="6400800"/>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nl-NL" smtClean="0"/>
              <a:t>Click to edit Master title style</a:t>
            </a:r>
            <a:endParaRPr lang="en-US"/>
          </a:p>
        </p:txBody>
      </p:sp>
      <p:sp>
        <p:nvSpPr>
          <p:cNvPr id="7" name="Sottotitolo 2"/>
          <p:cNvSpPr txBox="1">
            <a:spLocks/>
          </p:cNvSpPr>
          <p:nvPr/>
        </p:nvSpPr>
        <p:spPr>
          <a:xfrm>
            <a:off x="50799" y="2348880"/>
            <a:ext cx="1136825" cy="4248472"/>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   CSC</a:t>
            </a:r>
          </a:p>
          <a:p>
            <a:pPr algn="l"/>
            <a:r>
              <a:rPr lang="it-IT" sz="1200" b="0" dirty="0" smtClean="0">
                <a:solidFill>
                  <a:schemeClr val="tx1"/>
                </a:solidFill>
                <a:latin typeface="Century Gothic" pitchFamily="34" charset="0"/>
              </a:rPr>
              <a:t>2.   BSC</a:t>
            </a:r>
          </a:p>
          <a:p>
            <a:pPr algn="l"/>
            <a:r>
              <a:rPr lang="it-IT" sz="1200" b="0" dirty="0" smtClean="0">
                <a:solidFill>
                  <a:schemeClr val="tx1"/>
                </a:solidFill>
                <a:latin typeface="Century Gothic" pitchFamily="34" charset="0"/>
              </a:rPr>
              <a:t>3.   CERFACS</a:t>
            </a:r>
          </a:p>
          <a:p>
            <a:pPr algn="l"/>
            <a:r>
              <a:rPr lang="it-IT" sz="1200" b="0" dirty="0" smtClean="0">
                <a:solidFill>
                  <a:schemeClr val="tx1"/>
                </a:solidFill>
                <a:latin typeface="Century Gothic" pitchFamily="34" charset="0"/>
              </a:rPr>
              <a:t>4.   CINECA</a:t>
            </a:r>
          </a:p>
          <a:p>
            <a:pPr algn="l"/>
            <a:r>
              <a:rPr lang="it-IT" sz="1200" b="0" dirty="0" smtClean="0">
                <a:solidFill>
                  <a:schemeClr val="tx1"/>
                </a:solidFill>
                <a:latin typeface="Century Gothic" pitchFamily="34" charset="0"/>
              </a:rPr>
              <a:t>5.   CINES</a:t>
            </a:r>
          </a:p>
          <a:p>
            <a:pPr algn="l"/>
            <a:r>
              <a:rPr lang="it-IT" sz="1200" b="0" dirty="0" smtClean="0">
                <a:solidFill>
                  <a:schemeClr val="tx1"/>
                </a:solidFill>
                <a:latin typeface="Century Gothic" pitchFamily="34" charset="0"/>
              </a:rPr>
              <a:t>6.   DKRZ</a:t>
            </a:r>
          </a:p>
          <a:p>
            <a:pPr algn="l"/>
            <a:r>
              <a:rPr lang="it-IT" sz="1200" b="0" dirty="0" smtClean="0">
                <a:solidFill>
                  <a:schemeClr val="tx1"/>
                </a:solidFill>
                <a:latin typeface="Century Gothic" pitchFamily="34" charset="0"/>
              </a:rPr>
              <a:t>7.   EAA</a:t>
            </a:r>
          </a:p>
          <a:p>
            <a:pPr algn="l"/>
            <a:r>
              <a:rPr lang="it-IT" sz="1200" b="0" dirty="0" smtClean="0">
                <a:solidFill>
                  <a:schemeClr val="tx1"/>
                </a:solidFill>
                <a:latin typeface="Century Gothic" pitchFamily="34" charset="0"/>
              </a:rPr>
              <a:t>8.   EKUT</a:t>
            </a:r>
          </a:p>
          <a:p>
            <a:pPr algn="l"/>
            <a:r>
              <a:rPr lang="it-IT" sz="1200" b="0" dirty="0" smtClean="0">
                <a:solidFill>
                  <a:schemeClr val="tx1"/>
                </a:solidFill>
                <a:latin typeface="Century Gothic" pitchFamily="34" charset="0"/>
              </a:rPr>
              <a:t>9.   UEDIN</a:t>
            </a:r>
          </a:p>
          <a:p>
            <a:pPr algn="l"/>
            <a:r>
              <a:rPr lang="it-IT" sz="1200" b="0" dirty="0" smtClean="0">
                <a:solidFill>
                  <a:schemeClr val="tx1"/>
                </a:solidFill>
                <a:latin typeface="Century Gothic" pitchFamily="34" charset="0"/>
              </a:rPr>
              <a:t>10. INGV</a:t>
            </a:r>
          </a:p>
          <a:p>
            <a:pPr algn="l"/>
            <a:r>
              <a:rPr lang="it-IT" sz="1200" b="0" dirty="0" smtClean="0">
                <a:solidFill>
                  <a:schemeClr val="tx1"/>
                </a:solidFill>
                <a:latin typeface="Century Gothic" pitchFamily="34" charset="0"/>
              </a:rPr>
              <a:t>11. JUELICH</a:t>
            </a:r>
          </a:p>
          <a:p>
            <a:pPr algn="l"/>
            <a:r>
              <a:rPr lang="it-IT" sz="1200" b="0" dirty="0" smtClean="0">
                <a:solidFill>
                  <a:schemeClr val="tx1"/>
                </a:solidFill>
                <a:latin typeface="Century Gothic" pitchFamily="34" charset="0"/>
              </a:rPr>
              <a:t>12. PSNC</a:t>
            </a:r>
          </a:p>
          <a:p>
            <a:pPr algn="l"/>
            <a:r>
              <a:rPr lang="it-IT" sz="1200" b="0" dirty="0" smtClean="0">
                <a:solidFill>
                  <a:schemeClr val="tx1"/>
                </a:solidFill>
                <a:latin typeface="Century Gothic" pitchFamily="34" charset="0"/>
              </a:rPr>
              <a:t>13. SURFsara</a:t>
            </a:r>
          </a:p>
          <a:p>
            <a:pPr algn="l"/>
            <a:r>
              <a:rPr lang="it-IT" sz="1200" b="0" dirty="0" smtClean="0">
                <a:solidFill>
                  <a:schemeClr val="tx1"/>
                </a:solidFill>
                <a:latin typeface="Century Gothic" pitchFamily="34" charset="0"/>
              </a:rPr>
              <a:t>14. SIGMA</a:t>
            </a:r>
          </a:p>
          <a:p>
            <a:pPr algn="l"/>
            <a:r>
              <a:rPr lang="it-IT" sz="1200" b="0" dirty="0" smtClean="0">
                <a:solidFill>
                  <a:schemeClr val="tx1"/>
                </a:solidFill>
                <a:latin typeface="Century Gothic" pitchFamily="34" charset="0"/>
              </a:rPr>
              <a:t>15. STFC</a:t>
            </a:r>
          </a:p>
          <a:p>
            <a:pPr algn="l"/>
            <a:r>
              <a:rPr lang="it-IT" sz="1200" b="0" dirty="0" smtClean="0">
                <a:solidFill>
                  <a:schemeClr val="tx1"/>
                </a:solidFill>
                <a:latin typeface="Century Gothic" pitchFamily="34" charset="0"/>
              </a:rPr>
              <a:t>16. UCL</a:t>
            </a:r>
          </a:p>
          <a:p>
            <a:pPr algn="l"/>
            <a:r>
              <a:rPr lang="it-IT" sz="1200" b="0" dirty="0" smtClean="0">
                <a:solidFill>
                  <a:schemeClr val="tx1"/>
                </a:solidFill>
                <a:latin typeface="Century Gothic" pitchFamily="34" charset="0"/>
              </a:rPr>
              <a:t>17. TRUST</a:t>
            </a:r>
          </a:p>
          <a:p>
            <a:pPr marL="0" marR="0" indent="0" algn="l" defTabSz="457200" rtl="0" eaLnBrk="1" fontAlgn="auto" latinLnBrk="0" hangingPunct="1">
              <a:lnSpc>
                <a:spcPct val="100000"/>
              </a:lnSpc>
              <a:spcBef>
                <a:spcPct val="20000"/>
              </a:spcBef>
              <a:spcAft>
                <a:spcPts val="0"/>
              </a:spcAft>
              <a:buClrTx/>
              <a:buSzTx/>
              <a:buFont typeface="Arial"/>
              <a:buNone/>
              <a:tabLst/>
              <a:defRPr/>
            </a:pPr>
            <a:r>
              <a:rPr lang="it-IT" sz="1200" b="0" dirty="0" smtClean="0">
                <a:solidFill>
                  <a:schemeClr val="tx1"/>
                </a:solidFill>
                <a:latin typeface="Century Gothic" pitchFamily="34" charset="0"/>
              </a:rPr>
              <a:t>18. GRNET </a:t>
            </a:r>
          </a:p>
          <a:p>
            <a:pPr algn="l"/>
            <a:endParaRPr lang="it-IT" sz="1200" b="0" dirty="0" smtClean="0">
              <a:solidFill>
                <a:schemeClr val="tx1"/>
              </a:solidFill>
              <a:latin typeface="Century Gothic" pitchFamily="34" charset="0"/>
            </a:endParaRPr>
          </a:p>
          <a:p>
            <a:pPr algn="l"/>
            <a:endParaRPr lang="en-US" sz="1200" b="0" dirty="0">
              <a:solidFill>
                <a:schemeClr val="tx1"/>
              </a:solidFill>
              <a:latin typeface="Century Gothic" pitchFamily="34" charset="0"/>
            </a:endParaRPr>
          </a:p>
        </p:txBody>
      </p:sp>
      <p:sp>
        <p:nvSpPr>
          <p:cNvPr id="8" name="Sottotitolo 2"/>
          <p:cNvSpPr txBox="1">
            <a:spLocks/>
          </p:cNvSpPr>
          <p:nvPr/>
        </p:nvSpPr>
        <p:spPr>
          <a:xfrm>
            <a:off x="1691680" y="2348881"/>
            <a:ext cx="1080120" cy="4157470"/>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19. KIT</a:t>
            </a:r>
          </a:p>
          <a:p>
            <a:pPr algn="l"/>
            <a:r>
              <a:rPr lang="it-IT" sz="1200" b="0" dirty="0" smtClean="0">
                <a:solidFill>
                  <a:schemeClr val="tx1"/>
                </a:solidFill>
                <a:latin typeface="Century Gothic" pitchFamily="34" charset="0"/>
              </a:rPr>
              <a:t>20. LIBER</a:t>
            </a:r>
          </a:p>
          <a:p>
            <a:pPr algn="l"/>
            <a:r>
              <a:rPr lang="it-IT" sz="1200" b="0" dirty="0" smtClean="0">
                <a:solidFill>
                  <a:schemeClr val="tx1"/>
                </a:solidFill>
                <a:latin typeface="Century Gothic" pitchFamily="34" charset="0"/>
              </a:rPr>
              <a:t>21. DANS</a:t>
            </a:r>
          </a:p>
          <a:p>
            <a:pPr algn="l"/>
            <a:r>
              <a:rPr lang="it-IT" sz="1200" b="0" dirty="0" smtClean="0">
                <a:solidFill>
                  <a:schemeClr val="tx1"/>
                </a:solidFill>
                <a:latin typeface="Century Gothic" pitchFamily="34" charset="0"/>
              </a:rPr>
              <a:t>22. eSDF</a:t>
            </a:r>
          </a:p>
          <a:p>
            <a:pPr algn="l"/>
            <a:r>
              <a:rPr lang="it-IT" sz="1200" b="0" dirty="0" smtClean="0">
                <a:solidFill>
                  <a:schemeClr val="tx1"/>
                </a:solidFill>
                <a:latin typeface="Century Gothic" pitchFamily="34" charset="0"/>
              </a:rPr>
              <a:t>23. ULUND</a:t>
            </a:r>
          </a:p>
          <a:p>
            <a:pPr algn="l"/>
            <a:r>
              <a:rPr lang="it-IT" sz="1200" b="0" dirty="0" smtClean="0">
                <a:solidFill>
                  <a:schemeClr val="tx1"/>
                </a:solidFill>
                <a:latin typeface="Century Gothic" pitchFamily="34" charset="0"/>
              </a:rPr>
              <a:t>24.</a:t>
            </a:r>
            <a:r>
              <a:rPr lang="it-IT" sz="1200" b="0" baseline="0" dirty="0" smtClean="0">
                <a:solidFill>
                  <a:schemeClr val="tx1"/>
                </a:solidFill>
                <a:latin typeface="Century Gothic" pitchFamily="34" charset="0"/>
              </a:rPr>
              <a:t> KNMI</a:t>
            </a:r>
            <a:endParaRPr lang="it-IT" sz="1200" b="0" dirty="0" smtClean="0">
              <a:solidFill>
                <a:schemeClr val="tx1"/>
              </a:solidFill>
              <a:latin typeface="Century Gothic" pitchFamily="34" charset="0"/>
            </a:endParaRPr>
          </a:p>
          <a:p>
            <a:pPr algn="l"/>
            <a:r>
              <a:rPr lang="it-IT" sz="1200" b="0" dirty="0" smtClean="0">
                <a:solidFill>
                  <a:schemeClr val="tx1"/>
                </a:solidFill>
                <a:latin typeface="Century Gothic" pitchFamily="34" charset="0"/>
              </a:rPr>
              <a:t>25. GFZ</a:t>
            </a:r>
          </a:p>
          <a:p>
            <a:pPr algn="l"/>
            <a:r>
              <a:rPr lang="it-IT" sz="1200" b="0" dirty="0" smtClean="0">
                <a:solidFill>
                  <a:schemeClr val="tx1"/>
                </a:solidFill>
                <a:latin typeface="Century Gothic" pitchFamily="34" charset="0"/>
              </a:rPr>
              <a:t>26. CLARIN</a:t>
            </a:r>
          </a:p>
          <a:p>
            <a:pPr algn="l"/>
            <a:r>
              <a:rPr lang="it-IT" sz="1200" b="0" dirty="0" smtClean="0">
                <a:solidFill>
                  <a:schemeClr val="tx1"/>
                </a:solidFill>
                <a:latin typeface="Century Gothic" pitchFamily="34" charset="0"/>
              </a:rPr>
              <a:t>27. MPG</a:t>
            </a:r>
          </a:p>
          <a:p>
            <a:pPr algn="l"/>
            <a:r>
              <a:rPr lang="it-IT" sz="1200" b="0" dirty="0" smtClean="0">
                <a:solidFill>
                  <a:schemeClr val="tx1"/>
                </a:solidFill>
                <a:latin typeface="Century Gothic" pitchFamily="34" charset="0"/>
              </a:rPr>
              <a:t>28. JISC</a:t>
            </a:r>
          </a:p>
          <a:p>
            <a:pPr algn="l"/>
            <a:r>
              <a:rPr lang="it-IT" sz="1200" b="0" dirty="0" smtClean="0">
                <a:solidFill>
                  <a:schemeClr val="tx1"/>
                </a:solidFill>
                <a:latin typeface="Century Gothic" pitchFamily="34" charset="0"/>
              </a:rPr>
              <a:t>29. UNS</a:t>
            </a:r>
          </a:p>
          <a:p>
            <a:pPr algn="l"/>
            <a:r>
              <a:rPr lang="it-IT" sz="1200" b="0" dirty="0" smtClean="0">
                <a:solidFill>
                  <a:schemeClr val="tx1"/>
                </a:solidFill>
                <a:latin typeface="Century Gothic" pitchFamily="34" charset="0"/>
              </a:rPr>
              <a:t>30. CERN</a:t>
            </a:r>
          </a:p>
          <a:p>
            <a:pPr algn="l"/>
            <a:r>
              <a:rPr lang="it-IT" sz="1200" b="0" dirty="0" smtClean="0">
                <a:solidFill>
                  <a:schemeClr val="tx1"/>
                </a:solidFill>
                <a:latin typeface="Century Gothic" pitchFamily="34" charset="0"/>
              </a:rPr>
              <a:t>31. UHEL</a:t>
            </a:r>
          </a:p>
          <a:p>
            <a:pPr algn="l"/>
            <a:r>
              <a:rPr lang="it-IT" sz="1200" b="0" dirty="0" smtClean="0">
                <a:solidFill>
                  <a:schemeClr val="tx1"/>
                </a:solidFill>
                <a:latin typeface="Century Gothic" pitchFamily="34" charset="0"/>
              </a:rPr>
              <a:t>32. EMBL</a:t>
            </a:r>
          </a:p>
          <a:p>
            <a:pPr algn="l"/>
            <a:r>
              <a:rPr lang="it-IT" sz="1200" b="0" dirty="0" smtClean="0">
                <a:solidFill>
                  <a:schemeClr val="tx1"/>
                </a:solidFill>
                <a:latin typeface="Century Gothic" pitchFamily="34" charset="0"/>
              </a:rPr>
              <a:t>33. SNIC</a:t>
            </a:r>
          </a:p>
          <a:p>
            <a:pPr algn="l"/>
            <a:r>
              <a:rPr lang="it-IT" sz="1200" b="0" dirty="0" smtClean="0">
                <a:solidFill>
                  <a:schemeClr val="tx1"/>
                </a:solidFill>
                <a:latin typeface="Century Gothic" pitchFamily="34" charset="0"/>
              </a:rPr>
              <a:t>34. KTH</a:t>
            </a:r>
          </a:p>
          <a:p>
            <a:pPr algn="l"/>
            <a:r>
              <a:rPr lang="it-IT" sz="1200" b="0" dirty="0" smtClean="0">
                <a:solidFill>
                  <a:schemeClr val="tx1"/>
                </a:solidFill>
                <a:latin typeface="Century Gothic" pitchFamily="34" charset="0"/>
              </a:rPr>
              <a:t>35. RZG</a:t>
            </a:r>
          </a:p>
          <a:p>
            <a:pPr algn="l"/>
            <a:r>
              <a:rPr lang="it-IT" sz="1200" b="0" dirty="0" smtClean="0">
                <a:solidFill>
                  <a:schemeClr val="tx1"/>
                </a:solidFill>
                <a:latin typeface="Century Gothic" pitchFamily="34" charset="0"/>
              </a:rPr>
              <a:t>36. MPI-MET</a:t>
            </a:r>
            <a:endParaRPr lang="en-US" sz="1200" b="0" dirty="0">
              <a:solidFill>
                <a:schemeClr val="tx1"/>
              </a:solidFill>
              <a:latin typeface="Century Gothic" pitchFamily="34" charset="0"/>
            </a:endParaRPr>
          </a:p>
        </p:txBody>
      </p:sp>
    </p:spTree>
    <p:extLst>
      <p:ext uri="{BB962C8B-B14F-4D97-AF65-F5344CB8AC3E}">
        <p14:creationId xmlns:p14="http://schemas.microsoft.com/office/powerpoint/2010/main" val="2246033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ata &amp; Community Centres">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nl-NL" smtClean="0"/>
              <a:t>Click to edit Master title style</a:t>
            </a: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39" y="556828"/>
            <a:ext cx="8414399" cy="6310800"/>
          </a:xfrm>
          <a:prstGeom prst="rect">
            <a:avLst/>
          </a:prstGeom>
        </p:spPr>
      </p:pic>
      <p:grpSp>
        <p:nvGrpSpPr>
          <p:cNvPr id="50" name="Group 49"/>
          <p:cNvGrpSpPr/>
          <p:nvPr/>
        </p:nvGrpSpPr>
        <p:grpSpPr>
          <a:xfrm>
            <a:off x="228989" y="1444397"/>
            <a:ext cx="3190883" cy="4000827"/>
            <a:chOff x="47873" y="1209421"/>
            <a:chExt cx="3190883" cy="4000827"/>
          </a:xfrm>
        </p:grpSpPr>
        <p:grpSp>
          <p:nvGrpSpPr>
            <p:cNvPr id="49" name="Group 48"/>
            <p:cNvGrpSpPr/>
            <p:nvPr userDrawn="1"/>
          </p:nvGrpSpPr>
          <p:grpSpPr>
            <a:xfrm>
              <a:off x="47873" y="3735504"/>
              <a:ext cx="2768760" cy="1474744"/>
              <a:chOff x="47873" y="3735504"/>
              <a:chExt cx="2768760" cy="1474744"/>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407" y="3766431"/>
                <a:ext cx="701694" cy="248224"/>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4253" y="3779655"/>
                <a:ext cx="1076258" cy="221775"/>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4506" y="4045582"/>
                <a:ext cx="320268" cy="404664"/>
              </a:xfrm>
              <a:prstGeom prst="rect">
                <a:avLst/>
              </a:prstGeom>
            </p:spPr>
          </p:pic>
          <p:pic>
            <p:nvPicPr>
              <p:cNvPr id="23" name="Picture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7074" y="4024435"/>
                <a:ext cx="631019" cy="186677"/>
              </a:xfrm>
              <a:prstGeom prst="rect">
                <a:avLst/>
              </a:prstGeom>
            </p:spPr>
          </p:pic>
          <p:pic>
            <p:nvPicPr>
              <p:cNvPr id="27" name="Picture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796535" y="4053269"/>
                <a:ext cx="358025" cy="349969"/>
              </a:xfrm>
              <a:prstGeom prst="rect">
                <a:avLst/>
              </a:prstGeom>
            </p:spPr>
          </p:pic>
          <p:pic>
            <p:nvPicPr>
              <p:cNvPr id="29" name="Picture 2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254098" y="4044512"/>
                <a:ext cx="423490" cy="423490"/>
              </a:xfrm>
              <a:prstGeom prst="rect">
                <a:avLst/>
              </a:prstGeom>
            </p:spPr>
          </p:pic>
          <p:pic>
            <p:nvPicPr>
              <p:cNvPr id="31"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7873" y="4437112"/>
                <a:ext cx="1439820" cy="366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 name="Picture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18630" y="4822124"/>
                <a:ext cx="683568" cy="294208"/>
              </a:xfrm>
              <a:prstGeom prst="rect">
                <a:avLst/>
              </a:prstGeom>
            </p:spPr>
          </p:pic>
          <p:pic>
            <p:nvPicPr>
              <p:cNvPr id="34" name="Picture 3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930225" y="4516634"/>
                <a:ext cx="867544" cy="346415"/>
              </a:xfrm>
              <a:prstGeom prst="rect">
                <a:avLst/>
              </a:prstGeom>
            </p:spPr>
          </p:pic>
          <p:pic>
            <p:nvPicPr>
              <p:cNvPr id="36" name="Picture 3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1901" y="4803167"/>
                <a:ext cx="403105" cy="407081"/>
              </a:xfrm>
              <a:prstGeom prst="rect">
                <a:avLst/>
              </a:prstGeom>
            </p:spPr>
          </p:pic>
          <p:pic>
            <p:nvPicPr>
              <p:cNvPr id="39" name="Picture 3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72034" y="4294501"/>
                <a:ext cx="1121603" cy="790683"/>
              </a:xfrm>
              <a:prstGeom prst="rect">
                <a:avLst/>
              </a:prstGeom>
            </p:spPr>
          </p:pic>
          <p:pic>
            <p:nvPicPr>
              <p:cNvPr id="40" name="Picture 3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46668" y="4256257"/>
                <a:ext cx="415943" cy="359312"/>
              </a:xfrm>
              <a:prstGeom prst="rect">
                <a:avLst/>
              </a:prstGeom>
            </p:spPr>
          </p:pic>
          <p:pic>
            <p:nvPicPr>
              <p:cNvPr id="41" name="Picture 4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5500" y="4099506"/>
                <a:ext cx="446067" cy="128748"/>
              </a:xfrm>
              <a:prstGeom prst="rect">
                <a:avLst/>
              </a:prstGeom>
            </p:spPr>
          </p:pic>
          <p:pic>
            <p:nvPicPr>
              <p:cNvPr id="42" name="Picture 4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010431" y="3735504"/>
                <a:ext cx="806202" cy="310078"/>
              </a:xfrm>
              <a:prstGeom prst="rect">
                <a:avLst/>
              </a:prstGeom>
            </p:spPr>
          </p:pic>
        </p:grpSp>
        <p:sp>
          <p:nvSpPr>
            <p:cNvPr id="44" name="Sottotitolo 2"/>
            <p:cNvSpPr txBox="1">
              <a:spLocks/>
            </p:cNvSpPr>
            <p:nvPr userDrawn="1"/>
          </p:nvSpPr>
          <p:spPr>
            <a:xfrm>
              <a:off x="725877" y="3440583"/>
              <a:ext cx="2127272" cy="216024"/>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1" dirty="0" smtClean="0">
                  <a:solidFill>
                    <a:srgbClr val="FF0000"/>
                  </a:solidFill>
                  <a:latin typeface="Century Gothic" pitchFamily="34" charset="0"/>
                </a:rPr>
                <a:t>Community Centres</a:t>
              </a:r>
              <a:endParaRPr lang="en-US" sz="1200" b="1" dirty="0">
                <a:solidFill>
                  <a:srgbClr val="FF0000"/>
                </a:solidFill>
                <a:latin typeface="Century Gothic" pitchFamily="34" charset="0"/>
              </a:endParaRPr>
            </a:p>
          </p:txBody>
        </p:sp>
        <p:sp>
          <p:nvSpPr>
            <p:cNvPr id="4" name="Rectangle 3"/>
            <p:cNvSpPr/>
            <p:nvPr userDrawn="1"/>
          </p:nvSpPr>
          <p:spPr>
            <a:xfrm>
              <a:off x="611560" y="3517661"/>
              <a:ext cx="140608" cy="12769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7" name="Group 6"/>
            <p:cNvGrpSpPr/>
            <p:nvPr userDrawn="1"/>
          </p:nvGrpSpPr>
          <p:grpSpPr>
            <a:xfrm>
              <a:off x="62399" y="1488796"/>
              <a:ext cx="3176357" cy="1724180"/>
              <a:chOff x="62399" y="1488796"/>
              <a:chExt cx="3176357" cy="1724180"/>
            </a:xfrm>
          </p:grpSpPr>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79512" y="1488796"/>
                <a:ext cx="599144" cy="380082"/>
              </a:xfrm>
              <a:prstGeom prst="rect">
                <a:avLst/>
              </a:prstGeom>
            </p:spPr>
          </p:pic>
          <p:pic>
            <p:nvPicPr>
              <p:cNvPr id="10" name="Picture 9"/>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92277" y="1515671"/>
                <a:ext cx="1072851" cy="288032"/>
              </a:xfrm>
              <a:prstGeom prst="rect">
                <a:avLst/>
              </a:prstGeom>
            </p:spPr>
          </p:pic>
          <p:pic>
            <p:nvPicPr>
              <p:cNvPr id="13" name="Picture 12"/>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975548" y="1488796"/>
                <a:ext cx="321568" cy="393027"/>
              </a:xfrm>
              <a:prstGeom prst="rect">
                <a:avLst/>
              </a:prstGeom>
            </p:spPr>
          </p:pic>
          <p:pic>
            <p:nvPicPr>
              <p:cNvPr id="14" name="Picture 13"/>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402556" y="1507250"/>
                <a:ext cx="332797" cy="360431"/>
              </a:xfrm>
              <a:prstGeom prst="rect">
                <a:avLst/>
              </a:prstGeom>
            </p:spPr>
          </p:pic>
          <p:pic>
            <p:nvPicPr>
              <p:cNvPr id="18" name="Picture 17"/>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64408" y="1867681"/>
                <a:ext cx="438471" cy="141679"/>
              </a:xfrm>
              <a:prstGeom prst="rect">
                <a:avLst/>
              </a:prstGeom>
            </p:spPr>
          </p:pic>
          <p:pic>
            <p:nvPicPr>
              <p:cNvPr id="19" name="Picture 18"/>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220902" y="1829367"/>
                <a:ext cx="646720" cy="245754"/>
              </a:xfrm>
              <a:prstGeom prst="rect">
                <a:avLst/>
              </a:prstGeom>
            </p:spPr>
          </p:pic>
          <p:pic>
            <p:nvPicPr>
              <p:cNvPr id="20" name="Picture 19"/>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977331" y="1907519"/>
                <a:ext cx="639570" cy="284253"/>
              </a:xfrm>
              <a:prstGeom prst="rect">
                <a:avLst/>
              </a:prstGeom>
            </p:spPr>
          </p:pic>
          <p:pic>
            <p:nvPicPr>
              <p:cNvPr id="21" name="Picture 20"/>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72272" y="2072544"/>
                <a:ext cx="699349" cy="258302"/>
              </a:xfrm>
              <a:prstGeom prst="rect">
                <a:avLst/>
              </a:prstGeom>
            </p:spPr>
          </p:pic>
          <p:pic>
            <p:nvPicPr>
              <p:cNvPr id="22" name="Picture 21"/>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917421" y="2075121"/>
                <a:ext cx="916707" cy="372075"/>
              </a:xfrm>
              <a:prstGeom prst="rect">
                <a:avLst/>
              </a:prstGeom>
            </p:spPr>
          </p:pic>
          <p:pic>
            <p:nvPicPr>
              <p:cNvPr id="25" name="Picture 24"/>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981967" y="2261158"/>
                <a:ext cx="544263" cy="257313"/>
              </a:xfrm>
              <a:prstGeom prst="rect">
                <a:avLst/>
              </a:prstGeom>
            </p:spPr>
          </p:pic>
          <p:pic>
            <p:nvPicPr>
              <p:cNvPr id="26" name="Picture 25"/>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2628376" y="2231962"/>
                <a:ext cx="395536" cy="197768"/>
              </a:xfrm>
              <a:prstGeom prst="rect">
                <a:avLst/>
              </a:prstGeom>
            </p:spPr>
          </p:pic>
          <p:pic>
            <p:nvPicPr>
              <p:cNvPr id="28" name="Picture 27"/>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53257" y="2392161"/>
                <a:ext cx="644394" cy="187447"/>
              </a:xfrm>
              <a:prstGeom prst="rect">
                <a:avLst/>
              </a:prstGeom>
            </p:spPr>
          </p:pic>
          <p:pic>
            <p:nvPicPr>
              <p:cNvPr id="32" name="Picture 31"/>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2413532" y="2588526"/>
                <a:ext cx="825224" cy="125847"/>
              </a:xfrm>
              <a:prstGeom prst="rect">
                <a:avLst/>
              </a:prstGeom>
            </p:spPr>
          </p:pic>
          <p:pic>
            <p:nvPicPr>
              <p:cNvPr id="35" name="Picture 34"/>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965128" y="2541604"/>
                <a:ext cx="413714" cy="404664"/>
              </a:xfrm>
              <a:prstGeom prst="rect">
                <a:avLst/>
              </a:prstGeom>
            </p:spPr>
          </p:pic>
          <p:pic>
            <p:nvPicPr>
              <p:cNvPr id="37" name="Picture 3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462611" y="2423284"/>
                <a:ext cx="405011" cy="224132"/>
              </a:xfrm>
              <a:prstGeom prst="rect">
                <a:avLst/>
              </a:prstGeom>
            </p:spPr>
          </p:pic>
          <p:pic>
            <p:nvPicPr>
              <p:cNvPr id="38" name="Picture 37"/>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822780" y="2429730"/>
                <a:ext cx="556155" cy="443441"/>
              </a:xfrm>
              <a:prstGeom prst="rect">
                <a:avLst/>
              </a:prstGeom>
            </p:spPr>
          </p:pic>
          <p:pic>
            <p:nvPicPr>
              <p:cNvPr id="43" name="Picture 42"/>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62399" y="1766179"/>
                <a:ext cx="438216" cy="308942"/>
              </a:xfrm>
              <a:prstGeom prst="rect">
                <a:avLst/>
              </a:prstGeom>
            </p:spPr>
          </p:pic>
          <p:pic>
            <p:nvPicPr>
              <p:cNvPr id="45" name="Picture 44"/>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142179" y="2674807"/>
                <a:ext cx="454871" cy="454871"/>
              </a:xfrm>
              <a:prstGeom prst="rect">
                <a:avLst/>
              </a:prstGeom>
            </p:spPr>
          </p:pic>
          <p:pic>
            <p:nvPicPr>
              <p:cNvPr id="46" name="Picture 45"/>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428702" y="2700337"/>
                <a:ext cx="416917" cy="277944"/>
              </a:xfrm>
              <a:prstGeom prst="rect">
                <a:avLst/>
              </a:prstGeom>
            </p:spPr>
          </p:pic>
          <p:pic>
            <p:nvPicPr>
              <p:cNvPr id="47" name="Picture 46"/>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831284" y="2946268"/>
                <a:ext cx="1074794" cy="266708"/>
              </a:xfrm>
              <a:prstGeom prst="rect">
                <a:avLst/>
              </a:prstGeom>
            </p:spPr>
          </p:pic>
        </p:grpSp>
        <p:sp>
          <p:nvSpPr>
            <p:cNvPr id="5" name="Isosceles Triangle 4"/>
            <p:cNvSpPr/>
            <p:nvPr userDrawn="1"/>
          </p:nvSpPr>
          <p:spPr>
            <a:xfrm>
              <a:off x="531577" y="1263673"/>
              <a:ext cx="199979" cy="174985"/>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Sottotitolo 2"/>
            <p:cNvSpPr txBox="1">
              <a:spLocks/>
            </p:cNvSpPr>
            <p:nvPr userDrawn="1"/>
          </p:nvSpPr>
          <p:spPr>
            <a:xfrm>
              <a:off x="675539" y="1209421"/>
              <a:ext cx="2127272" cy="216024"/>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1" dirty="0" smtClean="0">
                  <a:solidFill>
                    <a:srgbClr val="00B050"/>
                  </a:solidFill>
                  <a:latin typeface="Century Gothic" pitchFamily="34" charset="0"/>
                </a:rPr>
                <a:t>General Data Centres</a:t>
              </a:r>
              <a:endParaRPr lang="en-US" sz="1200" b="1" dirty="0">
                <a:solidFill>
                  <a:srgbClr val="00B050"/>
                </a:solidFill>
                <a:latin typeface="Century Gothic" pitchFamily="34" charset="0"/>
              </a:endParaRPr>
            </a:p>
          </p:txBody>
        </p:sp>
      </p:grpSp>
    </p:spTree>
    <p:extLst>
      <p:ext uri="{BB962C8B-B14F-4D97-AF65-F5344CB8AC3E}">
        <p14:creationId xmlns:p14="http://schemas.microsoft.com/office/powerpoint/2010/main" val="275091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868362"/>
          </a:xfrm>
        </p:spPr>
        <p:txBody>
          <a:bodyPr>
            <a:normAutofit/>
          </a:bodyPr>
          <a:lstStyle>
            <a:lvl1pPr>
              <a:defRPr sz="2800" b="1">
                <a:latin typeface="Century Gothic" pitchFamily="34" charset="0"/>
              </a:defRPr>
            </a:lvl1pPr>
          </a:lstStyle>
          <a:p>
            <a:r>
              <a:rPr lang="nl-NL"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dirty="0"/>
          </a:p>
        </p:txBody>
      </p:sp>
      <p:sp>
        <p:nvSpPr>
          <p:cNvPr id="4" name="Date Placeholder 3"/>
          <p:cNvSpPr>
            <a:spLocks noGrp="1"/>
          </p:cNvSpPr>
          <p:nvPr>
            <p:ph type="dt" sz="half" idx="10"/>
          </p:nvPr>
        </p:nvSpPr>
        <p:spPr>
          <a:xfrm>
            <a:off x="457200" y="6096000"/>
            <a:ext cx="2133600" cy="365125"/>
          </a:xfrm>
        </p:spPr>
        <p:txBody>
          <a:bodyPr/>
          <a:lstStyle/>
          <a:p>
            <a:fld id="{74786D57-78E5-1940-9E29-B3974D3C5675}" type="datetimeFigureOut">
              <a:rPr lang="en-US" smtClean="0"/>
              <a:t>6/22/2016</a:t>
            </a:fld>
            <a:endParaRPr lang="en-US"/>
          </a:p>
        </p:txBody>
      </p:sp>
      <p:sp>
        <p:nvSpPr>
          <p:cNvPr id="5" name="Footer Placeholder 4"/>
          <p:cNvSpPr>
            <a:spLocks noGrp="1"/>
          </p:cNvSpPr>
          <p:nvPr>
            <p:ph type="ftr" sz="quarter" idx="11"/>
          </p:nvPr>
        </p:nvSpPr>
        <p:spPr>
          <a:xfrm>
            <a:off x="3124200" y="6096000"/>
            <a:ext cx="2895600" cy="365125"/>
          </a:xfrm>
        </p:spPr>
        <p:txBody>
          <a:bodyPr/>
          <a:lstStyle/>
          <a:p>
            <a:endParaRPr lang="en-US"/>
          </a:p>
        </p:txBody>
      </p:sp>
      <p:sp>
        <p:nvSpPr>
          <p:cNvPr id="6" name="Slide Number Placeholder 5"/>
          <p:cNvSpPr>
            <a:spLocks noGrp="1"/>
          </p:cNvSpPr>
          <p:nvPr>
            <p:ph type="sldNum" sz="quarter" idx="12"/>
          </p:nvPr>
        </p:nvSpPr>
        <p:spPr>
          <a:xfrm>
            <a:off x="6553200" y="6096000"/>
            <a:ext cx="2133600" cy="365125"/>
          </a:xfrm>
        </p:spPr>
        <p:txBody>
          <a:bodyPr/>
          <a:lstStyle/>
          <a:p>
            <a:fld id="{4FCB2B1E-EAFF-204F-A8E1-AB72CEE7324D}" type="slidenum">
              <a:rPr lang="en-US" smtClean="0"/>
              <a:t>‹#›</a:t>
            </a:fld>
            <a:endParaRPr lang="en-US"/>
          </a:p>
        </p:txBody>
      </p:sp>
      <p:pic>
        <p:nvPicPr>
          <p:cNvPr id="7"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General Data Centres">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73" y="548680"/>
            <a:ext cx="8412426" cy="6309320"/>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nl-NL" smtClean="0"/>
              <a:t>Click to edit Master title style</a:t>
            </a:r>
            <a:endParaRPr lang="en-US"/>
          </a:p>
        </p:txBody>
      </p:sp>
      <p:grpSp>
        <p:nvGrpSpPr>
          <p:cNvPr id="50" name="Group 49"/>
          <p:cNvGrpSpPr/>
          <p:nvPr/>
        </p:nvGrpSpPr>
        <p:grpSpPr>
          <a:xfrm>
            <a:off x="243515" y="1785485"/>
            <a:ext cx="3176357" cy="2215567"/>
            <a:chOff x="62399" y="1209421"/>
            <a:chExt cx="3176357" cy="2215567"/>
          </a:xfrm>
        </p:grpSpPr>
        <p:grpSp>
          <p:nvGrpSpPr>
            <p:cNvPr id="7" name="Group 6"/>
            <p:cNvGrpSpPr/>
            <p:nvPr userDrawn="1"/>
          </p:nvGrpSpPr>
          <p:grpSpPr>
            <a:xfrm>
              <a:off x="62399" y="1700808"/>
              <a:ext cx="3176357" cy="1724180"/>
              <a:chOff x="62399" y="1700808"/>
              <a:chExt cx="3176357" cy="1724180"/>
            </a:xfrm>
          </p:grpSpPr>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1700808"/>
                <a:ext cx="599144" cy="380082"/>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92277" y="1727683"/>
                <a:ext cx="1072851" cy="288032"/>
              </a:xfrm>
              <a:prstGeom prst="rect">
                <a:avLst/>
              </a:prstGeom>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75548" y="1700808"/>
                <a:ext cx="321568" cy="393027"/>
              </a:xfrm>
              <a:prstGeom prst="rect">
                <a:avLst/>
              </a:prstGeom>
            </p:spPr>
          </p:pic>
          <p:pic>
            <p:nvPicPr>
              <p:cNvPr id="14" name="Picture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02556" y="1719262"/>
                <a:ext cx="332797" cy="360431"/>
              </a:xfrm>
              <a:prstGeom prst="rect">
                <a:avLst/>
              </a:prstGeom>
            </p:spPr>
          </p:pic>
          <p:pic>
            <p:nvPicPr>
              <p:cNvPr id="18" name="Picture 1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4408" y="2079693"/>
                <a:ext cx="438471" cy="141679"/>
              </a:xfrm>
              <a:prstGeom prst="rect">
                <a:avLst/>
              </a:prstGeom>
            </p:spPr>
          </p:pic>
          <p:pic>
            <p:nvPicPr>
              <p:cNvPr id="19" name="Picture 1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220902" y="2041379"/>
                <a:ext cx="646720" cy="245754"/>
              </a:xfrm>
              <a:prstGeom prst="rect">
                <a:avLst/>
              </a:prstGeom>
            </p:spPr>
          </p:pic>
          <p:pic>
            <p:nvPicPr>
              <p:cNvPr id="20" name="Picture 1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77331" y="2119531"/>
                <a:ext cx="639570" cy="284253"/>
              </a:xfrm>
              <a:prstGeom prst="rect">
                <a:avLst/>
              </a:prstGeom>
            </p:spPr>
          </p:pic>
          <p:pic>
            <p:nvPicPr>
              <p:cNvPr id="21" name="Picture 2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2272" y="2284556"/>
                <a:ext cx="699349" cy="258302"/>
              </a:xfrm>
              <a:prstGeom prst="rect">
                <a:avLst/>
              </a:prstGeom>
            </p:spPr>
          </p:pic>
          <p:pic>
            <p:nvPicPr>
              <p:cNvPr id="22" name="Picture 2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17421" y="2287133"/>
                <a:ext cx="916707" cy="372075"/>
              </a:xfrm>
              <a:prstGeom prst="rect">
                <a:avLst/>
              </a:prstGeom>
            </p:spPr>
          </p:pic>
          <p:pic>
            <p:nvPicPr>
              <p:cNvPr id="25" name="Picture 2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81967" y="2473170"/>
                <a:ext cx="544263" cy="257313"/>
              </a:xfrm>
              <a:prstGeom prst="rect">
                <a:avLst/>
              </a:prstGeom>
            </p:spPr>
          </p:pic>
          <p:pic>
            <p:nvPicPr>
              <p:cNvPr id="26" name="Picture 2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28376" y="2443974"/>
                <a:ext cx="395536" cy="197768"/>
              </a:xfrm>
              <a:prstGeom prst="rect">
                <a:avLst/>
              </a:prstGeom>
            </p:spPr>
          </p:pic>
          <p:pic>
            <p:nvPicPr>
              <p:cNvPr id="28" name="Picture 2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3257" y="2604173"/>
                <a:ext cx="644394" cy="187447"/>
              </a:xfrm>
              <a:prstGeom prst="rect">
                <a:avLst/>
              </a:prstGeom>
            </p:spPr>
          </p:pic>
          <p:pic>
            <p:nvPicPr>
              <p:cNvPr id="32" name="Picture 3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413532" y="2800538"/>
                <a:ext cx="825224" cy="125847"/>
              </a:xfrm>
              <a:prstGeom prst="rect">
                <a:avLst/>
              </a:prstGeom>
            </p:spPr>
          </p:pic>
          <p:pic>
            <p:nvPicPr>
              <p:cNvPr id="35" name="Picture 3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965128" y="2753616"/>
                <a:ext cx="413714" cy="404664"/>
              </a:xfrm>
              <a:prstGeom prst="rect">
                <a:avLst/>
              </a:prstGeom>
            </p:spPr>
          </p:pic>
          <p:pic>
            <p:nvPicPr>
              <p:cNvPr id="37" name="Picture 3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62611" y="2635296"/>
                <a:ext cx="405011" cy="224132"/>
              </a:xfrm>
              <a:prstGeom prst="rect">
                <a:avLst/>
              </a:prstGeom>
            </p:spPr>
          </p:pic>
          <p:pic>
            <p:nvPicPr>
              <p:cNvPr id="38" name="Picture 3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22780" y="2641742"/>
                <a:ext cx="556155" cy="443441"/>
              </a:xfrm>
              <a:prstGeom prst="rect">
                <a:avLst/>
              </a:prstGeom>
            </p:spPr>
          </p:pic>
          <p:pic>
            <p:nvPicPr>
              <p:cNvPr id="43" name="Picture 42"/>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2399" y="1978191"/>
                <a:ext cx="438216" cy="308942"/>
              </a:xfrm>
              <a:prstGeom prst="rect">
                <a:avLst/>
              </a:prstGeom>
            </p:spPr>
          </p:pic>
          <p:pic>
            <p:nvPicPr>
              <p:cNvPr id="45" name="Picture 44"/>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42179" y="2886819"/>
                <a:ext cx="454871" cy="454871"/>
              </a:xfrm>
              <a:prstGeom prst="rect">
                <a:avLst/>
              </a:prstGeom>
            </p:spPr>
          </p:pic>
          <p:pic>
            <p:nvPicPr>
              <p:cNvPr id="46" name="Picture 45"/>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428702" y="2912349"/>
                <a:ext cx="416917" cy="277944"/>
              </a:xfrm>
              <a:prstGeom prst="rect">
                <a:avLst/>
              </a:prstGeom>
            </p:spPr>
          </p:pic>
          <p:pic>
            <p:nvPicPr>
              <p:cNvPr id="47" name="Picture 46"/>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31284" y="3158280"/>
                <a:ext cx="1074794" cy="266708"/>
              </a:xfrm>
              <a:prstGeom prst="rect">
                <a:avLst/>
              </a:prstGeom>
            </p:spPr>
          </p:pic>
        </p:grpSp>
        <p:sp>
          <p:nvSpPr>
            <p:cNvPr id="5" name="Isosceles Triangle 4"/>
            <p:cNvSpPr/>
            <p:nvPr userDrawn="1"/>
          </p:nvSpPr>
          <p:spPr>
            <a:xfrm>
              <a:off x="531577" y="1263673"/>
              <a:ext cx="199979" cy="174985"/>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Sottotitolo 2"/>
            <p:cNvSpPr txBox="1">
              <a:spLocks/>
            </p:cNvSpPr>
            <p:nvPr userDrawn="1"/>
          </p:nvSpPr>
          <p:spPr>
            <a:xfrm>
              <a:off x="675539" y="1209421"/>
              <a:ext cx="2127272" cy="216024"/>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1" dirty="0" smtClean="0">
                  <a:solidFill>
                    <a:srgbClr val="00B050"/>
                  </a:solidFill>
                  <a:latin typeface="Century Gothic" pitchFamily="34" charset="0"/>
                </a:rPr>
                <a:t>General Data Centres</a:t>
              </a:r>
              <a:endParaRPr lang="en-US" sz="1200" b="1" dirty="0">
                <a:solidFill>
                  <a:srgbClr val="00B050"/>
                </a:solidFill>
                <a:latin typeface="Century Gothic" pitchFamily="34" charset="0"/>
              </a:endParaRPr>
            </a:p>
          </p:txBody>
        </p:sp>
      </p:grpSp>
    </p:spTree>
    <p:extLst>
      <p:ext uri="{BB962C8B-B14F-4D97-AF65-F5344CB8AC3E}">
        <p14:creationId xmlns:p14="http://schemas.microsoft.com/office/powerpoint/2010/main" val="1904277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munity Centres">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601" y="556828"/>
            <a:ext cx="8414399" cy="6310800"/>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nl-NL" smtClean="0"/>
              <a:t>Click to edit Master title style</a:t>
            </a:r>
            <a:endParaRPr lang="en-US"/>
          </a:p>
        </p:txBody>
      </p:sp>
      <p:grpSp>
        <p:nvGrpSpPr>
          <p:cNvPr id="50" name="Group 49"/>
          <p:cNvGrpSpPr/>
          <p:nvPr/>
        </p:nvGrpSpPr>
        <p:grpSpPr>
          <a:xfrm>
            <a:off x="398572" y="1731343"/>
            <a:ext cx="2805276" cy="1913681"/>
            <a:chOff x="47873" y="3440583"/>
            <a:chExt cx="2805276" cy="1913681"/>
          </a:xfrm>
        </p:grpSpPr>
        <p:grpSp>
          <p:nvGrpSpPr>
            <p:cNvPr id="49" name="Group 48"/>
            <p:cNvGrpSpPr/>
            <p:nvPr userDrawn="1"/>
          </p:nvGrpSpPr>
          <p:grpSpPr>
            <a:xfrm>
              <a:off x="47873" y="3879520"/>
              <a:ext cx="2768760" cy="1474744"/>
              <a:chOff x="47873" y="3879520"/>
              <a:chExt cx="2768760" cy="1474744"/>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407" y="3910447"/>
                <a:ext cx="701694" cy="248224"/>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4253" y="3923671"/>
                <a:ext cx="1076258" cy="221775"/>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4506" y="4189598"/>
                <a:ext cx="320268" cy="404664"/>
              </a:xfrm>
              <a:prstGeom prst="rect">
                <a:avLst/>
              </a:prstGeom>
            </p:spPr>
          </p:pic>
          <p:pic>
            <p:nvPicPr>
              <p:cNvPr id="23" name="Picture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7074" y="4168451"/>
                <a:ext cx="631019" cy="186677"/>
              </a:xfrm>
              <a:prstGeom prst="rect">
                <a:avLst/>
              </a:prstGeom>
            </p:spPr>
          </p:pic>
          <p:pic>
            <p:nvPicPr>
              <p:cNvPr id="27" name="Picture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796535" y="4197285"/>
                <a:ext cx="358025" cy="349969"/>
              </a:xfrm>
              <a:prstGeom prst="rect">
                <a:avLst/>
              </a:prstGeom>
            </p:spPr>
          </p:pic>
          <p:pic>
            <p:nvPicPr>
              <p:cNvPr id="29" name="Picture 2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254098" y="4188528"/>
                <a:ext cx="423490" cy="423490"/>
              </a:xfrm>
              <a:prstGeom prst="rect">
                <a:avLst/>
              </a:prstGeom>
            </p:spPr>
          </p:pic>
          <p:pic>
            <p:nvPicPr>
              <p:cNvPr id="31"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7873" y="4581128"/>
                <a:ext cx="1439820" cy="366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 name="Picture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18630" y="4966140"/>
                <a:ext cx="683568" cy="294208"/>
              </a:xfrm>
              <a:prstGeom prst="rect">
                <a:avLst/>
              </a:prstGeom>
            </p:spPr>
          </p:pic>
          <p:pic>
            <p:nvPicPr>
              <p:cNvPr id="34" name="Picture 3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930225" y="4660650"/>
                <a:ext cx="867544" cy="346415"/>
              </a:xfrm>
              <a:prstGeom prst="rect">
                <a:avLst/>
              </a:prstGeom>
            </p:spPr>
          </p:pic>
          <p:pic>
            <p:nvPicPr>
              <p:cNvPr id="36" name="Picture 3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1901" y="4947183"/>
                <a:ext cx="403105" cy="407081"/>
              </a:xfrm>
              <a:prstGeom prst="rect">
                <a:avLst/>
              </a:prstGeom>
            </p:spPr>
          </p:pic>
          <p:pic>
            <p:nvPicPr>
              <p:cNvPr id="39" name="Picture 3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72034" y="4438517"/>
                <a:ext cx="1121603" cy="790683"/>
              </a:xfrm>
              <a:prstGeom prst="rect">
                <a:avLst/>
              </a:prstGeom>
            </p:spPr>
          </p:pic>
          <p:pic>
            <p:nvPicPr>
              <p:cNvPr id="40" name="Picture 3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46668" y="4400273"/>
                <a:ext cx="415943" cy="359312"/>
              </a:xfrm>
              <a:prstGeom prst="rect">
                <a:avLst/>
              </a:prstGeom>
            </p:spPr>
          </p:pic>
          <p:pic>
            <p:nvPicPr>
              <p:cNvPr id="41" name="Picture 4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5500" y="4243522"/>
                <a:ext cx="446067" cy="128748"/>
              </a:xfrm>
              <a:prstGeom prst="rect">
                <a:avLst/>
              </a:prstGeom>
            </p:spPr>
          </p:pic>
          <p:pic>
            <p:nvPicPr>
              <p:cNvPr id="42" name="Picture 4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010431" y="3879520"/>
                <a:ext cx="806202" cy="310078"/>
              </a:xfrm>
              <a:prstGeom prst="rect">
                <a:avLst/>
              </a:prstGeom>
            </p:spPr>
          </p:pic>
        </p:grpSp>
        <p:sp>
          <p:nvSpPr>
            <p:cNvPr id="44" name="Sottotitolo 2"/>
            <p:cNvSpPr txBox="1">
              <a:spLocks/>
            </p:cNvSpPr>
            <p:nvPr userDrawn="1"/>
          </p:nvSpPr>
          <p:spPr>
            <a:xfrm>
              <a:off x="725877" y="3440583"/>
              <a:ext cx="2127272" cy="216024"/>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1" dirty="0" smtClean="0">
                  <a:solidFill>
                    <a:srgbClr val="FF0000"/>
                  </a:solidFill>
                  <a:latin typeface="Century Gothic" pitchFamily="34" charset="0"/>
                </a:rPr>
                <a:t>Community Centres</a:t>
              </a:r>
              <a:endParaRPr lang="en-US" sz="1200" b="1" dirty="0">
                <a:solidFill>
                  <a:srgbClr val="FF0000"/>
                </a:solidFill>
                <a:latin typeface="Century Gothic" pitchFamily="34" charset="0"/>
              </a:endParaRPr>
            </a:p>
          </p:txBody>
        </p:sp>
        <p:sp>
          <p:nvSpPr>
            <p:cNvPr id="4" name="Rectangle 3"/>
            <p:cNvSpPr/>
            <p:nvPr userDrawn="1"/>
          </p:nvSpPr>
          <p:spPr>
            <a:xfrm>
              <a:off x="611560" y="3517661"/>
              <a:ext cx="140608" cy="12769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106864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EUDAT Communities">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nl-NL" smtClean="0"/>
              <a:t>Click to edit Master title style</a:t>
            </a: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06" y="764704"/>
            <a:ext cx="8124394" cy="6093296"/>
          </a:xfrm>
          <a:prstGeom prst="rect">
            <a:avLst/>
          </a:prstGeom>
        </p:spPr>
      </p:pic>
      <p:pic>
        <p:nvPicPr>
          <p:cNvPr id="5"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9606" y="764704"/>
            <a:ext cx="8124394" cy="6093296"/>
          </a:xfrm>
          <a:prstGeom prst="rect">
            <a:avLst/>
          </a:prstGeom>
        </p:spPr>
      </p:pic>
    </p:spTree>
    <p:extLst>
      <p:ext uri="{BB962C8B-B14F-4D97-AF65-F5344CB8AC3E}">
        <p14:creationId xmlns:p14="http://schemas.microsoft.com/office/powerpoint/2010/main" val="346282525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EUDAT Communities_empty">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nl-NL" smtClean="0"/>
              <a:t>Click to edit Master title style</a:t>
            </a: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728700"/>
            <a:ext cx="8172399" cy="6129300"/>
          </a:xfrm>
          <a:prstGeom prst="rect">
            <a:avLst/>
          </a:prstGeom>
        </p:spPr>
      </p:pic>
    </p:spTree>
    <p:extLst>
      <p:ext uri="{BB962C8B-B14F-4D97-AF65-F5344CB8AC3E}">
        <p14:creationId xmlns:p14="http://schemas.microsoft.com/office/powerpoint/2010/main" val="346282525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s-E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FCB2B1E-EAFF-204F-A8E1-AB72CEE7324D}" type="slidenum">
              <a:rPr lang="en-US" smtClean="0"/>
              <a:t>‹#›</a:t>
            </a:fld>
            <a:endParaRPr lang="en-US"/>
          </a:p>
        </p:txBody>
      </p:sp>
      <p:sp>
        <p:nvSpPr>
          <p:cNvPr id="9" name="Text Placeholder 8"/>
          <p:cNvSpPr>
            <a:spLocks noGrp="1"/>
          </p:cNvSpPr>
          <p:nvPr>
            <p:ph type="body" sz="quarter" idx="13" hasCustomPrompt="1"/>
          </p:nvPr>
        </p:nvSpPr>
        <p:spPr>
          <a:xfrm>
            <a:off x="468313" y="1628775"/>
            <a:ext cx="8207375" cy="4608513"/>
          </a:xfrm>
        </p:spPr>
        <p:txBody>
          <a:bodyPr>
            <a:normAutofit/>
          </a:bodyPr>
          <a:lstStyle>
            <a:lvl1pPr marL="0" indent="0">
              <a:buNone/>
              <a:defRPr sz="200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text</a:t>
            </a:r>
          </a:p>
        </p:txBody>
      </p:sp>
    </p:spTree>
    <p:extLst>
      <p:ext uri="{BB962C8B-B14F-4D97-AF65-F5344CB8AC3E}">
        <p14:creationId xmlns:p14="http://schemas.microsoft.com/office/powerpoint/2010/main" val="582493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ttangolo 8"/>
          <p:cNvSpPr>
            <a:spLocks noChangeArrowheads="1"/>
          </p:cNvSpPr>
          <p:nvPr/>
        </p:nvSpPr>
        <p:spPr bwMode="auto">
          <a:xfrm>
            <a:off x="7358063" y="6389688"/>
            <a:ext cx="18129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r>
              <a:rPr lang="en-GB" sz="1600" b="1">
                <a:latin typeface="Century Gothic" charset="0"/>
                <a:hlinkClick r:id="rId3"/>
              </a:rPr>
              <a:t>www.eudat.eu</a:t>
            </a:r>
            <a:endParaRPr lang="en-GB" sz="1600" b="1">
              <a:latin typeface="Century Gothic" charset="0"/>
            </a:endParaRPr>
          </a:p>
        </p:txBody>
      </p:sp>
      <p:sp>
        <p:nvSpPr>
          <p:cNvPr id="6" name="CasellaDiTesto 10"/>
          <p:cNvSpPr txBox="1">
            <a:spLocks noChangeArrowheads="1"/>
          </p:cNvSpPr>
          <p:nvPr/>
        </p:nvSpPr>
        <p:spPr bwMode="auto">
          <a:xfrm>
            <a:off x="-65088" y="6510338"/>
            <a:ext cx="751681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GB" sz="900" smtClean="0">
                <a:latin typeface="Century Gothic" charset="0"/>
                <a:cs typeface="Century Gothic" charset="0"/>
              </a:rPr>
              <a:t>EUDAT receives funding from the European Union's Horizon 2020 programme - DG CONNECT e-Infrastructures. Contract No. 654065</a:t>
            </a:r>
          </a:p>
        </p:txBody>
      </p:sp>
      <p:pic>
        <p:nvPicPr>
          <p:cNvPr id="7" name="Immagine 7" descr="eudat-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04800"/>
            <a:ext cx="2386013" cy="142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ttangolo 10"/>
          <p:cNvSpPr/>
          <p:nvPr/>
        </p:nvSpPr>
        <p:spPr>
          <a:xfrm>
            <a:off x="0" y="6783388"/>
            <a:ext cx="2387600" cy="84137"/>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FF0000"/>
              </a:solidFill>
            </a:endParaRPr>
          </a:p>
        </p:txBody>
      </p:sp>
      <p:sp>
        <p:nvSpPr>
          <p:cNvPr id="9" name="Rettangolo 15"/>
          <p:cNvSpPr/>
          <p:nvPr/>
        </p:nvSpPr>
        <p:spPr>
          <a:xfrm>
            <a:off x="2387600" y="6783388"/>
            <a:ext cx="2344738" cy="84137"/>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FF0000"/>
              </a:solidFill>
            </a:endParaRPr>
          </a:p>
        </p:txBody>
      </p:sp>
      <p:sp>
        <p:nvSpPr>
          <p:cNvPr id="11" name="Rettangolo 16"/>
          <p:cNvSpPr/>
          <p:nvPr/>
        </p:nvSpPr>
        <p:spPr>
          <a:xfrm>
            <a:off x="4732338" y="6783388"/>
            <a:ext cx="2306637" cy="84137"/>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FF0000"/>
              </a:solidFill>
            </a:endParaRPr>
          </a:p>
        </p:txBody>
      </p:sp>
      <p:sp>
        <p:nvSpPr>
          <p:cNvPr id="12" name="Rettangolo 17"/>
          <p:cNvSpPr/>
          <p:nvPr/>
        </p:nvSpPr>
        <p:spPr>
          <a:xfrm>
            <a:off x="7038975" y="6783388"/>
            <a:ext cx="2105025" cy="84137"/>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FF0000"/>
              </a:solidFill>
            </a:endParaRPr>
          </a:p>
        </p:txBody>
      </p:sp>
      <p:sp>
        <p:nvSpPr>
          <p:cNvPr id="2"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nl-NL" smtClean="0"/>
              <a:t>Click to edit Master title style</a:t>
            </a:r>
            <a:endParaRPr lang="en-US" dirty="0"/>
          </a:p>
        </p:txBody>
      </p:sp>
      <p:sp>
        <p:nvSpPr>
          <p:cNvPr id="3"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Click to edit Master subtitle style</a:t>
            </a:r>
            <a:endParaRPr lang="en-US" dirty="0"/>
          </a:p>
        </p:txBody>
      </p:sp>
      <p:sp>
        <p:nvSpPr>
          <p:cNvPr id="10" name="Text Placeholder 9"/>
          <p:cNvSpPr>
            <a:spLocks noGrp="1"/>
          </p:cNvSpPr>
          <p:nvPr>
            <p:ph type="body" sz="quarter" idx="11"/>
          </p:nvPr>
        </p:nvSpPr>
        <p:spPr>
          <a:xfrm>
            <a:off x="4932040" y="4797152"/>
            <a:ext cx="3778636" cy="1512168"/>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nl-NL" smtClean="0"/>
              <a:t>Click to edit Master text styles</a:t>
            </a:r>
          </a:p>
        </p:txBody>
      </p:sp>
    </p:spTree>
    <p:extLst>
      <p:ext uri="{BB962C8B-B14F-4D97-AF65-F5344CB8AC3E}">
        <p14:creationId xmlns:p14="http://schemas.microsoft.com/office/powerpoint/2010/main" val="48683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EUDAT Communities">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9606" y="764704"/>
            <a:ext cx="8124394" cy="6093296"/>
          </a:xfrm>
          <a:prstGeom prst="rect">
            <a:avLst/>
          </a:prstGeom>
        </p:spPr>
      </p:pic>
    </p:spTree>
    <p:extLst>
      <p:ext uri="{BB962C8B-B14F-4D97-AF65-F5344CB8AC3E}">
        <p14:creationId xmlns:p14="http://schemas.microsoft.com/office/powerpoint/2010/main" val="374889547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inal Slide">
    <p:bg>
      <p:bgPr>
        <a:solidFill>
          <a:srgbClr val="F7B149"/>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535238"/>
            <a:ext cx="8229600" cy="1143000"/>
          </a:xfrm>
          <a:prstGeom prst="rect">
            <a:avLst/>
          </a:prstGeom>
        </p:spPr>
        <p:txBody>
          <a:bodyPr vert="horz"/>
          <a:lstStyle>
            <a:lvl1pPr>
              <a:defRPr>
                <a:solidFill>
                  <a:schemeClr val="bg1"/>
                </a:solidFill>
              </a:defRPr>
            </a:lvl1pPr>
          </a:lstStyle>
          <a:p>
            <a:r>
              <a:rPr lang="nl-NL" smtClean="0"/>
              <a:t>Click to edit Master title style</a:t>
            </a:r>
            <a:endParaRPr lang="it-IT" dirty="0"/>
          </a:p>
        </p:txBody>
      </p:sp>
      <p:sp>
        <p:nvSpPr>
          <p:cNvPr id="3" name="Rettangolo 2"/>
          <p:cNvSpPr/>
          <p:nvPr userDrawn="1"/>
        </p:nvSpPr>
        <p:spPr>
          <a:xfrm>
            <a:off x="3291933" y="6137094"/>
            <a:ext cx="2660134" cy="400110"/>
          </a:xfrm>
          <a:prstGeom prst="rect">
            <a:avLst/>
          </a:prstGeom>
        </p:spPr>
        <p:txBody>
          <a:bodyPr wrap="square">
            <a:spAutoFit/>
          </a:bodyPr>
          <a:lstStyle/>
          <a:p>
            <a:pPr algn="ctr"/>
            <a:r>
              <a:rPr lang="en-GB" sz="2000" kern="1200" noProof="0" smtClean="0">
                <a:solidFill>
                  <a:schemeClr val="tx1"/>
                </a:solidFill>
                <a:latin typeface="+mn-lt"/>
                <a:ea typeface="+mn-ea"/>
                <a:cs typeface="+mn-cs"/>
                <a:hlinkClick r:id="rId2"/>
              </a:rPr>
              <a:t>www.eudat.eu</a:t>
            </a:r>
            <a:endParaRPr lang="en-GB" sz="2000" kern="1200" noProof="0" smtClean="0">
              <a:solidFill>
                <a:schemeClr val="tx1"/>
              </a:solidFill>
              <a:latin typeface="+mn-lt"/>
              <a:ea typeface="+mn-ea"/>
              <a:cs typeface="+mn-cs"/>
            </a:endParaRPr>
          </a:p>
        </p:txBody>
      </p:sp>
      <p:sp>
        <p:nvSpPr>
          <p:cNvPr id="4"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5"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6"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7"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380029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Black&amp;White">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868362"/>
          </a:xfrm>
        </p:spPr>
        <p:txBody>
          <a:bodyPr>
            <a:normAutofit/>
          </a:bodyPr>
          <a:lstStyle>
            <a:lvl1pPr>
              <a:defRPr sz="2800" b="1">
                <a:latin typeface="Century Gothic" pitchFamily="34" charset="0"/>
              </a:defRPr>
            </a:lvl1pPr>
          </a:lstStyle>
          <a:p>
            <a:r>
              <a:rPr lang="nl-NL"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dirty="0"/>
          </a:p>
        </p:txBody>
      </p:sp>
      <p:sp>
        <p:nvSpPr>
          <p:cNvPr id="4" name="Date Placeholder 3"/>
          <p:cNvSpPr>
            <a:spLocks noGrp="1"/>
          </p:cNvSpPr>
          <p:nvPr>
            <p:ph type="dt" sz="half" idx="10"/>
          </p:nvPr>
        </p:nvSpPr>
        <p:spPr>
          <a:xfrm>
            <a:off x="457200" y="6096000"/>
            <a:ext cx="2133600" cy="365125"/>
          </a:xfrm>
        </p:spPr>
        <p:txBody>
          <a:bodyPr/>
          <a:lstStyle/>
          <a:p>
            <a:fld id="{74786D57-78E5-1940-9E29-B3974D3C5675}" type="datetimeFigureOut">
              <a:rPr lang="en-US" smtClean="0"/>
              <a:t>6/22/2016</a:t>
            </a:fld>
            <a:endParaRPr lang="en-US"/>
          </a:p>
        </p:txBody>
      </p:sp>
      <p:sp>
        <p:nvSpPr>
          <p:cNvPr id="5" name="Footer Placeholder 4"/>
          <p:cNvSpPr>
            <a:spLocks noGrp="1"/>
          </p:cNvSpPr>
          <p:nvPr>
            <p:ph type="ftr" sz="quarter" idx="11"/>
          </p:nvPr>
        </p:nvSpPr>
        <p:spPr>
          <a:xfrm>
            <a:off x="3124200" y="6096000"/>
            <a:ext cx="2895600" cy="365125"/>
          </a:xfrm>
        </p:spPr>
        <p:txBody>
          <a:bodyPr/>
          <a:lstStyle/>
          <a:p>
            <a:endParaRPr lang="en-US"/>
          </a:p>
        </p:txBody>
      </p:sp>
      <p:sp>
        <p:nvSpPr>
          <p:cNvPr id="6" name="Slide Number Placeholder 5"/>
          <p:cNvSpPr>
            <a:spLocks noGrp="1"/>
          </p:cNvSpPr>
          <p:nvPr>
            <p:ph type="sldNum" sz="quarter" idx="12"/>
          </p:nvPr>
        </p:nvSpPr>
        <p:spPr>
          <a:xfrm>
            <a:off x="6553200" y="6096000"/>
            <a:ext cx="2133600" cy="365125"/>
          </a:xfrm>
        </p:spPr>
        <p:txBody>
          <a:bodyPr/>
          <a:lstStyle/>
          <a:p>
            <a:fld id="{4FCB2B1E-EAFF-204F-A8E1-AB72CEE7324D}" type="slidenum">
              <a:rPr lang="en-US" smtClean="0"/>
              <a:t>‹#›</a:t>
            </a:fld>
            <a:endParaRPr lang="en-US"/>
          </a:p>
        </p:txBody>
      </p:sp>
      <p:pic>
        <p:nvPicPr>
          <p:cNvPr id="12" name="Immagine 12" descr="EUDAT-LogoGrigio.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 y="-119811"/>
            <a:ext cx="1164989" cy="90926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entury Gothic" pitchFamily="34" charset="0"/>
              </a:defRPr>
            </a:lvl1pPr>
          </a:lstStyle>
          <a:p>
            <a:r>
              <a:rPr lang="nl-NL"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Click to edit Master text styles</a:t>
            </a:r>
          </a:p>
        </p:txBody>
      </p:sp>
      <p:sp>
        <p:nvSpPr>
          <p:cNvPr id="4" name="Date Placeholder 3"/>
          <p:cNvSpPr>
            <a:spLocks noGrp="1"/>
          </p:cNvSpPr>
          <p:nvPr>
            <p:ph type="dt" sz="half" idx="10"/>
          </p:nvPr>
        </p:nvSpPr>
        <p:spPr>
          <a:xfrm>
            <a:off x="457200" y="6172200"/>
            <a:ext cx="2133600" cy="365125"/>
          </a:xfrm>
        </p:spPr>
        <p:txBody>
          <a:bodyPr/>
          <a:lstStyle/>
          <a:p>
            <a:fld id="{74786D57-78E5-1940-9E29-B3974D3C5675}" type="datetimeFigureOut">
              <a:rPr lang="en-US" smtClean="0"/>
              <a:t>6/22/2016</a:t>
            </a:fld>
            <a:endParaRPr lang="en-US"/>
          </a:p>
        </p:txBody>
      </p:sp>
      <p:sp>
        <p:nvSpPr>
          <p:cNvPr id="5" name="Footer Placeholder 4"/>
          <p:cNvSpPr>
            <a:spLocks noGrp="1"/>
          </p:cNvSpPr>
          <p:nvPr>
            <p:ph type="ftr" sz="quarter" idx="11"/>
          </p:nvPr>
        </p:nvSpPr>
        <p:spPr>
          <a:xfrm>
            <a:off x="3124200" y="6172200"/>
            <a:ext cx="2895600" cy="365125"/>
          </a:xfrm>
        </p:spPr>
        <p:txBody>
          <a:bodyPr/>
          <a:lstStyle/>
          <a:p>
            <a:endParaRPr lang="en-US"/>
          </a:p>
        </p:txBody>
      </p:sp>
      <p:sp>
        <p:nvSpPr>
          <p:cNvPr id="6" name="Slide Number Placeholder 5"/>
          <p:cNvSpPr>
            <a:spLocks noGrp="1"/>
          </p:cNvSpPr>
          <p:nvPr>
            <p:ph type="sldNum" sz="quarter" idx="12"/>
          </p:nvPr>
        </p:nvSpPr>
        <p:spPr>
          <a:xfrm>
            <a:off x="6553200" y="6172200"/>
            <a:ext cx="2133600" cy="365125"/>
          </a:xfrm>
        </p:spPr>
        <p:txBody>
          <a:bodyPr/>
          <a:lstStyle/>
          <a:p>
            <a:fld id="{4FCB2B1E-EAFF-204F-A8E1-AB72CEE7324D}" type="slidenum">
              <a:rPr lang="en-US" smtClean="0"/>
              <a:t>‹#›</a:t>
            </a:fld>
            <a:endParaRPr lang="en-US"/>
          </a:p>
        </p:txBody>
      </p:sp>
      <p:pic>
        <p:nvPicPr>
          <p:cNvPr id="7"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dirty="0"/>
          </a:p>
        </p:txBody>
      </p:sp>
      <p:sp>
        <p:nvSpPr>
          <p:cNvPr id="5" name="Date Placeholder 4"/>
          <p:cNvSpPr>
            <a:spLocks noGrp="1"/>
          </p:cNvSpPr>
          <p:nvPr>
            <p:ph type="dt" sz="half" idx="10"/>
          </p:nvPr>
        </p:nvSpPr>
        <p:spPr/>
        <p:txBody>
          <a:bodyPr/>
          <a:lstStyle/>
          <a:p>
            <a:fld id="{74786D57-78E5-1940-9E29-B3974D3C5675}"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B2B1E-EAFF-204F-A8E1-AB72CEE7324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7" name="Date Placeholder 6"/>
          <p:cNvSpPr>
            <a:spLocks noGrp="1"/>
          </p:cNvSpPr>
          <p:nvPr>
            <p:ph type="dt" sz="half" idx="10"/>
          </p:nvPr>
        </p:nvSpPr>
        <p:spPr/>
        <p:txBody>
          <a:bodyPr/>
          <a:lstStyle/>
          <a:p>
            <a:fld id="{74786D57-78E5-1940-9E29-B3974D3C5675}"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CB2B1E-EAFF-204F-A8E1-AB72CEE732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Date Placeholder 2"/>
          <p:cNvSpPr>
            <a:spLocks noGrp="1"/>
          </p:cNvSpPr>
          <p:nvPr>
            <p:ph type="dt" sz="half" idx="10"/>
          </p:nvPr>
        </p:nvSpPr>
        <p:spPr/>
        <p:txBody>
          <a:bodyPr/>
          <a:lstStyle/>
          <a:p>
            <a:fld id="{74786D57-78E5-1940-9E29-B3974D3C5675}"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CB2B1E-EAFF-204F-A8E1-AB72CEE732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86D57-78E5-1940-9E29-B3974D3C5675}"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CB2B1E-EAFF-204F-A8E1-AB72CEE7324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74786D57-78E5-1940-9E29-B3974D3C5675}"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B2B1E-EAFF-204F-A8E1-AB72CEE7324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theme" Target="../theme/theme2.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274638"/>
            <a:ext cx="7315200" cy="792162"/>
          </a:xfrm>
          <a:prstGeom prst="rect">
            <a:avLst/>
          </a:prstGeom>
        </p:spPr>
        <p:txBody>
          <a:bodyPr vert="horz" lIns="91440" tIns="45720" rIns="91440" bIns="45720" rtlCol="0" anchor="ctr">
            <a:normAutofit/>
          </a:bodyPr>
          <a:lstStyle/>
          <a:p>
            <a:r>
              <a:rPr lang="nl-NL" smtClean="0"/>
              <a:t>Click to edit Master title style</a:t>
            </a:r>
            <a:endParaRPr lang="en-US"/>
          </a:p>
        </p:txBody>
      </p:sp>
      <p:sp>
        <p:nvSpPr>
          <p:cNvPr id="3" name="Text Placeholder 2"/>
          <p:cNvSpPr>
            <a:spLocks noGrp="1"/>
          </p:cNvSpPr>
          <p:nvPr>
            <p:ph type="body" idx="1"/>
          </p:nvPr>
        </p:nvSpPr>
        <p:spPr>
          <a:xfrm>
            <a:off x="457200" y="1371600"/>
            <a:ext cx="8229600" cy="4525963"/>
          </a:xfrm>
          <a:prstGeom prst="rect">
            <a:avLst/>
          </a:prstGeom>
        </p:spPr>
        <p:txBody>
          <a:bodyPr vert="horz" lIns="91440" tIns="45720" rIns="91440" bIns="45720" rtlCol="0">
            <a:normAutofit/>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2"/>
          </p:nvPr>
        </p:nvSpPr>
        <p:spPr>
          <a:xfrm>
            <a:off x="457200" y="613133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86D57-78E5-1940-9E29-B3974D3C5675}" type="datetimeFigureOut">
              <a:rPr lang="en-US" smtClean="0"/>
              <a:t>6/22/2016</a:t>
            </a:fld>
            <a:endParaRPr lang="en-US"/>
          </a:p>
        </p:txBody>
      </p:sp>
      <p:sp>
        <p:nvSpPr>
          <p:cNvPr id="5" name="Footer Placeholder 4"/>
          <p:cNvSpPr>
            <a:spLocks noGrp="1"/>
          </p:cNvSpPr>
          <p:nvPr>
            <p:ph type="ftr" sz="quarter" idx="3"/>
          </p:nvPr>
        </p:nvSpPr>
        <p:spPr>
          <a:xfrm>
            <a:off x="3124200" y="613133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13133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CB2B1E-EAFF-204F-A8E1-AB72CEE7324D}" type="slidenum">
              <a:rPr lang="en-US" smtClean="0"/>
              <a:t>‹#›</a:t>
            </a:fld>
            <a:endParaRPr lang="en-US"/>
          </a:p>
        </p:txBody>
      </p:sp>
      <p:pic>
        <p:nvPicPr>
          <p:cNvPr id="7" name="Immagine 14" descr="logo.png"/>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5"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6"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7"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8"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62" r:id="rId26"/>
  </p:sldLayoutIdLst>
  <p:txStyles>
    <p:titleStyle>
      <a:lvl1pPr algn="ctr" defTabSz="914400" rtl="0" eaLnBrk="1" latinLnBrk="0" hangingPunct="1">
        <a:spcBef>
          <a:spcPct val="0"/>
        </a:spcBef>
        <a:buNone/>
        <a:defRPr sz="2800" b="1"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SzPct val="100000"/>
        <a:buFontTx/>
        <a:buBlip>
          <a:blip r:embed="rId29"/>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29"/>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29"/>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29"/>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29"/>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183773"/>
      </p:ext>
    </p:extLst>
  </p:cSld>
  <p:clrMap bg1="lt1" tx1="dk1" bg2="lt2" tx2="dk2" accent1="accent1" accent2="accent2" accent3="accent3" accent4="accent4" accent5="accent5" accent6="accent6" hlink="hlink" folHlink="folHlink"/>
  <p:sldLayoutIdLst>
    <p:sldLayoutId id="2147483692"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EUDAT – the pan European Data Infrastructure</a:t>
            </a:r>
            <a:endParaRPr lang="en-GB" dirty="0"/>
          </a:p>
        </p:txBody>
      </p:sp>
      <p:sp>
        <p:nvSpPr>
          <p:cNvPr id="3" name="Subtitle 2"/>
          <p:cNvSpPr>
            <a:spLocks noGrp="1"/>
          </p:cNvSpPr>
          <p:nvPr>
            <p:ph type="subTitle" idx="1"/>
          </p:nvPr>
        </p:nvSpPr>
        <p:spPr/>
        <p:txBody>
          <a:bodyPr/>
          <a:lstStyle/>
          <a:p>
            <a:r>
              <a:rPr lang="en-GB" dirty="0" smtClean="0"/>
              <a:t>What is on the horizon?</a:t>
            </a:r>
            <a:endParaRPr lang="en-GB" dirty="0"/>
          </a:p>
        </p:txBody>
      </p:sp>
      <p:sp>
        <p:nvSpPr>
          <p:cNvPr id="4" name="Subtitle 2"/>
          <p:cNvSpPr txBox="1">
            <a:spLocks/>
          </p:cNvSpPr>
          <p:nvPr/>
        </p:nvSpPr>
        <p:spPr>
          <a:xfrm>
            <a:off x="3497580" y="4953000"/>
            <a:ext cx="5646420" cy="1320180"/>
          </a:xfrm>
          <a:prstGeom prst="rect">
            <a:avLst/>
          </a:prstGeom>
        </p:spPr>
        <p:txBody>
          <a:bodyPr vert="horz" lIns="91440" tIns="45720" rIns="91440" bIns="45720" rtlCol="0">
            <a:normAutofit/>
          </a:bodyPr>
          <a:lstStyle>
            <a:lvl1pPr indent="0" algn="ctr" defTabSz="914400">
              <a:spcBef>
                <a:spcPct val="20000"/>
              </a:spcBef>
              <a:buSzPct val="100000"/>
              <a:buFontTx/>
              <a:buNone/>
              <a:defRPr sz="2800">
                <a:solidFill>
                  <a:schemeClr val="tx1">
                    <a:tint val="75000"/>
                  </a:schemeClr>
                </a:solidFill>
                <a:latin typeface="Century Gothic" pitchFamily="34" charset="0"/>
              </a:defRPr>
            </a:lvl1pPr>
            <a:lvl2pPr indent="0" algn="ctr" defTabSz="914400">
              <a:spcBef>
                <a:spcPct val="20000"/>
              </a:spcBef>
              <a:buSzPct val="100000"/>
              <a:buFontTx/>
              <a:buNone/>
              <a:defRPr sz="2400">
                <a:solidFill>
                  <a:schemeClr val="tx1">
                    <a:tint val="75000"/>
                  </a:schemeClr>
                </a:solidFill>
                <a:latin typeface="Century Gothic" pitchFamily="34" charset="0"/>
              </a:defRPr>
            </a:lvl2pPr>
            <a:lvl3pPr indent="0" algn="ctr" defTabSz="914400">
              <a:spcBef>
                <a:spcPct val="20000"/>
              </a:spcBef>
              <a:buSzPct val="100000"/>
              <a:buFontTx/>
              <a:buNone/>
              <a:defRPr sz="2400">
                <a:solidFill>
                  <a:schemeClr val="tx1">
                    <a:tint val="75000"/>
                  </a:schemeClr>
                </a:solidFill>
                <a:latin typeface="Century Gothic" pitchFamily="34" charset="0"/>
              </a:defRPr>
            </a:lvl3pPr>
            <a:lvl4pPr indent="0" algn="ctr" defTabSz="914400">
              <a:spcBef>
                <a:spcPct val="20000"/>
              </a:spcBef>
              <a:buSzPct val="100000"/>
              <a:buFontTx/>
              <a:buNone/>
              <a:defRPr sz="2400">
                <a:solidFill>
                  <a:schemeClr val="tx1">
                    <a:tint val="75000"/>
                  </a:schemeClr>
                </a:solidFill>
                <a:latin typeface="Century Gothic" pitchFamily="34" charset="0"/>
              </a:defRPr>
            </a:lvl4pPr>
            <a:lvl5pPr indent="0" algn="ctr" defTabSz="914400">
              <a:spcBef>
                <a:spcPct val="20000"/>
              </a:spcBef>
              <a:buSzPct val="100000"/>
              <a:buFontTx/>
              <a:buNone/>
              <a:defRPr sz="2400">
                <a:solidFill>
                  <a:schemeClr val="tx1">
                    <a:tint val="75000"/>
                  </a:schemeClr>
                </a:solidFill>
                <a:latin typeface="Century Gothic" pitchFamily="34" charset="0"/>
              </a:defRPr>
            </a:lvl5pPr>
            <a:lvl6pPr indent="0" algn="ctr" defTabSz="914400">
              <a:spcBef>
                <a:spcPct val="20000"/>
              </a:spcBef>
              <a:buFont typeface="Arial" pitchFamily="34" charset="0"/>
              <a:buNone/>
              <a:defRPr sz="2000">
                <a:solidFill>
                  <a:schemeClr val="tx1">
                    <a:tint val="75000"/>
                  </a:schemeClr>
                </a:solidFill>
              </a:defRPr>
            </a:lvl6pPr>
            <a:lvl7pPr indent="0" algn="ctr" defTabSz="914400">
              <a:spcBef>
                <a:spcPct val="20000"/>
              </a:spcBef>
              <a:buFont typeface="Arial" pitchFamily="34" charset="0"/>
              <a:buNone/>
              <a:defRPr sz="2000">
                <a:solidFill>
                  <a:schemeClr val="tx1">
                    <a:tint val="75000"/>
                  </a:schemeClr>
                </a:solidFill>
              </a:defRPr>
            </a:lvl7pPr>
            <a:lvl8pPr indent="0" algn="ctr" defTabSz="914400">
              <a:spcBef>
                <a:spcPct val="20000"/>
              </a:spcBef>
              <a:buFont typeface="Arial" pitchFamily="34" charset="0"/>
              <a:buNone/>
              <a:defRPr sz="2000">
                <a:solidFill>
                  <a:schemeClr val="tx1">
                    <a:tint val="75000"/>
                  </a:schemeClr>
                </a:solidFill>
              </a:defRPr>
            </a:lvl8pPr>
            <a:lvl9pPr indent="0" algn="ctr" defTabSz="914400">
              <a:spcBef>
                <a:spcPct val="20000"/>
              </a:spcBef>
              <a:buFont typeface="Arial" pitchFamily="34" charset="0"/>
              <a:buNone/>
              <a:defRPr sz="2000">
                <a:solidFill>
                  <a:schemeClr val="tx1">
                    <a:tint val="75000"/>
                  </a:schemeClr>
                </a:solidFill>
              </a:defRPr>
            </a:lvl9pPr>
          </a:lstStyle>
          <a:p>
            <a:r>
              <a:rPr lang="it-IT" sz="2000" cap="small" dirty="0"/>
              <a:t>Hilary </a:t>
            </a:r>
            <a:r>
              <a:rPr lang="it-IT" sz="2000" cap="small" dirty="0" smtClean="0"/>
              <a:t>Hanahoe - EUDAT </a:t>
            </a:r>
            <a:r>
              <a:rPr lang="it-IT" sz="2000" cap="small" dirty="0"/>
              <a:t>Communications, Training &amp; Outreach</a:t>
            </a:r>
          </a:p>
          <a:p>
            <a:r>
              <a:rPr lang="it-IT" sz="2000" cap="small" dirty="0"/>
              <a:t>h.hanahoe@trust-itservices.com</a:t>
            </a:r>
          </a:p>
        </p:txBody>
      </p:sp>
    </p:spTree>
    <p:extLst>
      <p:ext uri="{BB962C8B-B14F-4D97-AF65-F5344CB8AC3E}">
        <p14:creationId xmlns:p14="http://schemas.microsoft.com/office/powerpoint/2010/main" val="3497369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1060"/>
            <a:ext cx="4759452" cy="3966210"/>
          </a:xfrm>
          <a:prstGeom prst="rect">
            <a:avLst/>
          </a:prstGeom>
        </p:spPr>
      </p:pic>
      <p:sp>
        <p:nvSpPr>
          <p:cNvPr id="4" name="Subtitle 2"/>
          <p:cNvSpPr txBox="1">
            <a:spLocks/>
          </p:cNvSpPr>
          <p:nvPr/>
        </p:nvSpPr>
        <p:spPr>
          <a:xfrm>
            <a:off x="377190" y="4530090"/>
            <a:ext cx="8503920" cy="1320180"/>
          </a:xfrm>
          <a:prstGeom prst="rect">
            <a:avLst/>
          </a:prstGeom>
        </p:spPr>
        <p:txBody>
          <a:bodyPr vert="horz" lIns="91440" tIns="45720" rIns="91440" bIns="45720" rtlCol="0">
            <a:noAutofit/>
          </a:bodyPr>
          <a:lstStyle>
            <a:lvl1pPr indent="0" algn="ctr" defTabSz="914400">
              <a:spcBef>
                <a:spcPct val="20000"/>
              </a:spcBef>
              <a:buSzPct val="100000"/>
              <a:buFontTx/>
              <a:buNone/>
              <a:defRPr sz="2800">
                <a:solidFill>
                  <a:schemeClr val="tx1">
                    <a:tint val="75000"/>
                  </a:schemeClr>
                </a:solidFill>
                <a:latin typeface="Century Gothic" pitchFamily="34" charset="0"/>
              </a:defRPr>
            </a:lvl1pPr>
            <a:lvl2pPr indent="0" algn="ctr" defTabSz="914400">
              <a:spcBef>
                <a:spcPct val="20000"/>
              </a:spcBef>
              <a:buSzPct val="100000"/>
              <a:buFontTx/>
              <a:buNone/>
              <a:defRPr sz="2400">
                <a:solidFill>
                  <a:schemeClr val="tx1">
                    <a:tint val="75000"/>
                  </a:schemeClr>
                </a:solidFill>
                <a:latin typeface="Century Gothic" pitchFamily="34" charset="0"/>
              </a:defRPr>
            </a:lvl2pPr>
            <a:lvl3pPr indent="0" algn="ctr" defTabSz="914400">
              <a:spcBef>
                <a:spcPct val="20000"/>
              </a:spcBef>
              <a:buSzPct val="100000"/>
              <a:buFontTx/>
              <a:buNone/>
              <a:defRPr sz="2400">
                <a:solidFill>
                  <a:schemeClr val="tx1">
                    <a:tint val="75000"/>
                  </a:schemeClr>
                </a:solidFill>
                <a:latin typeface="Century Gothic" pitchFamily="34" charset="0"/>
              </a:defRPr>
            </a:lvl3pPr>
            <a:lvl4pPr indent="0" algn="ctr" defTabSz="914400">
              <a:spcBef>
                <a:spcPct val="20000"/>
              </a:spcBef>
              <a:buSzPct val="100000"/>
              <a:buFontTx/>
              <a:buNone/>
              <a:defRPr sz="2400">
                <a:solidFill>
                  <a:schemeClr val="tx1">
                    <a:tint val="75000"/>
                  </a:schemeClr>
                </a:solidFill>
                <a:latin typeface="Century Gothic" pitchFamily="34" charset="0"/>
              </a:defRPr>
            </a:lvl4pPr>
            <a:lvl5pPr indent="0" algn="ctr" defTabSz="914400">
              <a:spcBef>
                <a:spcPct val="20000"/>
              </a:spcBef>
              <a:buSzPct val="100000"/>
              <a:buFontTx/>
              <a:buNone/>
              <a:defRPr sz="2400">
                <a:solidFill>
                  <a:schemeClr val="tx1">
                    <a:tint val="75000"/>
                  </a:schemeClr>
                </a:solidFill>
                <a:latin typeface="Century Gothic" pitchFamily="34" charset="0"/>
              </a:defRPr>
            </a:lvl5pPr>
            <a:lvl6pPr indent="0" algn="ctr" defTabSz="914400">
              <a:spcBef>
                <a:spcPct val="20000"/>
              </a:spcBef>
              <a:buFont typeface="Arial" pitchFamily="34" charset="0"/>
              <a:buNone/>
              <a:defRPr sz="2000">
                <a:solidFill>
                  <a:schemeClr val="tx1">
                    <a:tint val="75000"/>
                  </a:schemeClr>
                </a:solidFill>
              </a:defRPr>
            </a:lvl6pPr>
            <a:lvl7pPr indent="0" algn="ctr" defTabSz="914400">
              <a:spcBef>
                <a:spcPct val="20000"/>
              </a:spcBef>
              <a:buFont typeface="Arial" pitchFamily="34" charset="0"/>
              <a:buNone/>
              <a:defRPr sz="2000">
                <a:solidFill>
                  <a:schemeClr val="tx1">
                    <a:tint val="75000"/>
                  </a:schemeClr>
                </a:solidFill>
              </a:defRPr>
            </a:lvl7pPr>
            <a:lvl8pPr indent="0" algn="ctr" defTabSz="914400">
              <a:spcBef>
                <a:spcPct val="20000"/>
              </a:spcBef>
              <a:buFont typeface="Arial" pitchFamily="34" charset="0"/>
              <a:buNone/>
              <a:defRPr sz="2000">
                <a:solidFill>
                  <a:schemeClr val="tx1">
                    <a:tint val="75000"/>
                  </a:schemeClr>
                </a:solidFill>
              </a:defRPr>
            </a:lvl8pPr>
            <a:lvl9pPr indent="0" algn="ctr" defTabSz="914400">
              <a:spcBef>
                <a:spcPct val="20000"/>
              </a:spcBef>
              <a:buFont typeface="Arial" pitchFamily="34" charset="0"/>
              <a:buNone/>
              <a:defRPr sz="2000">
                <a:solidFill>
                  <a:schemeClr val="tx1">
                    <a:tint val="75000"/>
                  </a:schemeClr>
                </a:solidFill>
              </a:defRPr>
            </a:lvl9pPr>
          </a:lstStyle>
          <a:p>
            <a:r>
              <a:rPr lang="it-IT" sz="2400" cap="small" dirty="0"/>
              <a:t>Hilary </a:t>
            </a:r>
            <a:r>
              <a:rPr lang="it-IT" sz="2400" cap="small" dirty="0" smtClean="0"/>
              <a:t>Hanahoe </a:t>
            </a:r>
          </a:p>
          <a:p>
            <a:r>
              <a:rPr lang="it-IT" sz="2400" cap="small" dirty="0" smtClean="0"/>
              <a:t>EUDAT </a:t>
            </a:r>
            <a:r>
              <a:rPr lang="it-IT" sz="2400" cap="small" dirty="0"/>
              <a:t>Communications, Training &amp; Outreach</a:t>
            </a:r>
          </a:p>
          <a:p>
            <a:r>
              <a:rPr lang="it-IT" sz="2400" cap="small" dirty="0"/>
              <a:t>h.hanahoe@trust-itservices.com</a:t>
            </a:r>
          </a:p>
        </p:txBody>
      </p:sp>
    </p:spTree>
    <p:extLst>
      <p:ext uri="{BB962C8B-B14F-4D97-AF65-F5344CB8AC3E}">
        <p14:creationId xmlns:p14="http://schemas.microsoft.com/office/powerpoint/2010/main" val="1129229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2571750"/>
            <a:ext cx="8229600" cy="3931603"/>
          </a:xfrm>
        </p:spPr>
        <p:txBody>
          <a:bodyPr/>
          <a:lstStyle/>
          <a:p>
            <a:r>
              <a:rPr lang="en-GB" dirty="0" smtClean="0"/>
              <a:t>The </a:t>
            </a:r>
            <a:r>
              <a:rPr lang="en-GB" b="1" dirty="0" smtClean="0"/>
              <a:t>Associate Partnership Agreement </a:t>
            </a:r>
            <a:r>
              <a:rPr lang="en-GB" dirty="0" smtClean="0"/>
              <a:t>– an opportunity for you</a:t>
            </a:r>
          </a:p>
          <a:p>
            <a:r>
              <a:rPr lang="en-GB" dirty="0" smtClean="0"/>
              <a:t>The </a:t>
            </a:r>
            <a:r>
              <a:rPr lang="en-GB" b="1" dirty="0" smtClean="0"/>
              <a:t>Collaborative Data Infrastructure </a:t>
            </a:r>
            <a:r>
              <a:rPr lang="en-GB" dirty="0" smtClean="0"/>
              <a:t>Agreement – sustaining EUDAT beyond the project</a:t>
            </a:r>
          </a:p>
          <a:p>
            <a:r>
              <a:rPr lang="en-GB" dirty="0" smtClean="0"/>
              <a:t>Next </a:t>
            </a:r>
            <a:r>
              <a:rPr lang="en-GB" b="1" dirty="0" smtClean="0"/>
              <a:t>EUDAT User Forum</a:t>
            </a:r>
            <a:r>
              <a:rPr lang="en-GB" dirty="0" smtClean="0"/>
              <a:t>, 26-27 September 2016, Krakow, Poland</a:t>
            </a:r>
          </a:p>
          <a:p>
            <a:r>
              <a:rPr lang="en-GB" dirty="0" smtClean="0"/>
              <a:t>Digital Infrastructures for Research 2016, 28-30 </a:t>
            </a:r>
            <a:r>
              <a:rPr lang="en-GB" dirty="0"/>
              <a:t>September 2016, Krakow, </a:t>
            </a:r>
            <a:r>
              <a:rPr lang="en-GB" dirty="0" smtClean="0"/>
              <a:t>Poland</a:t>
            </a:r>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540" y="0"/>
            <a:ext cx="2537460" cy="3383280"/>
          </a:xfrm>
          <a:prstGeom prst="rect">
            <a:avLst/>
          </a:prstGeom>
        </p:spPr>
      </p:pic>
    </p:spTree>
    <p:extLst>
      <p:ext uri="{BB962C8B-B14F-4D97-AF65-F5344CB8AC3E}">
        <p14:creationId xmlns:p14="http://schemas.microsoft.com/office/powerpoint/2010/main" val="1073342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Becoming an Associate Partner …</a:t>
            </a:r>
            <a:endParaRPr lang="en-GB" dirty="0"/>
          </a:p>
        </p:txBody>
      </p:sp>
      <p:sp>
        <p:nvSpPr>
          <p:cNvPr id="3" name="Content Placeholder 2"/>
          <p:cNvSpPr>
            <a:spLocks noGrp="1"/>
          </p:cNvSpPr>
          <p:nvPr>
            <p:ph idx="1"/>
          </p:nvPr>
        </p:nvSpPr>
        <p:spPr>
          <a:xfrm>
            <a:off x="457200" y="1143000"/>
            <a:ext cx="8229600" cy="4754563"/>
          </a:xfrm>
        </p:spPr>
        <p:txBody>
          <a:bodyPr>
            <a:normAutofit/>
          </a:bodyPr>
          <a:lstStyle/>
          <a:p>
            <a:pPr marL="0" indent="0">
              <a:buNone/>
            </a:pPr>
            <a:r>
              <a:rPr lang="en-GB" sz="3000" b="1" dirty="0" smtClean="0">
                <a:solidFill>
                  <a:srgbClr val="002B9D"/>
                </a:solidFill>
              </a:rPr>
              <a:t>What does it mean?</a:t>
            </a:r>
          </a:p>
          <a:p>
            <a:r>
              <a:rPr lang="en-GB" b="1" dirty="0"/>
              <a:t>Associate Partnership</a:t>
            </a:r>
            <a:r>
              <a:rPr lang="en-GB" dirty="0"/>
              <a:t> gives the opportunity for new partners to </a:t>
            </a:r>
            <a:r>
              <a:rPr lang="en-GB" b="1" dirty="0"/>
              <a:t>actively join the EUDAT initiative</a:t>
            </a:r>
            <a:r>
              <a:rPr lang="en-GB" dirty="0"/>
              <a:t>. </a:t>
            </a:r>
            <a:endParaRPr lang="en-GB" dirty="0" smtClean="0"/>
          </a:p>
          <a:p>
            <a:r>
              <a:rPr lang="en-GB" dirty="0" smtClean="0"/>
              <a:t>Based </a:t>
            </a:r>
            <a:r>
              <a:rPr lang="en-GB" dirty="0"/>
              <a:t>on a </a:t>
            </a:r>
            <a:r>
              <a:rPr lang="en-GB" b="1" dirty="0"/>
              <a:t>concrete joint work plan</a:t>
            </a:r>
            <a:r>
              <a:rPr lang="en-GB" dirty="0"/>
              <a:t>, with dedicated resources from both parties, Associate Partners will participate in specific joint activities using EUDAT CDI data services, providing input for their improvement/extension and possibly participating in the development of new services. </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4565" y="5076697"/>
            <a:ext cx="2042559" cy="1531920"/>
          </a:xfrm>
          <a:prstGeom prst="rect">
            <a:avLst/>
          </a:prstGeom>
        </p:spPr>
      </p:pic>
    </p:spTree>
    <p:extLst>
      <p:ext uri="{BB962C8B-B14F-4D97-AF65-F5344CB8AC3E}">
        <p14:creationId xmlns:p14="http://schemas.microsoft.com/office/powerpoint/2010/main" val="4138891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Becoming an Associate Partner …</a:t>
            </a:r>
            <a:endParaRPr lang="en-GB" dirty="0"/>
          </a:p>
        </p:txBody>
      </p:sp>
      <p:sp>
        <p:nvSpPr>
          <p:cNvPr id="3" name="Content Placeholder 2"/>
          <p:cNvSpPr>
            <a:spLocks noGrp="1"/>
          </p:cNvSpPr>
          <p:nvPr>
            <p:ph idx="1"/>
          </p:nvPr>
        </p:nvSpPr>
        <p:spPr>
          <a:xfrm>
            <a:off x="457200" y="1143000"/>
            <a:ext cx="8229600" cy="4754563"/>
          </a:xfrm>
        </p:spPr>
        <p:txBody>
          <a:bodyPr>
            <a:normAutofit fontScale="92500" lnSpcReduction="10000"/>
          </a:bodyPr>
          <a:lstStyle/>
          <a:p>
            <a:pPr marL="0" indent="0">
              <a:buNone/>
            </a:pPr>
            <a:r>
              <a:rPr lang="en-GB" sz="3000" b="1" dirty="0" smtClean="0">
                <a:solidFill>
                  <a:srgbClr val="002B9D"/>
                </a:solidFill>
              </a:rPr>
              <a:t>What are the benefits?</a:t>
            </a:r>
          </a:p>
          <a:p>
            <a:r>
              <a:rPr lang="en-GB" dirty="0" smtClean="0"/>
              <a:t>you </a:t>
            </a:r>
            <a:r>
              <a:rPr lang="en-GB" dirty="0"/>
              <a:t>will be granted </a:t>
            </a:r>
            <a:r>
              <a:rPr lang="en-GB" b="1" dirty="0"/>
              <a:t>access to all the information </a:t>
            </a:r>
            <a:r>
              <a:rPr lang="en-GB" dirty="0"/>
              <a:t>that is open to the EUDAT2020 consortium and to the project wiki;</a:t>
            </a:r>
          </a:p>
          <a:p>
            <a:r>
              <a:rPr lang="en-GB" dirty="0" smtClean="0"/>
              <a:t>by </a:t>
            </a:r>
            <a:r>
              <a:rPr lang="en-GB" dirty="0"/>
              <a:t>influencing the progress of the CDI, </a:t>
            </a:r>
            <a:r>
              <a:rPr lang="en-GB" b="1" dirty="0"/>
              <a:t>sharing your domain-specific needs and typical data workflow</a:t>
            </a:r>
            <a:r>
              <a:rPr lang="en-GB" dirty="0"/>
              <a:t>, the development and deployment of new services will be steered to meet your needs; </a:t>
            </a:r>
          </a:p>
          <a:p>
            <a:r>
              <a:rPr lang="en-GB" dirty="0" smtClean="0"/>
              <a:t>you </a:t>
            </a:r>
            <a:r>
              <a:rPr lang="en-GB" dirty="0"/>
              <a:t>will o</a:t>
            </a:r>
            <a:r>
              <a:rPr lang="en-GB" b="1" dirty="0"/>
              <a:t>btain first-hand knowledge, expertise and support</a:t>
            </a:r>
            <a:r>
              <a:rPr lang="en-GB" dirty="0"/>
              <a:t> on leading edge technologies and best-practices which will allow you to improve considerably your data management and data workflow;</a:t>
            </a:r>
          </a:p>
          <a:p>
            <a:r>
              <a:rPr lang="en-GB" dirty="0" smtClean="0"/>
              <a:t>you </a:t>
            </a:r>
            <a:r>
              <a:rPr lang="en-GB" dirty="0"/>
              <a:t>will be involved in the development of the CDI needed </a:t>
            </a:r>
            <a:r>
              <a:rPr lang="en-GB" b="1" dirty="0"/>
              <a:t>supporting policies and governance </a:t>
            </a:r>
            <a:r>
              <a:rPr lang="en-GB" dirty="0"/>
              <a:t>aspects</a:t>
            </a:r>
            <a:r>
              <a:rPr lang="en-GB" b="1" dirty="0" smtClean="0"/>
              <a:t>.</a:t>
            </a:r>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338" y="5741678"/>
            <a:ext cx="1365662" cy="1024247"/>
          </a:xfrm>
          <a:prstGeom prst="rect">
            <a:avLst/>
          </a:prstGeom>
        </p:spPr>
      </p:pic>
    </p:spTree>
    <p:extLst>
      <p:ext uri="{BB962C8B-B14F-4D97-AF65-F5344CB8AC3E}">
        <p14:creationId xmlns:p14="http://schemas.microsoft.com/office/powerpoint/2010/main" val="1727802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Becoming an Associate Partner …</a:t>
            </a:r>
            <a:endParaRPr lang="en-GB" dirty="0"/>
          </a:p>
        </p:txBody>
      </p:sp>
      <p:sp>
        <p:nvSpPr>
          <p:cNvPr id="3" name="Content Placeholder 2"/>
          <p:cNvSpPr>
            <a:spLocks noGrp="1"/>
          </p:cNvSpPr>
          <p:nvPr>
            <p:ph idx="1"/>
          </p:nvPr>
        </p:nvSpPr>
        <p:spPr>
          <a:xfrm>
            <a:off x="457200" y="1143001"/>
            <a:ext cx="8229600" cy="5257800"/>
          </a:xfrm>
        </p:spPr>
        <p:txBody>
          <a:bodyPr>
            <a:normAutofit fontScale="92500" lnSpcReduction="10000"/>
          </a:bodyPr>
          <a:lstStyle/>
          <a:p>
            <a:pPr marL="0" indent="0">
              <a:buNone/>
            </a:pPr>
            <a:r>
              <a:rPr lang="en-GB" sz="3000" b="1" dirty="0" smtClean="0">
                <a:solidFill>
                  <a:srgbClr val="002B9D"/>
                </a:solidFill>
              </a:rPr>
              <a:t>What should you do if you are interested?</a:t>
            </a:r>
          </a:p>
          <a:p>
            <a:r>
              <a:rPr lang="en-GB" b="1" dirty="0"/>
              <a:t>Contact the PMO (eudat-pmo@postit.csc.fi)</a:t>
            </a:r>
          </a:p>
          <a:p>
            <a:r>
              <a:rPr lang="en-GB" dirty="0" smtClean="0"/>
              <a:t>The </a:t>
            </a:r>
            <a:r>
              <a:rPr lang="en-GB" dirty="0"/>
              <a:t>AP is based on a concrete joint work plan with dedicated resources from both parties allocated to the agreed activities. Granting the status of Associate Partner shall be decided by the Executive Board, upon proposal by the </a:t>
            </a:r>
            <a:r>
              <a:rPr lang="en-GB" dirty="0" smtClean="0"/>
              <a:t>Coordinator.</a:t>
            </a:r>
            <a:endParaRPr lang="en-GB" dirty="0"/>
          </a:p>
          <a:p>
            <a:r>
              <a:rPr lang="en-GB" dirty="0"/>
              <a:t>The relationship and collaboration agreement with an Associate Partner shall be formalized by an Agreement which, in addition to the ordinary MoU, will contain:</a:t>
            </a:r>
          </a:p>
          <a:p>
            <a:pPr lvl="2"/>
            <a:r>
              <a:rPr lang="en-GB" dirty="0"/>
              <a:t>a detailed joint </a:t>
            </a:r>
            <a:r>
              <a:rPr lang="en-GB" dirty="0" err="1"/>
              <a:t>workplan</a:t>
            </a:r>
            <a:endParaRPr lang="en-GB" dirty="0"/>
          </a:p>
          <a:p>
            <a:pPr lvl="2"/>
            <a:r>
              <a:rPr lang="en-GB" dirty="0"/>
              <a:t>a description of the resources and efforts allocated to the joint activity</a:t>
            </a:r>
          </a:p>
          <a:p>
            <a:pPr lvl="2"/>
            <a:r>
              <a:rPr lang="en-GB" dirty="0"/>
              <a:t>a declaration of confidentiality</a:t>
            </a:r>
          </a:p>
          <a:p>
            <a:pPr lvl="2"/>
            <a:r>
              <a:rPr lang="en-GB" dirty="0"/>
              <a:t>a liability </a:t>
            </a:r>
            <a:r>
              <a:rPr lang="en-GB" dirty="0" smtClean="0"/>
              <a:t>clause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338" y="5741678"/>
            <a:ext cx="1365662" cy="1024247"/>
          </a:xfrm>
          <a:prstGeom prst="rect">
            <a:avLst/>
          </a:prstGeom>
        </p:spPr>
      </p:pic>
    </p:spTree>
    <p:extLst>
      <p:ext uri="{BB962C8B-B14F-4D97-AF65-F5344CB8AC3E}">
        <p14:creationId xmlns:p14="http://schemas.microsoft.com/office/powerpoint/2010/main" val="565524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1" y="80962"/>
            <a:ext cx="9058727" cy="1062261"/>
          </a:xfrm>
        </p:spPr>
        <p:txBody>
          <a:bodyPr>
            <a:normAutofit/>
          </a:bodyPr>
          <a:lstStyle/>
          <a:p>
            <a:r>
              <a:rPr lang="en-GB" dirty="0" smtClean="0">
                <a:solidFill>
                  <a:schemeClr val="dk1"/>
                </a:solidFill>
              </a:rPr>
              <a:t>EUDAT CDI Agreement</a:t>
            </a:r>
            <a:endParaRPr lang="en-US" sz="2800" dirty="0"/>
          </a:p>
        </p:txBody>
      </p:sp>
      <p:sp>
        <p:nvSpPr>
          <p:cNvPr id="15362" name="Content Placeholder 2"/>
          <p:cNvSpPr>
            <a:spLocks noGrp="1"/>
          </p:cNvSpPr>
          <p:nvPr>
            <p:ph idx="1"/>
          </p:nvPr>
        </p:nvSpPr>
        <p:spPr>
          <a:xfrm>
            <a:off x="330549" y="1556792"/>
            <a:ext cx="8352928" cy="4252912"/>
          </a:xfrm>
        </p:spPr>
        <p:txBody>
          <a:bodyPr>
            <a:normAutofit/>
          </a:bodyPr>
          <a:lstStyle/>
          <a:p>
            <a:pPr eaLnBrk="1" hangingPunct="1">
              <a:spcBef>
                <a:spcPts val="1038"/>
              </a:spcBef>
            </a:pPr>
            <a:endParaRPr lang="en-GB" sz="1800" dirty="0" smtClean="0">
              <a:ea typeface="ＭＳ Ｐゴシック" pitchFamily="127" charset="-128"/>
            </a:endParaRPr>
          </a:p>
          <a:p>
            <a:pPr marL="0" indent="0" eaLnBrk="1" hangingPunct="1">
              <a:spcBef>
                <a:spcPts val="1038"/>
              </a:spcBef>
              <a:buNone/>
            </a:pPr>
            <a:endParaRPr lang="en-GB" sz="800" dirty="0" smtClean="0">
              <a:ea typeface="ＭＳ Ｐゴシック" pitchFamily="127" charset="-128"/>
            </a:endParaRPr>
          </a:p>
          <a:p>
            <a:pPr marL="0" indent="0">
              <a:spcBef>
                <a:spcPts val="1038"/>
              </a:spcBef>
              <a:buNone/>
            </a:pPr>
            <a:endParaRPr lang="en-GB" sz="1800" dirty="0">
              <a:ea typeface="ＭＳ Ｐゴシック" pitchFamily="127" charset="-128"/>
            </a:endParaRPr>
          </a:p>
          <a:p>
            <a:pPr marL="0" indent="0" eaLnBrk="1" hangingPunct="1">
              <a:spcBef>
                <a:spcPts val="1038"/>
              </a:spcBef>
              <a:buNone/>
            </a:pPr>
            <a:endParaRPr lang="en-GB" sz="1800" dirty="0" smtClean="0">
              <a:ea typeface="ＭＳ Ｐゴシック" pitchFamily="127" charset="-128"/>
            </a:endParaRPr>
          </a:p>
          <a:p>
            <a:pPr eaLnBrk="1" hangingPunct="1">
              <a:spcBef>
                <a:spcPts val="1038"/>
              </a:spcBef>
            </a:pPr>
            <a:endParaRPr lang="en-GB" sz="1800" dirty="0" smtClean="0">
              <a:ea typeface="ＭＳ Ｐゴシック" pitchFamily="127" charset="-128"/>
            </a:endParaRPr>
          </a:p>
          <a:p>
            <a:pPr eaLnBrk="1" hangingPunct="1"/>
            <a:endParaRPr lang="en-GB" dirty="0">
              <a:ea typeface="ＭＳ Ｐゴシック" pitchFamily="127" charset="-128"/>
            </a:endParaRPr>
          </a:p>
        </p:txBody>
      </p:sp>
      <p:sp>
        <p:nvSpPr>
          <p:cNvPr id="15363"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6501346E-B0E0-4B00-A1DF-7A31E07E47BF}" type="slidenum">
              <a:rPr lang="en-US">
                <a:ea typeface="ＭＳ Ｐゴシック" pitchFamily="127" charset="-128"/>
                <a:cs typeface="ＭＳ Ｐゴシック" pitchFamily="127" charset="-128"/>
              </a:rPr>
              <a:pPr fontAlgn="base">
                <a:spcBef>
                  <a:spcPct val="0"/>
                </a:spcBef>
                <a:spcAft>
                  <a:spcPct val="0"/>
                </a:spcAft>
                <a:defRPr/>
              </a:pPr>
              <a:t>6</a:t>
            </a:fld>
            <a:endParaRPr lang="en-US">
              <a:ea typeface="ＭＳ Ｐゴシック" pitchFamily="127" charset="-128"/>
              <a:cs typeface="ＭＳ Ｐゴシック" pitchFamily="127" charset="-128"/>
            </a:endParaRPr>
          </a:p>
        </p:txBody>
      </p:sp>
      <p:sp>
        <p:nvSpPr>
          <p:cNvPr id="5" name="Content Placeholder 2"/>
          <p:cNvSpPr txBox="1">
            <a:spLocks/>
          </p:cNvSpPr>
          <p:nvPr/>
        </p:nvSpPr>
        <p:spPr>
          <a:xfrm>
            <a:off x="492573" y="1151706"/>
            <a:ext cx="8352928" cy="561704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u="sng" dirty="0" smtClean="0">
                <a:ea typeface="ＭＳ Ｐゴシック" pitchFamily="127" charset="-128"/>
              </a:rPr>
              <a:t>Objective</a:t>
            </a:r>
            <a:r>
              <a:rPr lang="en-GB" dirty="0" smtClean="0">
                <a:ea typeface="ＭＳ Ｐゴシック" pitchFamily="127" charset="-128"/>
              </a:rPr>
              <a:t>: Sustain the EUDAT Collaborative Data Infrastructure (CDI) </a:t>
            </a:r>
            <a:r>
              <a:rPr lang="en-GB" b="1" dirty="0" smtClean="0">
                <a:ea typeface="ＭＳ Ｐゴシック" pitchFamily="127" charset="-128"/>
              </a:rPr>
              <a:t>beyond project-based agreements</a:t>
            </a:r>
          </a:p>
          <a:p>
            <a:endParaRPr lang="en-GB" sz="900" b="1" dirty="0" smtClean="0">
              <a:ea typeface="ＭＳ Ｐゴシック" pitchFamily="127" charset="-128"/>
            </a:endParaRPr>
          </a:p>
          <a:p>
            <a:r>
              <a:rPr lang="en-GB" u="sng" dirty="0" smtClean="0">
                <a:ea typeface="ＭＳ Ｐゴシック" pitchFamily="127" charset="-128"/>
              </a:rPr>
              <a:t>How</a:t>
            </a:r>
            <a:r>
              <a:rPr lang="en-GB" dirty="0" smtClean="0">
                <a:ea typeface="ＭＳ Ｐゴシック" pitchFamily="127" charset="-128"/>
              </a:rPr>
              <a:t>? by formalising </a:t>
            </a:r>
            <a:r>
              <a:rPr lang="en-GB" b="1" dirty="0" smtClean="0">
                <a:ea typeface="ＭＳ Ｐゴシック" pitchFamily="127" charset="-128"/>
              </a:rPr>
              <a:t>Partnership</a:t>
            </a:r>
            <a:r>
              <a:rPr lang="en-GB" dirty="0" smtClean="0">
                <a:ea typeface="ＭＳ Ｐゴシック" pitchFamily="127" charset="-128"/>
              </a:rPr>
              <a:t> </a:t>
            </a:r>
            <a:r>
              <a:rPr lang="en-GB" b="1" dirty="0" smtClean="0">
                <a:ea typeface="ＭＳ Ｐゴシック" pitchFamily="127" charset="-128"/>
              </a:rPr>
              <a:t>between service providers </a:t>
            </a:r>
            <a:r>
              <a:rPr lang="en-GB" dirty="0" smtClean="0">
                <a:ea typeface="ＭＳ Ｐゴシック" pitchFamily="127" charset="-128"/>
              </a:rPr>
              <a:t>which:</a:t>
            </a:r>
          </a:p>
          <a:p>
            <a:endParaRPr lang="en-GB" sz="900" dirty="0" smtClean="0">
              <a:ea typeface="ＭＳ Ｐゴシック" pitchFamily="127" charset="-128"/>
            </a:endParaRPr>
          </a:p>
          <a:p>
            <a:pPr marL="742950" lvl="2" indent="-342900"/>
            <a:r>
              <a:rPr lang="en-GB" dirty="0" smtClean="0">
                <a:ea typeface="ＭＳ Ｐゴシック" pitchFamily="127" charset="-128"/>
              </a:rPr>
              <a:t>Ensures</a:t>
            </a:r>
            <a:r>
              <a:rPr lang="en-GB" b="1" dirty="0" smtClean="0">
                <a:ea typeface="ＭＳ Ｐゴシック" pitchFamily="127" charset="-128"/>
              </a:rPr>
              <a:t> </a:t>
            </a:r>
            <a:r>
              <a:rPr lang="en-GB" b="1" dirty="0">
                <a:ea typeface="ＭＳ Ｐゴシック" pitchFamily="127" charset="-128"/>
              </a:rPr>
              <a:t>c</a:t>
            </a:r>
            <a:r>
              <a:rPr lang="en-GB" b="1" dirty="0" smtClean="0">
                <a:ea typeface="ＭＳ Ｐゴシック" pitchFamily="127" charset="-128"/>
              </a:rPr>
              <a:t>ommon </a:t>
            </a:r>
            <a:r>
              <a:rPr lang="en-GB" b="1" dirty="0">
                <a:ea typeface="ＭＳ Ｐゴシック" pitchFamily="127" charset="-128"/>
              </a:rPr>
              <a:t>service management guidelines </a:t>
            </a:r>
            <a:r>
              <a:rPr lang="en-GB" dirty="0">
                <a:ea typeface="ＭＳ Ｐゴシック" pitchFamily="127" charset="-128"/>
              </a:rPr>
              <a:t>and clear </a:t>
            </a:r>
            <a:r>
              <a:rPr lang="en-GB" b="1" dirty="0">
                <a:ea typeface="ＭＳ Ｐゴシック" pitchFamily="127" charset="-128"/>
              </a:rPr>
              <a:t>commitments</a:t>
            </a:r>
            <a:r>
              <a:rPr lang="en-GB" dirty="0">
                <a:ea typeface="ＭＳ Ｐゴシック" pitchFamily="127" charset="-128"/>
              </a:rPr>
              <a:t> from </a:t>
            </a:r>
            <a:r>
              <a:rPr lang="en-GB" dirty="0" smtClean="0">
                <a:ea typeface="ＭＳ Ｐゴシック" pitchFamily="127" charset="-128"/>
              </a:rPr>
              <a:t>partners</a:t>
            </a:r>
          </a:p>
          <a:p>
            <a:pPr marL="342900" lvl="1" indent="-342900"/>
            <a:endParaRPr lang="en-GB" sz="800" dirty="0" smtClean="0">
              <a:ea typeface="ＭＳ Ｐゴシック" pitchFamily="127" charset="-128"/>
            </a:endParaRPr>
          </a:p>
          <a:p>
            <a:pPr marL="742950" lvl="2" indent="-342900"/>
            <a:r>
              <a:rPr lang="en-GB" dirty="0" smtClean="0">
                <a:ea typeface="ＭＳ Ｐゴシック" pitchFamily="127" charset="-128"/>
              </a:rPr>
              <a:t>Establishes a coordinating </a:t>
            </a:r>
            <a:r>
              <a:rPr lang="en-GB" b="1" dirty="0">
                <a:ea typeface="ＭＳ Ｐゴシック" pitchFamily="127" charset="-128"/>
              </a:rPr>
              <a:t>Secretariat</a:t>
            </a:r>
            <a:r>
              <a:rPr lang="en-GB" dirty="0">
                <a:ea typeface="ＭＳ Ｐゴシック" pitchFamily="127" charset="-128"/>
              </a:rPr>
              <a:t> </a:t>
            </a:r>
            <a:r>
              <a:rPr lang="en-GB" dirty="0" smtClean="0">
                <a:ea typeface="ＭＳ Ｐゴシック" pitchFamily="127" charset="-128"/>
              </a:rPr>
              <a:t>paid </a:t>
            </a:r>
            <a:r>
              <a:rPr lang="en-GB" dirty="0">
                <a:ea typeface="ＭＳ Ｐゴシック" pitchFamily="127" charset="-128"/>
              </a:rPr>
              <a:t>through membership </a:t>
            </a:r>
            <a:r>
              <a:rPr lang="en-GB" dirty="0" smtClean="0">
                <a:ea typeface="ＭＳ Ｐゴシック" pitchFamily="127" charset="-128"/>
              </a:rPr>
              <a:t>fees</a:t>
            </a:r>
          </a:p>
          <a:p>
            <a:pPr marL="342900" lvl="1" indent="-342900"/>
            <a:endParaRPr lang="en-GB" sz="800" dirty="0" smtClean="0">
              <a:ea typeface="ＭＳ Ｐゴシック" pitchFamily="127" charset="-128"/>
            </a:endParaRPr>
          </a:p>
          <a:p>
            <a:pPr marL="342900" lvl="1" indent="-342900"/>
            <a:r>
              <a:rPr lang="en-GB" u="sng" dirty="0" smtClean="0">
                <a:ea typeface="ＭＳ Ｐゴシック" pitchFamily="127" charset="-128"/>
              </a:rPr>
              <a:t>Who</a:t>
            </a:r>
            <a:r>
              <a:rPr lang="en-GB" dirty="0" smtClean="0">
                <a:ea typeface="ＭＳ Ｐゴシック" pitchFamily="127" charset="-128"/>
              </a:rPr>
              <a:t>? </a:t>
            </a:r>
            <a:r>
              <a:rPr lang="en-GB" b="1" dirty="0" smtClean="0">
                <a:ea typeface="ＭＳ Ｐゴシック" pitchFamily="127" charset="-128"/>
              </a:rPr>
              <a:t>Generic</a:t>
            </a:r>
            <a:r>
              <a:rPr lang="en-GB" dirty="0" smtClean="0">
                <a:ea typeface="ＭＳ Ｐゴシック" pitchFamily="127" charset="-128"/>
              </a:rPr>
              <a:t> (cross-disciplinary) &amp; </a:t>
            </a:r>
            <a:r>
              <a:rPr lang="en-GB" b="1" dirty="0" smtClean="0">
                <a:ea typeface="ＭＳ Ｐゴシック" pitchFamily="127" charset="-128"/>
              </a:rPr>
              <a:t>Thematic</a:t>
            </a:r>
            <a:r>
              <a:rPr lang="en-GB" dirty="0" smtClean="0">
                <a:ea typeface="ＭＳ Ｐゴシック" pitchFamily="127" charset="-128"/>
              </a:rPr>
              <a:t> (discipline-oriented) service providers</a:t>
            </a:r>
          </a:p>
          <a:p>
            <a:pPr marL="342900" lvl="1" indent="-342900"/>
            <a:endParaRPr lang="en-GB" sz="900" dirty="0" smtClean="0">
              <a:ea typeface="ＭＳ Ｐゴシック" pitchFamily="127" charset="-128"/>
            </a:endParaRPr>
          </a:p>
          <a:p>
            <a:pPr marL="342900" lvl="1" indent="-342900"/>
            <a:r>
              <a:rPr lang="en-GB" dirty="0" smtClean="0">
                <a:ea typeface="ＭＳ Ｐゴシック" pitchFamily="127" charset="-128"/>
              </a:rPr>
              <a:t>Two levels of engagement: </a:t>
            </a:r>
            <a:r>
              <a:rPr lang="en-GB" b="1" dirty="0" smtClean="0">
                <a:ea typeface="ＭＳ Ｐゴシック" pitchFamily="127" charset="-128"/>
              </a:rPr>
              <a:t>Interoperable</a:t>
            </a:r>
            <a:r>
              <a:rPr lang="en-GB" dirty="0" smtClean="0">
                <a:ea typeface="ＭＳ Ｐゴシック" pitchFamily="127" charset="-128"/>
              </a:rPr>
              <a:t> (level 2) vs </a:t>
            </a:r>
            <a:r>
              <a:rPr lang="en-GB" b="1" dirty="0" smtClean="0">
                <a:ea typeface="ＭＳ Ｐゴシック" pitchFamily="127" charset="-128"/>
              </a:rPr>
              <a:t>Integrated</a:t>
            </a:r>
            <a:r>
              <a:rPr lang="en-GB" dirty="0" smtClean="0">
                <a:ea typeface="ＭＳ Ｐゴシック" pitchFamily="127" charset="-128"/>
              </a:rPr>
              <a:t> (level 1) nodes</a:t>
            </a:r>
          </a:p>
          <a:p>
            <a:pPr marL="0" indent="0">
              <a:buNone/>
            </a:pPr>
            <a:endParaRPr lang="en-GB" sz="1000" i="1" dirty="0">
              <a:ea typeface="ＭＳ Ｐゴシック" pitchFamily="127" charset="-128"/>
            </a:endParaRPr>
          </a:p>
          <a:p>
            <a:pPr marL="0" indent="0">
              <a:spcBef>
                <a:spcPts val="1038"/>
              </a:spcBef>
              <a:buNone/>
            </a:pPr>
            <a:endParaRPr lang="en-GB" sz="1800" dirty="0" smtClean="0">
              <a:ea typeface="ＭＳ Ｐゴシック" pitchFamily="127" charset="-128"/>
            </a:endParaRPr>
          </a:p>
          <a:p>
            <a:pPr marL="0" indent="0">
              <a:spcBef>
                <a:spcPts val="1038"/>
              </a:spcBef>
              <a:buFontTx/>
              <a:buNone/>
            </a:pPr>
            <a:endParaRPr lang="en-GB" sz="1800" dirty="0" smtClean="0">
              <a:ea typeface="ＭＳ Ｐゴシック" pitchFamily="127" charset="-128"/>
            </a:endParaRPr>
          </a:p>
          <a:p>
            <a:pPr marL="0" indent="0">
              <a:spcBef>
                <a:spcPts val="1038"/>
              </a:spcBef>
              <a:buFontTx/>
              <a:buNone/>
            </a:pPr>
            <a:endParaRPr lang="en-GB" sz="1800" dirty="0" smtClean="0">
              <a:ea typeface="ＭＳ Ｐゴシック" pitchFamily="127" charset="-128"/>
            </a:endParaRPr>
          </a:p>
          <a:p>
            <a:pPr>
              <a:spcBef>
                <a:spcPts val="1038"/>
              </a:spcBef>
            </a:pPr>
            <a:endParaRPr lang="en-GB" sz="1800" dirty="0" smtClean="0">
              <a:ea typeface="ＭＳ Ｐゴシック" pitchFamily="127" charset="-128"/>
            </a:endParaRPr>
          </a:p>
          <a:p>
            <a:endParaRPr lang="en-GB" dirty="0">
              <a:ea typeface="ＭＳ Ｐゴシック" pitchFamily="127" charset="-128"/>
            </a:endParaRPr>
          </a:p>
        </p:txBody>
      </p:sp>
      <p:sp>
        <p:nvSpPr>
          <p:cNvPr id="4" name="AutoShape 4" descr="data:image/jpeg;base64,/9j/4AAQSkZJRgABAQAAAQABAAD/2wCEAAkGBxAQEhUQEBIVFRITEhYVGBcVEBUVFhUQFxgWFxgVGBYYHSggGRolHhYVITEhJSkrLi4uFx8zODMtNygtLi0BCgoKDg0OGxAQGi8lHiUtLS0tKy0tLS0tLSstLS0tLS0tLS0tKy0tLS0rLS0uLi0tLS0tLS0tKy0tLS0tLS0tLf/AABEIAMkA+wMBEQACEQEDEQH/xAAcAAEAAQUBAQAAAAAAAAAAAAAAAwIEBQYHAQj/xABCEAACAQICBgUJBgQGAwEAAAAAAQIDEQQhBQYSMVFhBxNBcYEUIjJigpGhscFCUnKS0fAjM0OiY3OTsuHxNIPCJP/EABoBAQADAQEBAAAAAAAAAAAAAAABAgQDBQb/xAA0EQEAAgIABAMFCAEEAwAAAAAAAQIDEQQSITETQVEFMmFxsSJCgZGh0eHwwSNScvEUFWL/2gAMAwEAAhEDEQA/AO4gAAAAAAAAAAAAAAAAAAAAAAAEcqN+2WfrP9oDzqfWl7wCoetLff0gPOo9aXvArlTvbNq3BgUqj60vzAeKh60vzAVuGVrvvvmBT1PrS94BUPWl7wJIq2QHoAAAAAAAAAAAAALPH6Vw9D+dVhDk5K77o72RMxHdemO9/djbCVNf9GRdnXf+hWt79gp4tfVojgc8/d+iSlr1ouW7FQX4ozh/uiifEr6ongs8fdlOtb9GvdjKD7qsW/csx4lfVX/xM/8Asn8ltiNetHQ/quX4KNSXx2bETkr6r14LPP3fotqPSRoyUlGVWUL9s6NSMV3ytZd7EZaym3AZ6xvX6w2ulVjOKlBqUZK6aaaae5prejoxzGlYAAAAAAAAAAAAAAAAAAAAAAAAAAeSaWb3L5Aa3jtL1K+1HDy2KUfTrPLLt2W9y57+Bzm2+zXTDFet+s+jQ9L6ewdNuNGn18751JtqLfFLe+9me2SPLq9jDwmW0btPLHpDX62mpy/p0kuHV/qznN5bY4esec/mgekIvfRpP2WvkyN/BPh//UpKOlYR3UKX936k83wVnDv70/omlrDV3RhSj3Uk/ncc8ojhaecz+awxeJdb01G/FRUfkRt1jFFezOah63S0dUVGtJvBzlnfPqJv+pH1fvLxWd798WTXSXl8dwXPHNXv9Xb4TUkpRaaaumndNPc0zU8BUAAAAAAAAAAAAAAAAAAAAAAAAANV0tpHylyhCWzhqedSpfKVuxP7vz7t/O1t/JtxYuTUzH2p7Q5zrVrM6/8AAoeZhobluc2vtSMt8m+kdnucLwkY/t362+jUMRjow7SkVaLZYhjq2lZP0VbvLahxnJaVpLSEn9teCLac5vHq8WNl9/4f8DRzx6p6WkprtTImF63nylf4fSsXlLLv3e8rNXWub1X6amivZ16WhuGo+vM8AlhsSpVMMvQaznR5JP0oct67L5JaMebXSXlcZ7O5556d/r/Lqmh9YcHi/wDx68KjtdxUrTS5wdpLxRoi0T2eLkw5MfvxpkyzkAAAAAAAAAAAAAAAAAAAAAjxFeFOLnOSjFb22ExEzOoa5j9JyxMZRg+qw69OpLzXKPBcF8XyOc238mzHijHO5628oc41u1ljUXk+H83Dw7dzqS4vlyM1776R2e1wvDeH/qZPe+jQMbpBvzY+/gViNOt8k27dmNipTeX5n9OJb5uO5n3fzTRwse3znz/QbT4cefVMopblbwIXiIgsBTKjF70htE1iUcsO16Lvyf0YRyzHZVhcTKDy7N8X9BMLVtrsz+CxykuxrhJXt+hSejRWYs9xMVdVKd6c4u6cZNOMuMZLNMmLalXJii1dS7Z0baySx+EUqrvXoy6qo8ltNJONSy3bSavzUjbS3ND5fisPhZNR2bWXZwAAAAAAAAAAAAAAAAAAAOf6a03Criqqm74fBpppP0qq9Lxu9nwfE4Wv1+EPUwcPMY4mPet9Gh6way1sW7N7FJejTjlFLnxZntkmz2sHC0wxvvPq1DSWKb82P/SERoyW5p0xtOnt/g/3P9C3Zw9/5fVdpEOj0BYBYD1IhKtICmrQUuTW5gmu0VCpKEr9q3rihJWZjqzlKalG6/aKNMTuG4dDukOqx1TDt2jiKV1n/VpNtJd8ZVH7JpwW8nie1MXSLejtBpeKAAAAAAAAAAAAAAAAAADxu2YHztS0g54epJ769fbl43m/jI8+Z6S+ux4oi1fhH8MXi6uzFsrEO2S2oYGonJ7PbLN/h/eR0j1Y7f7V0lbJEL6VBIB7YD2wFSQSrSCVSiQIsRS+0t6+KJRMeabR1Sz2ex5r6kS6UnU6X8KtSjUhXpPZqUpqcX6y48U9zXamxW2pRnxRkpMS75qjrJS0jQVanlNebUp3zp1OHNPen2rxS3VtFo2+Vz4bYr8ss2WcQAAAAAAAAAAAAAAAAApqK6a5MD5nwf8AIj+Jf7TzZ7PtK+8x+kpXaiWjs55OttLLDK+1Li7LuWRaXGvWZlPYhd6kB7YD1ICpIJVRiQaSRiFtK1EGnuyE6Wqjsv8AC/gEdmVk9z4r5ZfQq7QuNX9Oz0bioYmDfV3UasVunRe/LivSXNc2dcV9S8/juHjJT4vo2Ek0mndNXT4pm18y9AAAAAAAAAAAAAAAAALPTOLVDD1qz3U6U5/li39CJnUbXx15rxX1l89dVsYaku2Tk/BKMV9Tz57PsKTu8sFi35zfBMlznvMocLG0I9xM91McfZhMkQsqSBp7YJeqIFaiE6SRiE6VqJCdKlEGntgaQVYZvuBpeR9CL718n9SJdKLbGRvFk17q5o3V3/o8xzr6NwtRu7VFQb4ypt02/fA31ncPkM9eXJaPi2Is5AAAAAAAAAAAAAAAADVuk7EOnozENfaUIeE6kIP4SZzy+5LXwMbz1/vZxbF1tqNJLdGnbxu7mGZfU466mZ+LCYiPnPmmWc5jrKjCq8I/hQnurT3YTKIW0qUQnSpRBpUoEGkkYhOlcYhOlaiE6e7JA9sBDVjv7iULqpT2aVLntPwul9CJTjncz+CxxcrRZNe5mnVXeei/COlovCxe+VN1PCrKVRfCSN9Pdh8lxFt5bNpLOAAAAAAAAAAAAAAAAAxetGifLMJWw10nUptRb3KovOg33SUWRaNxp0w5PDvFvR86wUot06icZwk4yi98ZxdpRfimefaNS+vxXi9YmFtiFaSYjsT0sgwkbJx+7Jrwea+ZMudI1uPRcKJDppWog0rUQnStRINK1EGlSQSqSA9sE6LAUSpttJb5NJEq+Uyv9YIKFSNJf0qUYv8AF6T+Yv30pw87rNvWWHpYOeLrUsJS9OtNQXJP0pdyV34F8ddy4cZmilZfTuGoRpwjTgrRhFRS4RirJe5G58rM7SAAAAAAAAAAAAAAAAAADk3TBq2oSjpGkrbTjTrJfe3Qq/KL9nmZ89PN7PsviJifCn8HOMVC6T5XMsPctG4Wcsmp9j82X0f0J+Ck9J5l0kQvpWkE6VpAVpAVpAVJBL2wAgSUKW0+SzfcTCtp0yurOEU6ksRU/lUIub4X7F++KL0jruWXir6rFK95a3pXHuc5Tecpybss223kkiIjml1veMVNejrXRZqPLBryzFL/APVUjaMH/RpPen67yvwWXG+zHTlfN8XxM5Z1HZ0Q6MYAAAAAAAAAAAAAAAAAAMFrzhOu0fioWu+onJL14Lbj8YoreN1l34a/LmrPxh8/wleEX3r5P6nny+vqt5Rs2nuYRrXTyKT2fNl7L4rh3hEdOkrlILq0gK0iBWkEvUgPQJKFCU5KMVdv5cXyJjqi0xWNyu+oc5Rw1BbUpPNr7UuP4UTrfSHKbRSJyXZHW7EQwdCOj6LvJWlWku2e/ZOl9RHLDJw0TktOe34Mj0OarQrN6Srq+xNwoRay2o22q3Np3iuDUnwt2w06beZ7Q4iZtyR+LsB3eWAAAAAAAAAAAAAAAAAAABTVpqScXmpJp9zyYHzNpDBTwdephKqalSm4q/2ofYmuUo2fiYL0mJfW8LxFclIlHZPI5tc9VDVvNkrolX4SkgmvWXxXfxB1hLCSe4haJiUiCVSAqSAvaOjpW2qjVOHGW990d7J16uc5I7V6yucPGdZ+T4Om3tb39qXOT+zHl/0TETPSrne1ccc+SWcxFejoem4QkqmOmrSks1SX68jr0xxqO7BWt+Mvu3Skfq5xpPENqU5Ntu7be9s5V6y9DNqtNQ+itSNG+S4DDUWrSjQg5L/Ektuf90pHoVjUPkc1ua8yzhLmAAAAAAAAAAAAAAAAAAAAA17W/U/C6TglWTjVivMqwspx5Z5Sj6r8LPMrasW7u2HPfFO6uU6S6LtKUG+p6vEQ7HCapza5wqWSfdJme2CfJ62L2pX73Rq+kcNiMLJU8VRnSb3KpGya4xlufgzlOOYehj4qmSNxKmhJP0ZLubt7mU00xb0XE7r04Nc7W+I6wndbK6dSHH4kJ18V1TrQ+4n4slExPqyGE8om7UKNm+2NO3xZMRae0OV7Yq9b2/Vklq+ofxNIYiNJfd2tqo+Vt/wL+HrraWeeMm32cFd/RFjtb6dGDoaNp9VF5Oq/5kufL5ickRGqopwVr25887n08mnVarbcpO7ebbebZy7vQ6VhPqtomWkcbRw0VeG0p1eCoQacr9+UVzkjvip1eVx3ExFZ0+mTY+cAAAAAAAAAAAAAAAAAAAAAAAADgeuWl/LsXUqLOmn1cO1dVBvP2m5S9pGDJbmtt9bweDwcMUnv3n5z+3ZrGKwiTvTy9Xs8OBG9915py9a/k9wmkJRyUnHlz7iJiYWrat+68jpKfbGnLvpRf0I5pX8Kvx/NPDWCpD0Y0V/6Y/UmLS52wU85n80WK1uxTVuulFcIWgv7Ui27y5TTh6eX5sRPGVJu9pSb7Xd/Fjl9VvHn7sPIwrSvZJW4yX0Gqo58s+TZ9Q9SlpSVRVcV1fVbLcIU7zlCV81OTss01ufZxOuOsWYOMz5MUR8XbNWdWMJo6m6eFp7O1bam3tVJtbnKT373luV3ZGmIiOzxMmS153aWZJUAAAAAAAAAAAAAAAAAAAAAAAGq9JGmvJcHJRdqtf8AhQ4pNefLwjfPi0cs1uWrf7OweLmjfaOs/wCP1cTp5K5ifTzKG4UW+Iw0Z57pcV9eJaJ0pfHFuvmhjgqryU4+N0TuFOTJ5S9paPcn58/CK+rHNHlB4Np96yqGHhF5LPi82NyRjrXySXIXSUalmQmJ0zGqWmPIMbTrN2pt7FT/ACZ5N+y7S9kvjtyztm4vD4uOa+fePn/ej6GTNz5d6AAAAAAAAAAAAAAAAAAAAAAAAcO6SdM+V41wi708PelHg53/AIkvzLZ9hGLNbmt8n0/s7B4WGJnvbr+37/i1fET+ycobbShuSguBLReUnyEphHCfnLuf7+ARM9UVfKTJUnuouEFwJannQv2rJ9wWnrDuHRZpzyrBRhN3q4f+FLi4L+XLxjZX7XGRsxW3V83x+Hw8szHaev7txOjEAAAAAAAAAAAAAAAAAAAAAAYPXTTXkWEqVk/PtsU+dWWUfdnLuiymS3LXbTwmDxssV8vP5OBYfJOT97382YH1i3lO7uS57eXAXAmi/MfNkLR2RV6coSpuSynFTj+DanC/vhItro5c0Tb5dP7+ajF+l4CE27obkqlwJcNOzs9zyIlasto6NdN+RY+MZO1KvajPgm3/AA5eEnbumzpitqzFx2HxMU67x1/f9Po76bHzoAAAAAAAAAAAAAAAAAAAAABxnpc011+KjhIO8MOvO4OvNK/5Y2XtSMme250+g9l4eTHzz3t9P+2lYmVkor9o4w9O0+S1uSoXAXAnqO0I+/8AfvIX8mxdIejeopaOlbOWBjF/ig1N/Gszteuoj5PM4bLz3yf8v79Gr4x7mcobrLa5KpcBtATV/Oip9u5haesbfQ2oWnvLsFTrN3qRXV1f86Fk37StL2kbKW5o2+Z4rD4WWa+Xl8mwl2cAAAAAAAAAAAAAAAAAAADHaw6Vjg8NVxM91ODaV/Sm8ox8ZNLxK2tyxt1w4py5IpHm+dqdSVSc61R3lKUpSfGcm5SfxfvMEvraViI1HaFrOTm21n+hKszuVaw0uS5XI2nllFOLTsyUT0U3CF3UoupKFFb5uMF3zaivmiIja9rcsb9OrqHThg15LhqiX8uvsd0Zwl9acTXmjpD5/wBm2/1LR6x/lyWq700+Fv0Mz2591a3JUV06bl3cWQmI2qnQkuy/cE8sqsNLfB9vzElZ8m89D2nPJ8XLCTdoYlWXBV4XcfzR2lzaidsNtTp53tDDzU5vOPo7iaXiAAAAAAAAAAAAAAAAAAAAcm6aNOXlTwMHlG1ap+J3VOL8NqVucTNnt5PZ9l4dROSflH+f783OfKIxja18s75IzvZ35MhonQmOxlvJsPOUX9pR2Kf+pKyfgy1aTPaHDLxOPH71oj4ebY8R0WY6FCVXbpyqxV+phtNyXbabstrlbPidfBtrbHHtPFN+XU69f4aZGW15k8pJ2zVmmsmmnuZwenuJhB1bUlF8V7iVNddM/qjQ67SWGh/jxl/pp1P/AILY43aHHjLcuG8/D69HV+lrC9Zoys+2m6dRezUjtf2uRqyx9l4PA21nj8nBoO9N8r/qZPN9DHuoKUL5vKK+PJEqxDM6s6v4jSdZUaC2YRs5zaexShxfGTztHe+STatWk2lyz8RXFXdvwhndL9GGk8NeVFRxEP8ADlsztzpzt7k2WnFaGfH7QxW79GpYnrKUtivSlCa+zOEoSXhJXOcxptrki0bjqjliXGcalNuM4yUk+2M4tOMvBpe4QW1Z9L6saYjjcLSxMf6kE5L7tRZTj4STRsrO42+ZzY5x3ms+TKFnMAAAAAAAAAAAAAAAAAPJOy3X5ceWYHLo9GOIxdapicfiFCVWbm4UVtNJ7o9ZNJKytH0XuM/gzM7tL1//AGNMdIpir29f2/lt+htRtHYWzhQjOa+3V/iSvxW1lH2UjrXHWPJiy8ZmydJt09I6NjRdlAOedI2oSxO1i8JFLEJXnBZKsl2rhU+fbxOOTFvrHd6XBcb4f2L+76+n8OR0auezNWlF2zVmpLJp33MyPfraJbb0R4frNJbdsqVGrPub2aa+E5HbDH2nne0r6w69Zj93XtasJ1+DxNJb54erFficHb42NNo3Ew8PDblyVt8YfM2EqLZd92XxMUvp4nW2W1X1dxGk66o0VswjZzm15tKD7Xxk7O0e3kk2r0rNpcM/EVxV3P4Q+hNXtBUMBRjh8PG0Vm2/SnPtnN9sn+iVkjXWsVjUPn8uW2W3NZkyXNbY/R9HER6uvShVh92pCM17miJiJ7rVvas7rOmkaa6JcBWvKg6mHlwi9unfnCefgmjnOKJ7NmP2hlr73VedHmrWM0Z12HqzhVw82qlOUG04zyUlKD3XWy8m15r4k0rNeivFZ6ZtWiNT5t0OjGAAAAAAAAAAAAAAAAAAAAAAAAHPekfUJYpSxeEiliUrzgslWS+VTn27n2M45Me+sPS4LjfD+xf3fp/DD9B2DaqYurJNOKp0s1ZqV5ucWnuatHIrgju7e1L9KR85+jrLV8jQ8d826B1Or43GVMJSWzCjVnCpUavGnCM5R9qTtlHt7rsyRSZnT6DJxFceOLz5x0j1fQOr+g6GBoxw+Hjswjm285Tm985Ptk/+FkjVWsRGoeHly2yW5rMkS5gAAAAAAAAAAAAAAAAAAAAAAAAAAAAAABBQwdOnKc4QUZVWpTaVtqSVk3zskiNLTaZiImeyclVb4PA0qKkqUFDbqTqSsvSqze1Kbfa2/pwIiNLWtNu64JVAAAAAAAAAAAAAAAAAAAAAAAAAAAAAAAAAAAAAAAAAAAAAAAAAAAAAB//Z"/>
          <p:cNvSpPr>
            <a:spLocks noChangeAspect="1" noChangeArrowheads="1"/>
          </p:cNvSpPr>
          <p:nvPr/>
        </p:nvSpPr>
        <p:spPr bwMode="auto">
          <a:xfrm>
            <a:off x="155575" y="-1790700"/>
            <a:ext cx="4676775" cy="37433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stretch>
            <a:fillRect/>
          </a:stretch>
        </p:blipFill>
        <p:spPr>
          <a:xfrm>
            <a:off x="7620000" y="72479"/>
            <a:ext cx="1438727" cy="1152128"/>
          </a:xfrm>
          <a:prstGeom prst="rect">
            <a:avLst/>
          </a:prstGeom>
        </p:spPr>
      </p:pic>
    </p:spTree>
    <p:extLst>
      <p:ext uri="{BB962C8B-B14F-4D97-AF65-F5344CB8AC3E}">
        <p14:creationId xmlns:p14="http://schemas.microsoft.com/office/powerpoint/2010/main" val="1600631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EUDAT CDI Agreement</a:t>
            </a:r>
            <a:endParaRPr lang="en-GB" dirty="0"/>
          </a:p>
        </p:txBody>
      </p:sp>
      <p:sp>
        <p:nvSpPr>
          <p:cNvPr id="3" name="Content Placeholder 2"/>
          <p:cNvSpPr>
            <a:spLocks noGrp="1"/>
          </p:cNvSpPr>
          <p:nvPr>
            <p:ph idx="1"/>
          </p:nvPr>
        </p:nvSpPr>
        <p:spPr/>
        <p:txBody>
          <a:bodyPr/>
          <a:lstStyle/>
          <a:p>
            <a:r>
              <a:rPr lang="en-GB" dirty="0" smtClean="0"/>
              <a:t>a </a:t>
            </a:r>
            <a:r>
              <a:rPr lang="en-GB" dirty="0"/>
              <a:t>fundamental step towards further integration in the EUDAT Collaborative Data Infrastructure </a:t>
            </a:r>
            <a:endParaRPr lang="en-GB" dirty="0" smtClean="0"/>
          </a:p>
          <a:p>
            <a:r>
              <a:rPr lang="en-GB" dirty="0" smtClean="0"/>
              <a:t>Supports engagement of stakeholders </a:t>
            </a:r>
            <a:r>
              <a:rPr lang="en-GB" dirty="0"/>
              <a:t>with a view to establishing longer-term agreements and collaboration</a:t>
            </a:r>
            <a:r>
              <a:rPr lang="en-GB" dirty="0" smtClean="0"/>
              <a:t>.</a:t>
            </a:r>
          </a:p>
          <a:p>
            <a:pPr marL="342900" lvl="1" indent="-342900"/>
            <a:r>
              <a:rPr lang="en-GB" i="1" dirty="0">
                <a:ea typeface="ＭＳ Ｐゴシック" pitchFamily="127" charset="-128"/>
              </a:rPr>
              <a:t>Status (June 2016)  – Letters of Intent signed by over 20 organisations &amp; formal CDI Council in Sept 2016</a:t>
            </a:r>
          </a:p>
          <a:p>
            <a:endParaRPr lang="en-GB" dirty="0"/>
          </a:p>
        </p:txBody>
      </p:sp>
      <p:pic>
        <p:nvPicPr>
          <p:cNvPr id="4" name="Picture 3"/>
          <p:cNvPicPr>
            <a:picLocks noChangeAspect="1"/>
          </p:cNvPicPr>
          <p:nvPr/>
        </p:nvPicPr>
        <p:blipFill>
          <a:blip r:embed="rId2"/>
          <a:stretch>
            <a:fillRect/>
          </a:stretch>
        </p:blipFill>
        <p:spPr>
          <a:xfrm>
            <a:off x="7620000" y="72479"/>
            <a:ext cx="1438727" cy="1152128"/>
          </a:xfrm>
          <a:prstGeom prst="rect">
            <a:avLst/>
          </a:prstGeom>
        </p:spPr>
      </p:pic>
    </p:spTree>
    <p:extLst>
      <p:ext uri="{BB962C8B-B14F-4D97-AF65-F5344CB8AC3E}">
        <p14:creationId xmlns:p14="http://schemas.microsoft.com/office/powerpoint/2010/main" val="3150898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002B9D"/>
                </a:solidFill>
              </a:rPr>
              <a:t>Save the Date ….</a:t>
            </a:r>
            <a:endParaRPr lang="en-GB" sz="3600" dirty="0">
              <a:solidFill>
                <a:srgbClr val="002B9D"/>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249263"/>
            <a:ext cx="9144000" cy="4772025"/>
          </a:xfrm>
          <a:prstGeom prst="rect">
            <a:avLst/>
          </a:prstGeom>
        </p:spPr>
      </p:pic>
    </p:spTree>
    <p:extLst>
      <p:ext uri="{BB962C8B-B14F-4D97-AF65-F5344CB8AC3E}">
        <p14:creationId xmlns:p14="http://schemas.microsoft.com/office/powerpoint/2010/main" val="2094493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B9D"/>
                </a:solidFill>
              </a:rPr>
              <a:t>Digital Infrastructures for Research 2016</a:t>
            </a:r>
            <a:endParaRPr lang="en-GB" dirty="0">
              <a:solidFill>
                <a:srgbClr val="002B9D"/>
              </a:solidFill>
            </a:endParaRPr>
          </a:p>
        </p:txBody>
      </p:sp>
      <p:sp>
        <p:nvSpPr>
          <p:cNvPr id="5" name="TextBox 4"/>
          <p:cNvSpPr txBox="1"/>
          <p:nvPr/>
        </p:nvSpPr>
        <p:spPr>
          <a:xfrm>
            <a:off x="240030" y="4591142"/>
            <a:ext cx="8229600" cy="1850986"/>
          </a:xfrm>
          <a:prstGeom prst="rect">
            <a:avLst/>
          </a:prstGeom>
        </p:spPr>
        <p:txBody>
          <a:bodyPr vert="horz" lIns="91440" tIns="45720" rIns="91440" bIns="45720" rtlCol="0" anchor="ctr">
            <a:normAutofit/>
          </a:bodyPr>
          <a:lstStyle>
            <a:lvl1pPr algn="ctr" defTabSz="914400">
              <a:spcBef>
                <a:spcPct val="0"/>
              </a:spcBef>
              <a:buNone/>
              <a:defRPr sz="2800" b="1">
                <a:solidFill>
                  <a:srgbClr val="002B9D"/>
                </a:solidFill>
                <a:latin typeface="Century Gothic" pitchFamily="34" charset="0"/>
                <a:ea typeface="+mj-ea"/>
                <a:cs typeface="+mj-cs"/>
              </a:defRPr>
            </a:lvl1pPr>
          </a:lstStyle>
          <a:p>
            <a:r>
              <a:rPr lang="en-GB" sz="2000" dirty="0" smtClean="0"/>
              <a:t>Designed </a:t>
            </a:r>
            <a:r>
              <a:rPr lang="en-GB" sz="2000" dirty="0"/>
              <a:t>with research communities in </a:t>
            </a:r>
            <a:r>
              <a:rPr lang="en-GB" sz="2000" dirty="0" smtClean="0"/>
              <a:t>mind, DI4R </a:t>
            </a:r>
            <a:r>
              <a:rPr lang="en-GB" sz="2000" dirty="0"/>
              <a:t>aims to foster broader adoption of digital infrastructure services and promote user-driven </a:t>
            </a:r>
            <a:r>
              <a:rPr lang="en-GB" sz="2000" dirty="0" smtClean="0"/>
              <a:t>innovation. </a:t>
            </a:r>
          </a:p>
          <a:p>
            <a:r>
              <a:rPr lang="en-GB" sz="2000" b="0" i="1" dirty="0" smtClean="0"/>
              <a:t>DI4R </a:t>
            </a:r>
            <a:r>
              <a:rPr lang="en-GB" sz="2000" b="0" i="1" dirty="0"/>
              <a:t>is co-organised by EGI, EUDAT, GÉANT, </a:t>
            </a:r>
            <a:r>
              <a:rPr lang="en-GB" sz="2000" b="0" i="1" dirty="0" err="1"/>
              <a:t>OpenAIRE</a:t>
            </a:r>
            <a:r>
              <a:rPr lang="en-GB" sz="2000" b="0" i="1" dirty="0"/>
              <a:t> and RDA Europe, hosted by ACC </a:t>
            </a:r>
            <a:r>
              <a:rPr lang="en-GB" sz="2000" b="0" i="1" dirty="0" err="1"/>
              <a:t>Cyfronet</a:t>
            </a:r>
            <a:r>
              <a:rPr lang="en-GB" sz="2000" b="0" i="1" dirty="0"/>
              <a:t> </a:t>
            </a:r>
            <a:r>
              <a:rPr lang="en-GB" sz="2000" b="0" i="1" dirty="0" smtClean="0"/>
              <a:t>AGH</a:t>
            </a:r>
            <a:endParaRPr lang="en-GB" sz="20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06388"/>
            <a:ext cx="8229600" cy="3465094"/>
          </a:xfrm>
        </p:spPr>
      </p:pic>
    </p:spTree>
    <p:extLst>
      <p:ext uri="{BB962C8B-B14F-4D97-AF65-F5344CB8AC3E}">
        <p14:creationId xmlns:p14="http://schemas.microsoft.com/office/powerpoint/2010/main" val="526726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EUDAT202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1">
  <a:themeElements>
    <a:clrScheme name="Eudat-Color">
      <a:dk1>
        <a:srgbClr val="515151"/>
      </a:dk1>
      <a:lt1>
        <a:sysClr val="window" lastClr="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EUDAT2020.thmx</Template>
  <TotalTime>8655</TotalTime>
  <Words>584</Words>
  <Application>Microsoft Office PowerPoint</Application>
  <PresentationFormat>On-screen Show (4:3)</PresentationFormat>
  <Paragraphs>61</Paragraphs>
  <Slides>10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ＭＳ Ｐゴシック</vt:lpstr>
      <vt:lpstr>Arial</vt:lpstr>
      <vt:lpstr>Calibri</vt:lpstr>
      <vt:lpstr>Century Gothic</vt:lpstr>
      <vt:lpstr>Helvetica LT Std</vt:lpstr>
      <vt:lpstr>EUDAT2020</vt:lpstr>
      <vt:lpstr>Presentation1</vt:lpstr>
      <vt:lpstr>EUDAT – the pan European Data Infrastructure</vt:lpstr>
      <vt:lpstr>PowerPoint Presentation</vt:lpstr>
      <vt:lpstr>Becoming an Associate Partner …</vt:lpstr>
      <vt:lpstr>Becoming an Associate Partner …</vt:lpstr>
      <vt:lpstr>Becoming an Associate Partner …</vt:lpstr>
      <vt:lpstr>EUDAT CDI Agreement</vt:lpstr>
      <vt:lpstr>The EUDAT CDI Agreement</vt:lpstr>
      <vt:lpstr>Save the Date ….</vt:lpstr>
      <vt:lpstr>Digital Infrastructures for Research 2016</vt:lpstr>
      <vt:lpstr>PowerPoint Presentation</vt:lpstr>
    </vt:vector>
  </TitlesOfParts>
  <Company>Meertens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EUDAT Community Outreach</dc:title>
  <dc:creator>Daan Broeder</dc:creator>
  <cp:lastModifiedBy>Hilary Hanahoe</cp:lastModifiedBy>
  <cp:revision>88</cp:revision>
  <dcterms:created xsi:type="dcterms:W3CDTF">2016-01-26T14:09:58Z</dcterms:created>
  <dcterms:modified xsi:type="dcterms:W3CDTF">2016-06-22T08:17:46Z</dcterms:modified>
</cp:coreProperties>
</file>