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media/image15.jpg" ContentType="image/jpeg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91" r:id="rId2"/>
  </p:sldMasterIdLst>
  <p:notesMasterIdLst>
    <p:notesMasterId r:id="rId6"/>
  </p:notesMasterIdLst>
  <p:sldIdLst>
    <p:sldId id="313" r:id="rId3"/>
    <p:sldId id="315" r:id="rId4"/>
    <p:sldId id="31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57829-2471-8046-AAE4-0270A0531699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EAEBA-4F94-B24D-BEDA-B5DB36B9B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8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gif"/><Relationship Id="rId18" Type="http://schemas.openxmlformats.org/officeDocument/2006/relationships/image" Target="../media/image27.jpeg"/><Relationship Id="rId26" Type="http://schemas.openxmlformats.org/officeDocument/2006/relationships/image" Target="../media/image35.gif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jpeg"/><Relationship Id="rId33" Type="http://schemas.openxmlformats.org/officeDocument/2006/relationships/image" Target="../media/image42.jpeg"/><Relationship Id="rId38" Type="http://schemas.openxmlformats.org/officeDocument/2006/relationships/image" Target="../media/image47.gif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29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g"/><Relationship Id="rId11" Type="http://schemas.openxmlformats.org/officeDocument/2006/relationships/image" Target="../media/image20.jpe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png"/><Relationship Id="rId27" Type="http://schemas.openxmlformats.org/officeDocument/2006/relationships/image" Target="../media/image36.jpeg"/><Relationship Id="rId30" Type="http://schemas.openxmlformats.org/officeDocument/2006/relationships/image" Target="../media/image39.gif"/><Relationship Id="rId35" Type="http://schemas.openxmlformats.org/officeDocument/2006/relationships/image" Target="../media/image44.png"/><Relationship Id="rId8" Type="http://schemas.openxmlformats.org/officeDocument/2006/relationships/image" Target="../media/image17.png"/><Relationship Id="rId3" Type="http://schemas.openxmlformats.org/officeDocument/2006/relationships/image" Target="../media/image12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13.png"/><Relationship Id="rId26" Type="http://schemas.openxmlformats.org/officeDocument/2006/relationships/image" Target="../media/image24.jpeg"/><Relationship Id="rId21" Type="http://schemas.openxmlformats.org/officeDocument/2006/relationships/image" Target="../media/image50.png"/><Relationship Id="rId34" Type="http://schemas.openxmlformats.org/officeDocument/2006/relationships/image" Target="../media/image53.png"/><Relationship Id="rId7" Type="http://schemas.openxmlformats.org/officeDocument/2006/relationships/image" Target="../media/image25.png"/><Relationship Id="rId12" Type="http://schemas.openxmlformats.org/officeDocument/2006/relationships/image" Target="../media/image35.gif"/><Relationship Id="rId17" Type="http://schemas.openxmlformats.org/officeDocument/2006/relationships/image" Target="../media/image43.png"/><Relationship Id="rId25" Type="http://schemas.openxmlformats.org/officeDocument/2006/relationships/image" Target="../media/image23.jpeg"/><Relationship Id="rId33" Type="http://schemas.openxmlformats.org/officeDocument/2006/relationships/image" Target="../media/image39.gif"/><Relationship Id="rId2" Type="http://schemas.openxmlformats.org/officeDocument/2006/relationships/image" Target="../media/image1.png"/><Relationship Id="rId16" Type="http://schemas.openxmlformats.org/officeDocument/2006/relationships/image" Target="../media/image42.jpeg"/><Relationship Id="rId20" Type="http://schemas.openxmlformats.org/officeDocument/2006/relationships/image" Target="../media/image15.jp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11" Type="http://schemas.openxmlformats.org/officeDocument/2006/relationships/image" Target="../media/image34.jpeg"/><Relationship Id="rId24" Type="http://schemas.openxmlformats.org/officeDocument/2006/relationships/image" Target="../media/image22.gif"/><Relationship Id="rId32" Type="http://schemas.openxmlformats.org/officeDocument/2006/relationships/image" Target="../media/image38.png"/><Relationship Id="rId37" Type="http://schemas.openxmlformats.org/officeDocument/2006/relationships/image" Target="../media/image47.gif"/><Relationship Id="rId5" Type="http://schemas.openxmlformats.org/officeDocument/2006/relationships/image" Target="../media/image18.jpeg"/><Relationship Id="rId15" Type="http://schemas.openxmlformats.org/officeDocument/2006/relationships/image" Target="../media/image41.png"/><Relationship Id="rId23" Type="http://schemas.openxmlformats.org/officeDocument/2006/relationships/image" Target="../media/image21.png"/><Relationship Id="rId28" Type="http://schemas.openxmlformats.org/officeDocument/2006/relationships/image" Target="../media/image28.png"/><Relationship Id="rId36" Type="http://schemas.openxmlformats.org/officeDocument/2006/relationships/image" Target="../media/image46.png"/><Relationship Id="rId10" Type="http://schemas.openxmlformats.org/officeDocument/2006/relationships/image" Target="../media/image32.png"/><Relationship Id="rId19" Type="http://schemas.openxmlformats.org/officeDocument/2006/relationships/image" Target="../media/image14.jpeg"/><Relationship Id="rId31" Type="http://schemas.openxmlformats.org/officeDocument/2006/relationships/image" Target="../media/image36.jpeg"/><Relationship Id="rId4" Type="http://schemas.openxmlformats.org/officeDocument/2006/relationships/image" Target="../media/image17.png"/><Relationship Id="rId9" Type="http://schemas.openxmlformats.org/officeDocument/2006/relationships/image" Target="../media/image31.png"/><Relationship Id="rId14" Type="http://schemas.openxmlformats.org/officeDocument/2006/relationships/image" Target="../media/image40.png"/><Relationship Id="rId22" Type="http://schemas.openxmlformats.org/officeDocument/2006/relationships/image" Target="../media/image51.jpeg"/><Relationship Id="rId27" Type="http://schemas.openxmlformats.org/officeDocument/2006/relationships/image" Target="../media/image27.jpeg"/><Relationship Id="rId30" Type="http://schemas.openxmlformats.org/officeDocument/2006/relationships/image" Target="../media/image52.png"/><Relationship Id="rId35" Type="http://schemas.openxmlformats.org/officeDocument/2006/relationships/image" Target="../media/image45.png"/><Relationship Id="rId8" Type="http://schemas.openxmlformats.org/officeDocument/2006/relationships/image" Target="../media/image29.jpeg"/><Relationship Id="rId3" Type="http://schemas.openxmlformats.org/officeDocument/2006/relationships/image" Target="../media/image4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27.jpeg"/><Relationship Id="rId18" Type="http://schemas.openxmlformats.org/officeDocument/2006/relationships/image" Target="../media/image38.png"/><Relationship Id="rId3" Type="http://schemas.openxmlformats.org/officeDocument/2006/relationships/image" Target="../media/image1.png"/><Relationship Id="rId21" Type="http://schemas.openxmlformats.org/officeDocument/2006/relationships/image" Target="../media/image45.png"/><Relationship Id="rId7" Type="http://schemas.openxmlformats.org/officeDocument/2006/relationships/image" Target="../media/image50.png"/><Relationship Id="rId12" Type="http://schemas.openxmlformats.org/officeDocument/2006/relationships/image" Target="../media/image24.jpeg"/><Relationship Id="rId17" Type="http://schemas.openxmlformats.org/officeDocument/2006/relationships/image" Target="../media/image36.jpeg"/><Relationship Id="rId2" Type="http://schemas.openxmlformats.org/officeDocument/2006/relationships/image" Target="../media/image54.png"/><Relationship Id="rId16" Type="http://schemas.openxmlformats.org/officeDocument/2006/relationships/image" Target="../media/image52.png"/><Relationship Id="rId20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g"/><Relationship Id="rId11" Type="http://schemas.openxmlformats.org/officeDocument/2006/relationships/image" Target="../media/image23.jpeg"/><Relationship Id="rId5" Type="http://schemas.openxmlformats.org/officeDocument/2006/relationships/image" Target="../media/image14.jpeg"/><Relationship Id="rId15" Type="http://schemas.openxmlformats.org/officeDocument/2006/relationships/image" Target="../media/image30.png"/><Relationship Id="rId23" Type="http://schemas.openxmlformats.org/officeDocument/2006/relationships/image" Target="../media/image47.gif"/><Relationship Id="rId10" Type="http://schemas.openxmlformats.org/officeDocument/2006/relationships/image" Target="../media/image22.gif"/><Relationship Id="rId19" Type="http://schemas.openxmlformats.org/officeDocument/2006/relationships/image" Target="../media/image39.gif"/><Relationship Id="rId4" Type="http://schemas.openxmlformats.org/officeDocument/2006/relationships/image" Target="../media/image13.png"/><Relationship Id="rId9" Type="http://schemas.openxmlformats.org/officeDocument/2006/relationships/image" Target="../media/image21.png"/><Relationship Id="rId14" Type="http://schemas.openxmlformats.org/officeDocument/2006/relationships/image" Target="../media/image28.png"/><Relationship Id="rId22" Type="http://schemas.openxmlformats.org/officeDocument/2006/relationships/image" Target="../media/image46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35.gif"/><Relationship Id="rId17" Type="http://schemas.openxmlformats.org/officeDocument/2006/relationships/image" Target="../media/image43.png"/><Relationship Id="rId2" Type="http://schemas.openxmlformats.org/officeDocument/2006/relationships/image" Target="../media/image55.png"/><Relationship Id="rId16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11" Type="http://schemas.openxmlformats.org/officeDocument/2006/relationships/image" Target="../media/image34.jpeg"/><Relationship Id="rId5" Type="http://schemas.openxmlformats.org/officeDocument/2006/relationships/image" Target="../media/image18.jpeg"/><Relationship Id="rId15" Type="http://schemas.openxmlformats.org/officeDocument/2006/relationships/image" Target="../media/image41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Relationship Id="rId14" Type="http://schemas.openxmlformats.org/officeDocument/2006/relationships/image" Target="../media/image4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dat.eu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/>
        </p:nvSpPr>
        <p:spPr>
          <a:xfrm>
            <a:off x="6238333" y="6021288"/>
            <a:ext cx="2660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www.eudat.eu</a:t>
            </a:r>
            <a:endParaRPr lang="en-GB" sz="20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/>
        </p:nvSpPr>
        <p:spPr>
          <a:xfrm>
            <a:off x="0" y="6479758"/>
            <a:ext cx="9144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105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6D57-78E5-1940-9E29-B3974D3C5675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2B1E-EAFF-204F-A8E1-AB72CEE732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6D57-78E5-1940-9E29-B3974D3C5675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2B1E-EAFF-204F-A8E1-AB72CEE732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6D57-78E5-1940-9E29-B3974D3C5675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2B1E-EAFF-204F-A8E1-AB72CEE732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2_SERVICE_SU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6"/>
          <p:cNvSpPr txBox="1">
            <a:spLocks/>
          </p:cNvSpPr>
          <p:nvPr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B2 SERVICE SUITE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43808" y="6093296"/>
            <a:ext cx="3356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1" dirty="0" smtClean="0">
                <a:solidFill>
                  <a:srgbClr val="23589C"/>
                </a:solidFill>
                <a:latin typeface="Helvetica LT Std" pitchFamily="34" charset="0"/>
              </a:rPr>
              <a:t>http://www.eudat.eu/services</a:t>
            </a:r>
            <a:endParaRPr lang="en-US" altLang="en-US" sz="1800" b="1" dirty="0">
              <a:solidFill>
                <a:srgbClr val="23589C"/>
              </a:solidFill>
              <a:latin typeface="Helvetica LT Std" pitchFamily="34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963" y="1661443"/>
            <a:ext cx="3846512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1340768"/>
            <a:ext cx="43449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" y="2258343"/>
            <a:ext cx="4343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013" y="3209256"/>
            <a:ext cx="43434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013" y="4144293"/>
            <a:ext cx="43434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125" y="5074568"/>
            <a:ext cx="43449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4" name="Sottotitolo 2"/>
          <p:cNvSpPr txBox="1">
            <a:spLocks/>
          </p:cNvSpPr>
          <p:nvPr/>
        </p:nvSpPr>
        <p:spPr>
          <a:xfrm>
            <a:off x="194733" y="1752599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latin typeface="Century Gothic" pitchFamily="34" charset="0"/>
              </a:rPr>
              <a:t>centres</a:t>
            </a:r>
            <a:r>
              <a:rPr lang="en-US" sz="2400" dirty="0" smtClean="0"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Black&amp;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UDAT-LogoGrigi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599144" cy="380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" y="1844824"/>
            <a:ext cx="1072851" cy="288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8" y="2241360"/>
            <a:ext cx="353494" cy="432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0" y="2733887"/>
            <a:ext cx="423588" cy="45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7" y="3789040"/>
            <a:ext cx="701694" cy="248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4103706"/>
            <a:ext cx="1076258" cy="221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0" y="5157192"/>
            <a:ext cx="320268" cy="404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0" y="5733256"/>
            <a:ext cx="571264" cy="184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5" y="6021288"/>
            <a:ext cx="646720" cy="245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22" y="6381328"/>
            <a:ext cx="639570" cy="284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92" y="1556792"/>
            <a:ext cx="699349" cy="2583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76" y="1903558"/>
            <a:ext cx="916707" cy="372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93" y="2428890"/>
            <a:ext cx="631019" cy="1866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16" y="2788930"/>
            <a:ext cx="934467" cy="2044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07681"/>
            <a:ext cx="544263" cy="2573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11" y="3495066"/>
            <a:ext cx="395536" cy="1977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11" y="3845992"/>
            <a:ext cx="358025" cy="3499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3639"/>
            <a:ext cx="644394" cy="1874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77162"/>
            <a:ext cx="423490" cy="4234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43948" y="4646330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/>
              <a:t>e-Science Data Factory</a:t>
            </a:r>
            <a:endParaRPr lang="it-IT" sz="9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8" y="5410875"/>
            <a:ext cx="1439820" cy="36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20866"/>
            <a:ext cx="753216" cy="1148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01" y="4238379"/>
            <a:ext cx="683568" cy="2942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12" y="3836630"/>
            <a:ext cx="867544" cy="3464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15" y="3275618"/>
            <a:ext cx="413714" cy="4046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24" y="2733887"/>
            <a:ext cx="403105" cy="4070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15" y="2411029"/>
            <a:ext cx="405011" cy="2241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556155" cy="4434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1" y="6131198"/>
            <a:ext cx="1121603" cy="7906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50" y="5841632"/>
            <a:ext cx="415943" cy="3593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57809"/>
            <a:ext cx="446067" cy="1287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9" y="4392960"/>
            <a:ext cx="806202" cy="3100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4" y="3267525"/>
            <a:ext cx="592460" cy="41768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06" y="4956004"/>
            <a:ext cx="454871" cy="45487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517232"/>
            <a:ext cx="416917" cy="2779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55" y="5877272"/>
            <a:ext cx="1074794" cy="26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37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3" y="464408"/>
            <a:ext cx="8534399" cy="640080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RZG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36.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33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&amp; Community Cen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9" y="556828"/>
            <a:ext cx="8414399" cy="631080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28989" y="1444397"/>
            <a:ext cx="3190883" cy="4000827"/>
            <a:chOff x="47873" y="1209421"/>
            <a:chExt cx="3190883" cy="4000827"/>
          </a:xfrm>
        </p:grpSpPr>
        <p:grpSp>
          <p:nvGrpSpPr>
            <p:cNvPr id="49" name="Group 48"/>
            <p:cNvGrpSpPr/>
            <p:nvPr userDrawn="1"/>
          </p:nvGrpSpPr>
          <p:grpSpPr>
            <a:xfrm>
              <a:off x="47873" y="3735504"/>
              <a:ext cx="2768760" cy="1474744"/>
              <a:chOff x="47873" y="3735504"/>
              <a:chExt cx="2768760" cy="1474744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7" y="3766431"/>
                <a:ext cx="701694" cy="2482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253" y="3779655"/>
                <a:ext cx="1076258" cy="22177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506" y="4045582"/>
                <a:ext cx="320268" cy="40466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074" y="4024435"/>
                <a:ext cx="631019" cy="18667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6535" y="4053269"/>
                <a:ext cx="358025" cy="34996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4098" y="4044512"/>
                <a:ext cx="423490" cy="423490"/>
              </a:xfrm>
              <a:prstGeom prst="rect">
                <a:avLst/>
              </a:prstGeom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73" y="4437112"/>
                <a:ext cx="1439820" cy="366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630" y="4822124"/>
                <a:ext cx="683568" cy="29420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225" y="4516634"/>
                <a:ext cx="867544" cy="34641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901" y="4803167"/>
                <a:ext cx="403105" cy="40708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2034" y="4294501"/>
                <a:ext cx="1121603" cy="790683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668" y="4256257"/>
                <a:ext cx="415943" cy="359312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00" y="4099506"/>
                <a:ext cx="446067" cy="12874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31" y="3735504"/>
                <a:ext cx="806202" cy="310078"/>
              </a:xfrm>
              <a:prstGeom prst="rect">
                <a:avLst/>
              </a:prstGeom>
            </p:spPr>
          </p:pic>
        </p:grpSp>
        <p:sp>
          <p:nvSpPr>
            <p:cNvPr id="44" name="Sottotitolo 2"/>
            <p:cNvSpPr txBox="1">
              <a:spLocks/>
            </p:cNvSpPr>
            <p:nvPr userDrawn="1"/>
          </p:nvSpPr>
          <p:spPr>
            <a:xfrm>
              <a:off x="725877" y="3440583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FF0000"/>
                  </a:solidFill>
                  <a:latin typeface="Century Gothic" pitchFamily="34" charset="0"/>
                </a:rPr>
                <a:t>Community Centres</a:t>
              </a:r>
              <a:endParaRPr lang="en-US" sz="1200" b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11560" y="3517661"/>
              <a:ext cx="140608" cy="1276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62399" y="1488796"/>
              <a:ext cx="3176357" cy="1724180"/>
              <a:chOff x="62399" y="1488796"/>
              <a:chExt cx="3176357" cy="1724180"/>
            </a:xfrm>
          </p:grpSpPr>
          <p:pic>
            <p:nvPicPr>
              <p:cNvPr id="8" name="Picture 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1488796"/>
                <a:ext cx="599144" cy="38008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277" y="1515671"/>
                <a:ext cx="1072851" cy="28803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5548" y="1488796"/>
                <a:ext cx="321568" cy="39302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2556" y="1507250"/>
                <a:ext cx="332797" cy="36043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408" y="1867681"/>
                <a:ext cx="438471" cy="14167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0902" y="1829367"/>
                <a:ext cx="646720" cy="24575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7331" y="1907519"/>
                <a:ext cx="639570" cy="28425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72" y="2072544"/>
                <a:ext cx="699349" cy="25830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21" y="2075121"/>
                <a:ext cx="916707" cy="37207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967" y="2261158"/>
                <a:ext cx="544263" cy="25731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8376" y="2231962"/>
                <a:ext cx="395536" cy="1977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257" y="2392161"/>
                <a:ext cx="644394" cy="18744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532" y="2588526"/>
                <a:ext cx="825224" cy="12584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5128" y="2541604"/>
                <a:ext cx="413714" cy="40466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611" y="2423284"/>
                <a:ext cx="405011" cy="224132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780" y="2429730"/>
                <a:ext cx="556155" cy="44344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99" y="1766179"/>
                <a:ext cx="438216" cy="30894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 userDrawn="1"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179" y="2674807"/>
                <a:ext cx="454871" cy="454871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702" y="2700337"/>
                <a:ext cx="416917" cy="27794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84" y="2946268"/>
                <a:ext cx="1074794" cy="266708"/>
              </a:xfrm>
              <a:prstGeom prst="rect">
                <a:avLst/>
              </a:prstGeom>
            </p:spPr>
          </p:pic>
        </p:grpSp>
        <p:sp>
          <p:nvSpPr>
            <p:cNvPr id="5" name="Isosceles Triangle 4"/>
            <p:cNvSpPr/>
            <p:nvPr userDrawn="1"/>
          </p:nvSpPr>
          <p:spPr>
            <a:xfrm>
              <a:off x="531577" y="1263673"/>
              <a:ext cx="199979" cy="174985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Sottotitolo 2"/>
            <p:cNvSpPr txBox="1">
              <a:spLocks/>
            </p:cNvSpPr>
            <p:nvPr userDrawn="1"/>
          </p:nvSpPr>
          <p:spPr>
            <a:xfrm>
              <a:off x="675539" y="1209421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00B050"/>
                  </a:solidFill>
                  <a:latin typeface="Century Gothic" pitchFamily="34" charset="0"/>
                </a:rPr>
                <a:t>General Data Centres</a:t>
              </a:r>
              <a:endParaRPr lang="en-US" sz="1200" b="1" dirty="0"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91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2133600" cy="365125"/>
          </a:xfrm>
        </p:spPr>
        <p:txBody>
          <a:bodyPr/>
          <a:lstStyle/>
          <a:p>
            <a:fld id="{74786D57-78E5-1940-9E29-B3974D3C5675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/>
          <a:lstStyle/>
          <a:p>
            <a:fld id="{4FCB2B1E-EAFF-204F-A8E1-AB72CEE732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Data Cen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3" y="548680"/>
            <a:ext cx="8412426" cy="630932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243515" y="1785485"/>
            <a:ext cx="3176357" cy="2215567"/>
            <a:chOff x="62399" y="1209421"/>
            <a:chExt cx="3176357" cy="2215567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62399" y="1700808"/>
              <a:ext cx="3176357" cy="1724180"/>
              <a:chOff x="62399" y="1700808"/>
              <a:chExt cx="3176357" cy="1724180"/>
            </a:xfrm>
          </p:grpSpPr>
          <p:pic>
            <p:nvPicPr>
              <p:cNvPr id="8" name="Picture 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1700808"/>
                <a:ext cx="599144" cy="38008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277" y="1727683"/>
                <a:ext cx="1072851" cy="28803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5548" y="1700808"/>
                <a:ext cx="321568" cy="39302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2556" y="1719262"/>
                <a:ext cx="332797" cy="36043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408" y="2079693"/>
                <a:ext cx="438471" cy="14167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0902" y="2041379"/>
                <a:ext cx="646720" cy="24575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7331" y="2119531"/>
                <a:ext cx="639570" cy="28425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72" y="2284556"/>
                <a:ext cx="699349" cy="25830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21" y="2287133"/>
                <a:ext cx="916707" cy="37207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967" y="2473170"/>
                <a:ext cx="544263" cy="25731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8376" y="2443974"/>
                <a:ext cx="395536" cy="1977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257" y="2604173"/>
                <a:ext cx="644394" cy="18744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532" y="2800538"/>
                <a:ext cx="825224" cy="12584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5128" y="2753616"/>
                <a:ext cx="413714" cy="40466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611" y="2635296"/>
                <a:ext cx="405011" cy="224132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780" y="2641742"/>
                <a:ext cx="556155" cy="44344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99" y="1978191"/>
                <a:ext cx="438216" cy="30894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179" y="2886819"/>
                <a:ext cx="454871" cy="454871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702" y="2912349"/>
                <a:ext cx="416917" cy="27794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84" y="3158280"/>
                <a:ext cx="1074794" cy="266708"/>
              </a:xfrm>
              <a:prstGeom prst="rect">
                <a:avLst/>
              </a:prstGeom>
            </p:spPr>
          </p:pic>
        </p:grpSp>
        <p:sp>
          <p:nvSpPr>
            <p:cNvPr id="5" name="Isosceles Triangle 4"/>
            <p:cNvSpPr/>
            <p:nvPr userDrawn="1"/>
          </p:nvSpPr>
          <p:spPr>
            <a:xfrm>
              <a:off x="531577" y="1263673"/>
              <a:ext cx="199979" cy="174985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Sottotitolo 2"/>
            <p:cNvSpPr txBox="1">
              <a:spLocks/>
            </p:cNvSpPr>
            <p:nvPr userDrawn="1"/>
          </p:nvSpPr>
          <p:spPr>
            <a:xfrm>
              <a:off x="675539" y="1209421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00B050"/>
                  </a:solidFill>
                  <a:latin typeface="Century Gothic" pitchFamily="34" charset="0"/>
                </a:rPr>
                <a:t>General Data Centres</a:t>
              </a:r>
              <a:endParaRPr lang="en-US" sz="1200" b="1" dirty="0"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277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unity Cen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1" y="556828"/>
            <a:ext cx="8414399" cy="631080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398572" y="1731343"/>
            <a:ext cx="2805276" cy="1913681"/>
            <a:chOff x="47873" y="3440583"/>
            <a:chExt cx="2805276" cy="1913681"/>
          </a:xfrm>
        </p:grpSpPr>
        <p:grpSp>
          <p:nvGrpSpPr>
            <p:cNvPr id="49" name="Group 48"/>
            <p:cNvGrpSpPr/>
            <p:nvPr userDrawn="1"/>
          </p:nvGrpSpPr>
          <p:grpSpPr>
            <a:xfrm>
              <a:off x="47873" y="3879520"/>
              <a:ext cx="2768760" cy="1474744"/>
              <a:chOff x="47873" y="3879520"/>
              <a:chExt cx="2768760" cy="1474744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7" y="3910447"/>
                <a:ext cx="701694" cy="2482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253" y="3923671"/>
                <a:ext cx="1076258" cy="22177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506" y="4189598"/>
                <a:ext cx="320268" cy="40466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074" y="4168451"/>
                <a:ext cx="631019" cy="18667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6535" y="4197285"/>
                <a:ext cx="358025" cy="34996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4098" y="4188528"/>
                <a:ext cx="423490" cy="423490"/>
              </a:xfrm>
              <a:prstGeom prst="rect">
                <a:avLst/>
              </a:prstGeom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73" y="4581128"/>
                <a:ext cx="1439820" cy="366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630" y="4966140"/>
                <a:ext cx="683568" cy="29420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225" y="4660650"/>
                <a:ext cx="867544" cy="34641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901" y="4947183"/>
                <a:ext cx="403105" cy="40708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2034" y="4438517"/>
                <a:ext cx="1121603" cy="790683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668" y="4400273"/>
                <a:ext cx="415943" cy="359312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00" y="4243522"/>
                <a:ext cx="446067" cy="12874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31" y="3879520"/>
                <a:ext cx="806202" cy="310078"/>
              </a:xfrm>
              <a:prstGeom prst="rect">
                <a:avLst/>
              </a:prstGeom>
            </p:spPr>
          </p:pic>
        </p:grpSp>
        <p:sp>
          <p:nvSpPr>
            <p:cNvPr id="44" name="Sottotitolo 2"/>
            <p:cNvSpPr txBox="1">
              <a:spLocks/>
            </p:cNvSpPr>
            <p:nvPr userDrawn="1"/>
          </p:nvSpPr>
          <p:spPr>
            <a:xfrm>
              <a:off x="725877" y="3440583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FF0000"/>
                  </a:solidFill>
                  <a:latin typeface="Century Gothic" pitchFamily="34" charset="0"/>
                </a:rPr>
                <a:t>Community Centres</a:t>
              </a:r>
              <a:endParaRPr lang="en-US" sz="1200" b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11560" y="3517661"/>
              <a:ext cx="140608" cy="1276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106864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UDAT Communi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6" y="764704"/>
            <a:ext cx="8124394" cy="6093296"/>
          </a:xfrm>
          <a:prstGeom prst="rect">
            <a:avLst/>
          </a:prstGeom>
        </p:spPr>
      </p:pic>
      <p:pic>
        <p:nvPicPr>
          <p:cNvPr id="5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6" y="764704"/>
            <a:ext cx="812439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UDAT Communities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8172399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CB2B1E-EAFF-204F-A8E1-AB72CEE732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628775"/>
            <a:ext cx="8207375" cy="46085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82493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8"/>
          <p:cNvSpPr>
            <a:spLocks noChangeArrowheads="1"/>
          </p:cNvSpPr>
          <p:nvPr/>
        </p:nvSpPr>
        <p:spPr bwMode="auto">
          <a:xfrm>
            <a:off x="7358063" y="6389688"/>
            <a:ext cx="1812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GB" sz="1600" b="1">
                <a:latin typeface="Century Gothic" charset="0"/>
                <a:hlinkClick r:id="rId3"/>
              </a:rPr>
              <a:t>www.eudat.eu</a:t>
            </a:r>
            <a:endParaRPr lang="en-GB" sz="1600" b="1">
              <a:latin typeface="Century Gothic" charset="0"/>
            </a:endParaRPr>
          </a:p>
        </p:txBody>
      </p:sp>
      <p:sp>
        <p:nvSpPr>
          <p:cNvPr id="6" name="CasellaDiTesto 10"/>
          <p:cNvSpPr txBox="1">
            <a:spLocks noChangeArrowheads="1"/>
          </p:cNvSpPr>
          <p:nvPr/>
        </p:nvSpPr>
        <p:spPr bwMode="auto">
          <a:xfrm>
            <a:off x="-65088" y="6510338"/>
            <a:ext cx="75168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900" smtClean="0">
                <a:latin typeface="Century Gothic" charset="0"/>
                <a:cs typeface="Century Gothic" charset="0"/>
              </a:rPr>
              <a:t>EUDAT receives funding from the European Union's Horizon 2020 programme - DG CONNECT e-Infrastructures. Contract No. 654065</a:t>
            </a:r>
          </a:p>
        </p:txBody>
      </p:sp>
      <p:pic>
        <p:nvPicPr>
          <p:cNvPr id="7" name="Immagine 7" descr="eudat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3860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10"/>
          <p:cNvSpPr/>
          <p:nvPr/>
        </p:nvSpPr>
        <p:spPr>
          <a:xfrm>
            <a:off x="0" y="6783388"/>
            <a:ext cx="2387600" cy="84137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9" name="Rettangolo 15"/>
          <p:cNvSpPr/>
          <p:nvPr/>
        </p:nvSpPr>
        <p:spPr>
          <a:xfrm>
            <a:off x="2387600" y="6783388"/>
            <a:ext cx="2344738" cy="84137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11" name="Rettangolo 16"/>
          <p:cNvSpPr/>
          <p:nvPr/>
        </p:nvSpPr>
        <p:spPr>
          <a:xfrm>
            <a:off x="4732338" y="6783388"/>
            <a:ext cx="2306637" cy="84137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Rettangolo 17"/>
          <p:cNvSpPr/>
          <p:nvPr/>
        </p:nvSpPr>
        <p:spPr>
          <a:xfrm>
            <a:off x="7038975" y="6783388"/>
            <a:ext cx="2105025" cy="84137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83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UDAT Communi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6" y="764704"/>
            <a:ext cx="812439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9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it-IT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3291933" y="6137094"/>
            <a:ext cx="2660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www.eudat.eu</a:t>
            </a:r>
            <a:endParaRPr lang="en-GB" sz="2000" kern="1200" noProof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9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2133600" cy="365125"/>
          </a:xfrm>
        </p:spPr>
        <p:txBody>
          <a:bodyPr/>
          <a:lstStyle/>
          <a:p>
            <a:fld id="{74786D57-78E5-1940-9E29-B3974D3C5675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/>
          <a:lstStyle/>
          <a:p>
            <a:fld id="{4FCB2B1E-EAFF-204F-A8E1-AB72CEE7324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Immagine 12" descr="EUDAT-LogoGrigi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" y="-119811"/>
            <a:ext cx="1164989" cy="909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74786D57-78E5-1940-9E29-B3974D3C5675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4FCB2B1E-EAFF-204F-A8E1-AB72CEE732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6D57-78E5-1940-9E29-B3974D3C5675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2B1E-EAFF-204F-A8E1-AB72CEE732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6D57-78E5-1940-9E29-B3974D3C5675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2B1E-EAFF-204F-A8E1-AB72CEE732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6D57-78E5-1940-9E29-B3974D3C5675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2B1E-EAFF-204F-A8E1-AB72CEE732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6D57-78E5-1940-9E29-B3974D3C5675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2B1E-EAFF-204F-A8E1-AB72CEE732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6D57-78E5-1940-9E29-B3974D3C5675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2B1E-EAFF-204F-A8E1-AB72CEE732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313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86D57-78E5-1940-9E29-B3974D3C5675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313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313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B2B1E-EAFF-204F-A8E1-AB72CEE732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62" r:id="rId26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29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Tx/>
        <a:buBlip>
          <a:blip r:embed="rId29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9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9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9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Rooms for today &amp; tomorrow*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72050"/>
          </a:xfrm>
        </p:spPr>
        <p:txBody>
          <a:bodyPr/>
          <a:lstStyle/>
          <a:p>
            <a:r>
              <a:rPr lang="en-GB" dirty="0" smtClean="0"/>
              <a:t>*Room </a:t>
            </a:r>
            <a:r>
              <a:rPr lang="en-GB" dirty="0"/>
              <a:t>VS206 (22/06) - VS 208 (23/06) - UC#1: Transferring data from community repository to B2SHAREv</a:t>
            </a:r>
          </a:p>
          <a:p>
            <a:r>
              <a:rPr lang="en-GB" dirty="0"/>
              <a:t>Room VS218 - UC#2 Publishing metadata in B2SAFE and B2FIND</a:t>
            </a:r>
          </a:p>
          <a:p>
            <a:r>
              <a:rPr lang="en-GB" dirty="0"/>
              <a:t>Room VS219 - UC#3 Annotating data content with B2NOTE</a:t>
            </a:r>
          </a:p>
          <a:p>
            <a:r>
              <a:rPr lang="en-GB" dirty="0"/>
              <a:t>Room VS218 - UC#4  B2STAGE and HTTP API</a:t>
            </a:r>
          </a:p>
          <a:p>
            <a:r>
              <a:rPr lang="en-GB" dirty="0" smtClean="0"/>
              <a:t>Room </a:t>
            </a:r>
            <a:r>
              <a:rPr lang="en-GB" dirty="0"/>
              <a:t>VS217 - Interview </a:t>
            </a:r>
            <a:r>
              <a:rPr lang="en-GB" dirty="0" smtClean="0"/>
              <a:t>Tracks</a:t>
            </a:r>
          </a:p>
          <a:p>
            <a:r>
              <a:rPr lang="en-GB" dirty="0" smtClean="0"/>
              <a:t>Garden – Coffee &amp; Lunch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9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" y="3726498"/>
            <a:ext cx="7391400" cy="8683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Please take some time to provide  your feedback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4743450"/>
            <a:ext cx="8229600" cy="1543050"/>
          </a:xfrm>
        </p:spPr>
        <p:txBody>
          <a:bodyPr/>
          <a:lstStyle/>
          <a:p>
            <a:r>
              <a:rPr lang="en-GB" dirty="0" smtClean="0"/>
              <a:t>Evaluation form on-line @ https</a:t>
            </a:r>
            <a:r>
              <a:rPr lang="en-GB" dirty="0"/>
              <a:t>://eudat.eu/evaluation-form-for-the-eudat-user-meeting-22-23-june-in-barcelona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4860" y="1295718"/>
            <a:ext cx="7391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Slides will be added to the agenda…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4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</a:t>
            </a:r>
            <a:r>
              <a:rPr lang="en-GB" smtClean="0"/>
              <a:t>Dinner 22 </a:t>
            </a:r>
            <a:r>
              <a:rPr lang="en-GB" dirty="0" smtClean="0"/>
              <a:t>June 2016 @ 20:00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26" y="5189220"/>
            <a:ext cx="8229600" cy="9826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Santa Clara Restaurant, </a:t>
            </a:r>
            <a:r>
              <a:rPr lang="en-GB" dirty="0" err="1"/>
              <a:t>Calle</a:t>
            </a:r>
            <a:r>
              <a:rPr lang="en-GB" dirty="0"/>
              <a:t> Jiménez e Iglesias 11-13, 08034, Barcelona, metro stop Maria Cristina L3.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" y="1253490"/>
            <a:ext cx="8915072" cy="366141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1668780"/>
            <a:ext cx="91440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890260" y="3291840"/>
            <a:ext cx="91440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DAT20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EUDAT2020.thmx</Template>
  <TotalTime>8655</TotalTime>
  <Words>116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ＭＳ Ｐゴシック</vt:lpstr>
      <vt:lpstr>Arial</vt:lpstr>
      <vt:lpstr>Calibri</vt:lpstr>
      <vt:lpstr>Century Gothic</vt:lpstr>
      <vt:lpstr>Helvetica LT Std</vt:lpstr>
      <vt:lpstr>EUDAT2020</vt:lpstr>
      <vt:lpstr>Presentation1</vt:lpstr>
      <vt:lpstr>Rooms for today &amp; tomorrow*</vt:lpstr>
      <vt:lpstr>Please take some time to provide  your feedback …</vt:lpstr>
      <vt:lpstr>Social Dinner 22 June 2016 @ 20:00</vt:lpstr>
    </vt:vector>
  </TitlesOfParts>
  <Company>Meertens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EUDAT Community Outreach</dc:title>
  <dc:creator>Daan Broeder</dc:creator>
  <cp:lastModifiedBy>Hilary Hanahoe</cp:lastModifiedBy>
  <cp:revision>88</cp:revision>
  <dcterms:created xsi:type="dcterms:W3CDTF">2016-01-26T14:09:58Z</dcterms:created>
  <dcterms:modified xsi:type="dcterms:W3CDTF">2016-06-22T08:17:04Z</dcterms:modified>
</cp:coreProperties>
</file>