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3"/>
  </p:notesMasterIdLst>
  <p:sldIdLst>
    <p:sldId id="256" r:id="rId3"/>
    <p:sldId id="262" r:id="rId4"/>
    <p:sldId id="263" r:id="rId5"/>
    <p:sldId id="264" r:id="rId6"/>
    <p:sldId id="260" r:id="rId7"/>
    <p:sldId id="259" r:id="rId8"/>
    <p:sldId id="271" r:id="rId9"/>
    <p:sldId id="261" r:id="rId10"/>
    <p:sldId id="268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4" autoAdjust="0"/>
    <p:restoredTop sz="94660"/>
  </p:normalViewPr>
  <p:slideViewPr>
    <p:cSldViewPr>
      <p:cViewPr varScale="1">
        <p:scale>
          <a:sx n="70" d="100"/>
          <a:sy n="70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8471B-1123-4F86-9262-516B688A592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8C3DA-0C53-4690-B0DC-EDEA1661838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97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C3DA-0C53-4690-B0DC-EDEA166183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449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34" Type="http://schemas.openxmlformats.org/officeDocument/2006/relationships/image" Target="../media/image43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33" Type="http://schemas.openxmlformats.org/officeDocument/2006/relationships/image" Target="../media/image42.gif"/><Relationship Id="rId38" Type="http://schemas.openxmlformats.org/officeDocument/2006/relationships/image" Target="../media/image47.jpe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32" Type="http://schemas.openxmlformats.org/officeDocument/2006/relationships/image" Target="../media/image41.png"/><Relationship Id="rId37" Type="http://schemas.openxmlformats.org/officeDocument/2006/relationships/image" Target="../media/image46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gif"/><Relationship Id="rId28" Type="http://schemas.openxmlformats.org/officeDocument/2006/relationships/image" Target="../media/image37.png"/><Relationship Id="rId36" Type="http://schemas.openxmlformats.org/officeDocument/2006/relationships/image" Target="../media/image45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34" Type="http://schemas.openxmlformats.org/officeDocument/2006/relationships/image" Target="../media/image43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33" Type="http://schemas.openxmlformats.org/officeDocument/2006/relationships/image" Target="../media/image42.gif"/><Relationship Id="rId38" Type="http://schemas.openxmlformats.org/officeDocument/2006/relationships/image" Target="../media/image47.jpe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32" Type="http://schemas.openxmlformats.org/officeDocument/2006/relationships/image" Target="../media/image41.png"/><Relationship Id="rId37" Type="http://schemas.openxmlformats.org/officeDocument/2006/relationships/image" Target="../media/image46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gif"/><Relationship Id="rId28" Type="http://schemas.openxmlformats.org/officeDocument/2006/relationships/image" Target="../media/image37.png"/><Relationship Id="rId36" Type="http://schemas.openxmlformats.org/officeDocument/2006/relationships/image" Target="../media/image45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8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18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85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r>
              <a:rPr lang="da-DK" smtClean="0"/>
              <a:t>EUDAT User Forum - Feb. 2016 Rome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7894" y="1340768"/>
            <a:ext cx="3338155" cy="5581113"/>
            <a:chOff x="27894" y="1340768"/>
            <a:chExt cx="3338155" cy="558111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48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55443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27894" y="1340768"/>
            <a:ext cx="3338155" cy="5581113"/>
            <a:chOff x="27894" y="1340768"/>
            <a:chExt cx="3338155" cy="5581113"/>
          </a:xfrm>
        </p:grpSpPr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82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86459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03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12" y="464408"/>
            <a:ext cx="8524788" cy="63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20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17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2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r>
              <a:rPr lang="da-DK" smtClean="0"/>
              <a:t>EUDAT User Forum - Feb. 2016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r>
              <a:rPr lang="da-DK" smtClean="0"/>
              <a:t>EUDAT User Forum - Feb. 2016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smtClean="0"/>
              <a:t>EUDAT User Forum - Feb. 2016 Rome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81" r:id="rId15"/>
    <p:sldLayoutId id="2147483662" r:id="rId16"/>
    <p:sldLayoutId id="2147483683" r:id="rId17"/>
    <p:sldLayoutId id="2147483682" r:id="rId18"/>
    <p:sldLayoutId id="2147483661" r:id="rId19"/>
    <p:sldLayoutId id="2147483675" r:id="rId20"/>
    <p:sldLayoutId id="2147483684" r:id="rId21"/>
    <p:sldLayoutId id="2147483674" r:id="rId22"/>
    <p:sldLayoutId id="2147483685" r:id="rId23"/>
    <p:sldLayoutId id="2147483679" r:id="rId24"/>
    <p:sldLayoutId id="2147483680" r:id="rId25"/>
    <p:sldLayoutId id="2147483686" r:id="rId2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9.png"/><Relationship Id="rId11" Type="http://schemas.openxmlformats.org/officeDocument/2006/relationships/image" Target="../media/image60.gif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Collaboration with other </a:t>
            </a:r>
            <a:br>
              <a:rPr lang="en-US" dirty="0" smtClean="0"/>
            </a:br>
            <a:r>
              <a:rPr lang="en-US" dirty="0" smtClean="0"/>
              <a:t>e-Infrastructures (PRACE, EGI)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EUDAT User Forum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27984" y="4797152"/>
            <a:ext cx="4282692" cy="1512168"/>
          </a:xfrm>
        </p:spPr>
        <p:txBody>
          <a:bodyPr>
            <a:normAutofit/>
          </a:bodyPr>
          <a:lstStyle/>
          <a:p>
            <a:r>
              <a:rPr lang="en-US" dirty="0" err="1"/>
              <a:t>Stéphane</a:t>
            </a:r>
            <a:r>
              <a:rPr lang="en-US" dirty="0"/>
              <a:t> </a:t>
            </a:r>
            <a:r>
              <a:rPr lang="en-US" dirty="0" err="1"/>
              <a:t>Coutin</a:t>
            </a:r>
            <a:r>
              <a:rPr lang="en-US" dirty="0"/>
              <a:t>, </a:t>
            </a:r>
            <a:r>
              <a:rPr lang="en-US" dirty="0" smtClean="0"/>
              <a:t>CINES</a:t>
            </a:r>
          </a:p>
          <a:p>
            <a:r>
              <a:rPr lang="en-US" dirty="0" smtClean="0"/>
              <a:t>Giuseppe Fiameni, CINECA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78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22313" y="270892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Thanks for your attention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Ensure the interoperability of EUDAT with other public and private e-Infrastructures, lowering technical and policy barriers </a:t>
            </a:r>
            <a:r>
              <a:rPr lang="en-US" sz="3000" b="1" dirty="0" smtClean="0"/>
              <a:t>by piloting concrete use cases with user communities</a:t>
            </a:r>
            <a:endParaRPr lang="en-US" sz="3000" dirty="0" smtClean="0"/>
          </a:p>
          <a:p>
            <a:r>
              <a:rPr lang="en-US" sz="3000" dirty="0" smtClean="0"/>
              <a:t>Provide European researchers with seamless access to data and computing resources for cross-utilization use cases</a:t>
            </a:r>
          </a:p>
          <a:p>
            <a:r>
              <a:rPr lang="en-US" sz="3000" dirty="0" smtClean="0"/>
              <a:t>Pave the way towards the </a:t>
            </a:r>
          </a:p>
          <a:p>
            <a:pPr>
              <a:buNone/>
            </a:pPr>
            <a:r>
              <a:rPr lang="en-US" sz="3000" dirty="0" smtClean="0"/>
              <a:t>    interoperability of e-Infrastructure</a:t>
            </a:r>
          </a:p>
          <a:p>
            <a:pPr>
              <a:buNone/>
            </a:pPr>
            <a:r>
              <a:rPr lang="en-US" sz="3000" dirty="0" smtClean="0"/>
              <a:t>    tools and services beyond H2020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1331640" y="6237312"/>
            <a:ext cx="6351587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EUDAT User Forum - Feb. 2016 Rome</a:t>
            </a:r>
            <a:endParaRPr lang="es-E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399463" y="6269038"/>
            <a:ext cx="744537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5128" y="4954136"/>
            <a:ext cx="2038978" cy="12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801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smtClean="0"/>
              <a:t>EUDAT User Forum - Feb. 2016 Rome</a:t>
            </a:r>
            <a:endParaRPr lang="es-E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22" name="Rettangolo 21"/>
          <p:cNvSpPr/>
          <p:nvPr/>
        </p:nvSpPr>
        <p:spPr>
          <a:xfrm>
            <a:off x="348018" y="2603217"/>
            <a:ext cx="2313295" cy="60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Joint Access to Data and HPC Services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36728" y="2372607"/>
            <a:ext cx="2115403" cy="313120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pic>
        <p:nvPicPr>
          <p:cNvPr id="14338" name="Picture 2" descr="http://www.aspsys.com/public/themes/aspen/images/hpc_clu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863" y="3440207"/>
            <a:ext cx="1051496" cy="652792"/>
          </a:xfrm>
          <a:prstGeom prst="rect">
            <a:avLst/>
          </a:prstGeom>
          <a:noFill/>
        </p:spPr>
      </p:pic>
      <p:pic>
        <p:nvPicPr>
          <p:cNvPr id="14340" name="Picture 4" descr="http://www.hpc.cineca.it/sites/default/files/styles/news_homepage/public/PRACE_Logo_0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75" y="4074395"/>
            <a:ext cx="873193" cy="580819"/>
          </a:xfrm>
          <a:prstGeom prst="rect">
            <a:avLst/>
          </a:prstGeom>
          <a:noFill/>
        </p:spPr>
      </p:pic>
      <p:pic>
        <p:nvPicPr>
          <p:cNvPr id="26628" name="Picture 4" descr="http://www.asvo.org.au/wp-content/uploads/2012/10/uow0770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427" y="4358914"/>
            <a:ext cx="661375" cy="293390"/>
          </a:xfrm>
          <a:prstGeom prst="rect">
            <a:avLst/>
          </a:prstGeom>
          <a:noFill/>
        </p:spPr>
      </p:pic>
      <p:pic>
        <p:nvPicPr>
          <p:cNvPr id="26630" name="Picture 6" descr="https://www.tacc.utexas.edu/image/journal/article?img_id=1173379&amp;t=14274938171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4004" y="4830289"/>
            <a:ext cx="893826" cy="325250"/>
          </a:xfrm>
          <a:prstGeom prst="rect">
            <a:avLst/>
          </a:prstGeom>
          <a:noFill/>
        </p:spPr>
      </p:pic>
      <p:sp>
        <p:nvSpPr>
          <p:cNvPr id="8" name="Rettangolo arrotondato 7"/>
          <p:cNvSpPr/>
          <p:nvPr/>
        </p:nvSpPr>
        <p:spPr>
          <a:xfrm>
            <a:off x="6476950" y="2358541"/>
            <a:ext cx="2069910" cy="3174253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Commercial stakeholders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21" name="Rettangolo 20"/>
          <p:cNvSpPr/>
          <p:nvPr/>
        </p:nvSpPr>
        <p:spPr>
          <a:xfrm>
            <a:off x="6479228" y="2484343"/>
            <a:ext cx="2053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Collaboration with Commercial Stakeholders</a:t>
            </a:r>
          </a:p>
        </p:txBody>
      </p:sp>
      <p:pic>
        <p:nvPicPr>
          <p:cNvPr id="26632" name="Picture 8" descr="http://cloudtimes.org/wp-content/uploads/2014/03/Choose-A-Cloud-Stor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8891" y="3703581"/>
            <a:ext cx="1561424" cy="1205624"/>
          </a:xfrm>
          <a:prstGeom prst="rect">
            <a:avLst/>
          </a:prstGeom>
          <a:noFill/>
        </p:spPr>
      </p:pic>
      <p:pic>
        <p:nvPicPr>
          <p:cNvPr id="26634" name="Picture 10" descr="https://cdn4.iconfinder.com/data/icons/BRILLIANT/accounting/png/400/industr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6054" y="4932930"/>
            <a:ext cx="474274" cy="474274"/>
          </a:xfrm>
          <a:prstGeom prst="rect">
            <a:avLst/>
          </a:prstGeom>
          <a:noFill/>
        </p:spPr>
      </p:pic>
      <p:sp>
        <p:nvSpPr>
          <p:cNvPr id="7" name="Rettangolo arrotondato 6"/>
          <p:cNvSpPr/>
          <p:nvPr/>
        </p:nvSpPr>
        <p:spPr>
          <a:xfrm>
            <a:off x="3398293" y="2372608"/>
            <a:ext cx="2183641" cy="3131208"/>
          </a:xfrm>
          <a:prstGeom prst="roundRect">
            <a:avLst>
              <a:gd name="adj" fmla="val 56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pic>
        <p:nvPicPr>
          <p:cNvPr id="14342" name="Picture 6" descr="http://upload.wikimedia.org/wikipedia/en/f/fa/European_Grid_Initiative_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9988" y="3802710"/>
            <a:ext cx="1066107" cy="860470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3398293" y="2572148"/>
            <a:ext cx="2197290" cy="105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Joint Access to Data, HTC and Cloud Computing Resources</a:t>
            </a:r>
          </a:p>
        </p:txBody>
      </p:sp>
      <p:pic>
        <p:nvPicPr>
          <p:cNvPr id="26636" name="Picture 12" descr="INDIGO - Dataclou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71983" y="4744939"/>
            <a:ext cx="1199650" cy="723395"/>
          </a:xfrm>
          <a:prstGeom prst="rect">
            <a:avLst/>
          </a:prstGeom>
          <a:noFill/>
        </p:spPr>
      </p:pic>
      <p:pic>
        <p:nvPicPr>
          <p:cNvPr id="10242" name="Picture 2" descr="https://crate.io/static/images/aws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02660" y="5031113"/>
            <a:ext cx="804153" cy="293197"/>
          </a:xfrm>
          <a:prstGeom prst="rect">
            <a:avLst/>
          </a:prstGeom>
          <a:noFill/>
        </p:spPr>
      </p:pic>
      <p:sp>
        <p:nvSpPr>
          <p:cNvPr id="26" name="Triangolo isoscele 25"/>
          <p:cNvSpPr/>
          <p:nvPr/>
        </p:nvSpPr>
        <p:spPr>
          <a:xfrm>
            <a:off x="506436" y="536449"/>
            <a:ext cx="7990450" cy="1374228"/>
          </a:xfrm>
          <a:prstGeom prst="triangle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Interoperability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0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6519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Technical</a:t>
            </a:r>
          </a:p>
          <a:p>
            <a:pPr lvl="1"/>
            <a:r>
              <a:rPr lang="en-US" dirty="0" smtClean="0"/>
              <a:t>Cross-utilization use cases, e.g. data transfer, workflow execution, data discoverability and provenance (PID), federated AAI, etc.</a:t>
            </a:r>
          </a:p>
          <a:p>
            <a:r>
              <a:rPr lang="en-US" b="1" dirty="0" smtClean="0"/>
              <a:t>Policy</a:t>
            </a:r>
          </a:p>
          <a:p>
            <a:pPr lvl="1"/>
            <a:r>
              <a:rPr lang="en-US" dirty="0" smtClean="0"/>
              <a:t>Harmonization of access policy fostering the uptake of services on the long-term</a:t>
            </a:r>
          </a:p>
          <a:p>
            <a:r>
              <a:rPr lang="en-US" b="1" dirty="0" smtClean="0"/>
              <a:t>Operational</a:t>
            </a:r>
          </a:p>
          <a:p>
            <a:pPr lvl="1"/>
            <a:r>
              <a:rPr lang="en-US" dirty="0" smtClean="0"/>
              <a:t>Harmonization and cross-fertilization of operational tools, technologies, practices and policies </a:t>
            </a:r>
          </a:p>
          <a:p>
            <a:pPr lvl="1"/>
            <a:r>
              <a:rPr lang="en-GB" dirty="0" smtClean="0"/>
              <a:t>Security for Collaboration among Infrastructures (https://www.eugridpma.org/sci/)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Areas of harmonization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1440493" y="6269116"/>
            <a:ext cx="6350695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</a:rPr>
              <a:t>EUDAT User Forum - Feb. 2016 Rome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941500" y="6269116"/>
            <a:ext cx="74529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0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 within the HPC domain </a:t>
            </a:r>
            <a:br>
              <a:rPr lang="en-US" dirty="0" smtClean="0"/>
            </a:br>
            <a:r>
              <a:rPr lang="en-US" dirty="0" smtClean="0"/>
              <a:t>(PRACE)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7680"/>
          </a:xfrm>
        </p:spPr>
        <p:txBody>
          <a:bodyPr/>
          <a:lstStyle/>
          <a:p>
            <a:r>
              <a:rPr lang="en-GB" dirty="0" smtClean="0"/>
              <a:t>Respond to the user’s demand of interoperability between HPC and Data resources through focusing on </a:t>
            </a:r>
            <a:r>
              <a:rPr lang="en-US" dirty="0" smtClean="0"/>
              <a:t>two main objectives:</a:t>
            </a: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enable PRACE users stage data from EUDAT storage systems to HPC systems for further processing or as input for simulations; </a:t>
            </a: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enable PRACE users replicate data generated on HPC systems onto EUDAT storage systems for sharing and long-term preservation. </a:t>
            </a:r>
            <a:endParaRPr lang="en-GB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441" y="27296"/>
            <a:ext cx="808615" cy="150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PRACE calls offering data services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1736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Conditions : 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PB storage capacity </a:t>
            </a:r>
            <a:r>
              <a:rPr lang="en-US" dirty="0" smtClean="0"/>
              <a:t>offered (approx. </a:t>
            </a:r>
            <a:r>
              <a:rPr lang="en-US" dirty="0"/>
              <a:t>150TB per awarded </a:t>
            </a:r>
            <a:r>
              <a:rPr lang="en-US" dirty="0" smtClean="0"/>
              <a:t>project)</a:t>
            </a:r>
          </a:p>
          <a:p>
            <a:pPr lvl="1"/>
            <a:r>
              <a:rPr lang="en-US" dirty="0" smtClean="0"/>
              <a:t>Storage space </a:t>
            </a:r>
            <a:r>
              <a:rPr lang="en-US" dirty="0"/>
              <a:t>at one or </a:t>
            </a:r>
            <a:r>
              <a:rPr lang="en-US" dirty="0" smtClean="0"/>
              <a:t>more </a:t>
            </a:r>
            <a:r>
              <a:rPr lang="en-US" dirty="0"/>
              <a:t>of the 12 EUDAT sites for at least 24 months after the end of the PRACE grant, free of charge</a:t>
            </a:r>
            <a:endParaRPr lang="en-GB" dirty="0" smtClean="0"/>
          </a:p>
          <a:p>
            <a:pPr lvl="0"/>
            <a:r>
              <a:rPr lang="en-GB" b="1" dirty="0" smtClean="0"/>
              <a:t>PRACE Tier-0 Call 11 (closed on July 2015)</a:t>
            </a:r>
            <a:endParaRPr lang="en-GB" dirty="0" smtClean="0"/>
          </a:p>
          <a:p>
            <a:pPr lvl="1"/>
            <a:r>
              <a:rPr lang="en-GB" dirty="0"/>
              <a:t>4</a:t>
            </a:r>
            <a:r>
              <a:rPr lang="en-GB" dirty="0" smtClean="0"/>
              <a:t> proposals, none of them was awarded :(</a:t>
            </a:r>
          </a:p>
          <a:p>
            <a:pPr lvl="0"/>
            <a:r>
              <a:rPr lang="en-GB" b="1" dirty="0" smtClean="0"/>
              <a:t>PRACE Tier-1 DECI 13</a:t>
            </a:r>
            <a:endParaRPr lang="en-GB" dirty="0" smtClean="0"/>
          </a:p>
          <a:p>
            <a:pPr lvl="1"/>
            <a:r>
              <a:rPr lang="en-GB" dirty="0" smtClean="0"/>
              <a:t>10 proposals (4 accepted)</a:t>
            </a:r>
          </a:p>
          <a:p>
            <a:pPr lvl="1"/>
            <a:r>
              <a:rPr lang="en-GB" dirty="0" smtClean="0"/>
              <a:t>Pilots implementation to start between April and May 2016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441" y="27296"/>
            <a:ext cx="808615" cy="150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PRACE pilot </a:t>
            </a:r>
            <a:r>
              <a:rPr lang="en-US" dirty="0" smtClean="0"/>
              <a:t>details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9062698"/>
              </p:ext>
            </p:extLst>
          </p:nvPr>
        </p:nvGraphicFramePr>
        <p:xfrm>
          <a:off x="251520" y="1268760"/>
          <a:ext cx="8712968" cy="45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845"/>
                <a:gridCol w="1664675"/>
                <a:gridCol w="1581716"/>
                <a:gridCol w="1224366"/>
                <a:gridCol w="1224366"/>
              </a:tblGrid>
              <a:tr h="918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Project Name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Field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Data requirements in TB after the PRACE project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PRACE Site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EUDAT Site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</a:tr>
              <a:tr h="85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Hybrid 3D simulations of turbulence and kinetic instabilities at ion scales in the expanding solar wind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Astro Sciences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140 TB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SurfSARA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CINECA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</a:tr>
              <a:tr h="561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Multiscale simulations of nanoparticle suspensions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Engineering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 TB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MPCD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CINECA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</a:tr>
              <a:tr h="765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High Resolution EC-Earth Simulations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Earth Sciences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150TB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KTH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EPCC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</a:tr>
              <a:tr h="1428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Effect of rotation and surface roughness on heat transport in turbulent flow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Engineering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10TB for 24 months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1TB for long-term storage and publication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EPCC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SurfSARA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16" marR="56316" marT="0" marB="0"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EUDAT User Forum - Feb. 2016 Rome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2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42848"/>
          </a:xfrm>
        </p:spPr>
        <p:txBody>
          <a:bodyPr>
            <a:normAutofit/>
          </a:bodyPr>
          <a:lstStyle/>
          <a:p>
            <a:r>
              <a:rPr lang="en-US" dirty="0" smtClean="0"/>
              <a:t>Enable researchers seamlessly access data and high-throughput resources for post-processing purposes</a:t>
            </a:r>
          </a:p>
          <a:p>
            <a:r>
              <a:rPr lang="en-US" dirty="0"/>
              <a:t>Four community pilots funded by respective projects (</a:t>
            </a:r>
            <a:r>
              <a:rPr lang="en-US" i="1" dirty="0"/>
              <a:t>use cases under definition</a:t>
            </a:r>
            <a:r>
              <a:rPr lang="en-US" dirty="0"/>
              <a:t>):</a:t>
            </a:r>
          </a:p>
          <a:p>
            <a:pPr lvl="1"/>
            <a:r>
              <a:rPr lang="en-US" sz="2000" dirty="0"/>
              <a:t>ICOS and ELIXIR </a:t>
            </a:r>
            <a:r>
              <a:rPr lang="en-US" sz="2000" dirty="0">
                <a:sym typeface="Wingdings" pitchFamily="2" charset="2"/>
              </a:rPr>
              <a:t>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EUDAT2020</a:t>
            </a:r>
          </a:p>
          <a:p>
            <a:pPr lvl="1"/>
            <a:r>
              <a:rPr lang="en-US" sz="2000" dirty="0"/>
              <a:t>EISCAT-3D and BBMRI </a:t>
            </a:r>
            <a:r>
              <a:rPr lang="en-US" sz="2000" dirty="0">
                <a:sym typeface="Wingdings" pitchFamily="2" charset="2"/>
              </a:rPr>
              <a:t>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EGI-Engage</a:t>
            </a:r>
          </a:p>
          <a:p>
            <a:pPr lvl="1"/>
            <a:r>
              <a:rPr lang="en-US" sz="2000" dirty="0"/>
              <a:t>EPOS, ENVRI</a:t>
            </a:r>
            <a:r>
              <a:rPr lang="en-US" sz="2000" dirty="0" smtClean="0"/>
              <a:t>+, …</a:t>
            </a:r>
            <a:endParaRPr lang="en-US" dirty="0" smtClean="0"/>
          </a:p>
          <a:p>
            <a:r>
              <a:rPr lang="en-US" dirty="0" smtClean="0"/>
              <a:t>Currently working </a:t>
            </a:r>
            <a:r>
              <a:rPr lang="en-US" dirty="0"/>
              <a:t>on an interoperability solution demonstrating the coupling of EUDAT and EGI resources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000" dirty="0"/>
              <a:t>ability to process data stored onto EUDAT resources using EGI </a:t>
            </a:r>
            <a:r>
              <a:rPr lang="en-US" sz="2000" dirty="0" err="1"/>
              <a:t>FedCloud</a:t>
            </a:r>
            <a:r>
              <a:rPr lang="en-US" sz="2000" dirty="0"/>
              <a:t> computational </a:t>
            </a:r>
            <a:r>
              <a:rPr lang="en-US" sz="2000" dirty="0" smtClean="0"/>
              <a:t>capacity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728792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within the </a:t>
            </a:r>
            <a:r>
              <a:rPr lang="en-US" dirty="0" smtClean="0"/>
              <a:t>HTC/Cloud </a:t>
            </a:r>
            <a:r>
              <a:rPr lang="en-US" dirty="0"/>
              <a:t>domain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818" y="27296"/>
            <a:ext cx="814886" cy="156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5795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71600" y="-39266"/>
            <a:ext cx="6440760" cy="792162"/>
          </a:xfrm>
        </p:spPr>
        <p:txBody>
          <a:bodyPr/>
          <a:lstStyle/>
          <a:p>
            <a:r>
              <a:rPr lang="en-US" dirty="0" smtClean="0"/>
              <a:t>Data and HTC/Cloud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1440493" y="6269116"/>
            <a:ext cx="6350695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</a:rPr>
              <a:t>EUDAT User Forum - Feb. 2016 Rome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941500" y="6269116"/>
            <a:ext cx="74529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o 20"/>
          <p:cNvGrpSpPr/>
          <p:nvPr/>
        </p:nvGrpSpPr>
        <p:grpSpPr>
          <a:xfrm>
            <a:off x="750720" y="3982995"/>
            <a:ext cx="2133529" cy="1298448"/>
            <a:chOff x="2484120" y="1761504"/>
            <a:chExt cx="1517904" cy="923784"/>
          </a:xfrm>
        </p:grpSpPr>
        <p:sp>
          <p:nvSpPr>
            <p:cNvPr id="8" name="Rettangolo arrotondato 7"/>
            <p:cNvSpPr/>
            <p:nvPr/>
          </p:nvSpPr>
          <p:spPr>
            <a:xfrm>
              <a:off x="2484120" y="1962912"/>
              <a:ext cx="1517904" cy="72237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http://clipart-finder.com/data/png/database_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4270" y="1761504"/>
              <a:ext cx="636130" cy="780528"/>
            </a:xfrm>
            <a:prstGeom prst="rect">
              <a:avLst/>
            </a:prstGeom>
            <a:noFill/>
          </p:spPr>
        </p:pic>
        <p:pic>
          <p:nvPicPr>
            <p:cNvPr id="10" name="Picture 4" descr="http://www.digitalmeetsculture.net/wp-content/uploads/2013/05/EUDAT-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4226" y="2156170"/>
              <a:ext cx="657694" cy="401033"/>
            </a:xfrm>
            <a:prstGeom prst="rect">
              <a:avLst/>
            </a:prstGeom>
            <a:noFill/>
          </p:spPr>
        </p:pic>
      </p:grpSp>
      <p:cxnSp>
        <p:nvCxnSpPr>
          <p:cNvPr id="24" name="Connettore 2 23"/>
          <p:cNvCxnSpPr>
            <a:endCxn id="108" idx="0"/>
          </p:cNvCxnSpPr>
          <p:nvPr/>
        </p:nvCxnSpPr>
        <p:spPr>
          <a:xfrm flipH="1">
            <a:off x="1029183" y="1923511"/>
            <a:ext cx="1650137" cy="32836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/>
          <p:cNvSpPr/>
          <p:nvPr/>
        </p:nvSpPr>
        <p:spPr>
          <a:xfrm>
            <a:off x="1325880" y="1303046"/>
            <a:ext cx="271492" cy="271492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o 113"/>
          <p:cNvGrpSpPr/>
          <p:nvPr/>
        </p:nvGrpSpPr>
        <p:grpSpPr>
          <a:xfrm>
            <a:off x="5830369" y="615399"/>
            <a:ext cx="2627831" cy="369332"/>
            <a:chOff x="179377" y="239815"/>
            <a:chExt cx="2627831" cy="369332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399579" y="239815"/>
              <a:ext cx="2407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Select data</a:t>
              </a:r>
            </a:p>
          </p:txBody>
        </p:sp>
        <p:sp>
          <p:nvSpPr>
            <p:cNvPr id="28" name="Ovale 27"/>
            <p:cNvSpPr/>
            <p:nvPr/>
          </p:nvSpPr>
          <p:spPr>
            <a:xfrm>
              <a:off x="179377" y="288735"/>
              <a:ext cx="271492" cy="271492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Ovale 28"/>
          <p:cNvSpPr/>
          <p:nvPr/>
        </p:nvSpPr>
        <p:spPr>
          <a:xfrm>
            <a:off x="1620454" y="3044071"/>
            <a:ext cx="271492" cy="271492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e 29"/>
          <p:cNvSpPr/>
          <p:nvPr/>
        </p:nvSpPr>
        <p:spPr>
          <a:xfrm>
            <a:off x="6692295" y="6303059"/>
            <a:ext cx="271492" cy="271492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e 30"/>
          <p:cNvSpPr/>
          <p:nvPr/>
        </p:nvSpPr>
        <p:spPr>
          <a:xfrm>
            <a:off x="3478751" y="2711278"/>
            <a:ext cx="271492" cy="271492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e 31"/>
          <p:cNvSpPr/>
          <p:nvPr/>
        </p:nvSpPr>
        <p:spPr>
          <a:xfrm>
            <a:off x="6692295" y="5430151"/>
            <a:ext cx="271492" cy="271492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uppo 112"/>
          <p:cNvGrpSpPr/>
          <p:nvPr/>
        </p:nvGrpSpPr>
        <p:grpSpPr>
          <a:xfrm>
            <a:off x="5830369" y="969577"/>
            <a:ext cx="2627831" cy="369332"/>
            <a:chOff x="179377" y="593993"/>
            <a:chExt cx="2627831" cy="369332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399579" y="593993"/>
              <a:ext cx="2407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Retrieve location</a:t>
              </a:r>
            </a:p>
          </p:txBody>
        </p:sp>
        <p:sp>
          <p:nvSpPr>
            <p:cNvPr id="35" name="Ovale 34"/>
            <p:cNvSpPr/>
            <p:nvPr/>
          </p:nvSpPr>
          <p:spPr>
            <a:xfrm>
              <a:off x="179377" y="642913"/>
              <a:ext cx="271492" cy="271492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uppo 108"/>
          <p:cNvGrpSpPr/>
          <p:nvPr/>
        </p:nvGrpSpPr>
        <p:grpSpPr>
          <a:xfrm>
            <a:off x="5830369" y="2386287"/>
            <a:ext cx="2627831" cy="369332"/>
            <a:chOff x="179377" y="2010703"/>
            <a:chExt cx="2627831" cy="369332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399579" y="2010703"/>
              <a:ext cx="2407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Register results</a:t>
              </a:r>
            </a:p>
          </p:txBody>
        </p:sp>
        <p:sp>
          <p:nvSpPr>
            <p:cNvPr id="38" name="Ovale 37"/>
            <p:cNvSpPr/>
            <p:nvPr/>
          </p:nvSpPr>
          <p:spPr>
            <a:xfrm>
              <a:off x="179377" y="2059623"/>
              <a:ext cx="271492" cy="271492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o 111"/>
          <p:cNvGrpSpPr/>
          <p:nvPr/>
        </p:nvGrpSpPr>
        <p:grpSpPr>
          <a:xfrm>
            <a:off x="5830369" y="1323755"/>
            <a:ext cx="2627831" cy="369332"/>
            <a:chOff x="179377" y="948171"/>
            <a:chExt cx="2627831" cy="369332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399579" y="948171"/>
              <a:ext cx="2407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Stage data</a:t>
              </a:r>
            </a:p>
          </p:txBody>
        </p:sp>
        <p:sp>
          <p:nvSpPr>
            <p:cNvPr id="41" name="Ovale 40"/>
            <p:cNvSpPr/>
            <p:nvPr/>
          </p:nvSpPr>
          <p:spPr>
            <a:xfrm>
              <a:off x="179377" y="997091"/>
              <a:ext cx="271492" cy="271492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uppo 110"/>
          <p:cNvGrpSpPr/>
          <p:nvPr/>
        </p:nvGrpSpPr>
        <p:grpSpPr>
          <a:xfrm>
            <a:off x="5830369" y="1677933"/>
            <a:ext cx="2918095" cy="646331"/>
            <a:chOff x="179377" y="1302349"/>
            <a:chExt cx="2627831" cy="646331"/>
          </a:xfrm>
        </p:grpSpPr>
        <p:sp>
          <p:nvSpPr>
            <p:cNvPr id="43" name="CasellaDiTesto 42"/>
            <p:cNvSpPr txBox="1"/>
            <p:nvPr/>
          </p:nvSpPr>
          <p:spPr>
            <a:xfrm>
              <a:off x="399579" y="1302349"/>
              <a:ext cx="2407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Execute computation</a:t>
              </a:r>
            </a:p>
          </p:txBody>
        </p:sp>
        <p:sp>
          <p:nvSpPr>
            <p:cNvPr id="44" name="Ovale 43"/>
            <p:cNvSpPr/>
            <p:nvPr/>
          </p:nvSpPr>
          <p:spPr>
            <a:xfrm>
              <a:off x="179377" y="1351269"/>
              <a:ext cx="271492" cy="271492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po 109"/>
          <p:cNvGrpSpPr/>
          <p:nvPr/>
        </p:nvGrpSpPr>
        <p:grpSpPr>
          <a:xfrm>
            <a:off x="5830369" y="2032111"/>
            <a:ext cx="2627831" cy="369332"/>
            <a:chOff x="179377" y="1656527"/>
            <a:chExt cx="2627831" cy="369332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399579" y="1656527"/>
              <a:ext cx="2407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Produce results</a:t>
              </a:r>
            </a:p>
          </p:txBody>
        </p:sp>
        <p:sp>
          <p:nvSpPr>
            <p:cNvPr id="47" name="Ovale 46"/>
            <p:cNvSpPr/>
            <p:nvPr/>
          </p:nvSpPr>
          <p:spPr>
            <a:xfrm>
              <a:off x="179377" y="1705447"/>
              <a:ext cx="271492" cy="271492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po 137"/>
          <p:cNvGrpSpPr/>
          <p:nvPr/>
        </p:nvGrpSpPr>
        <p:grpSpPr>
          <a:xfrm>
            <a:off x="1675638" y="851072"/>
            <a:ext cx="546354" cy="703706"/>
            <a:chOff x="1675638" y="987552"/>
            <a:chExt cx="546354" cy="703706"/>
          </a:xfrm>
        </p:grpSpPr>
        <p:grpSp>
          <p:nvGrpSpPr>
            <p:cNvPr id="26" name="Gruppo 82"/>
            <p:cNvGrpSpPr/>
            <p:nvPr/>
          </p:nvGrpSpPr>
          <p:grpSpPr>
            <a:xfrm>
              <a:off x="1675638" y="987552"/>
              <a:ext cx="546354" cy="246506"/>
              <a:chOff x="3897630" y="1344168"/>
              <a:chExt cx="546354" cy="246506"/>
            </a:xfrm>
          </p:grpSpPr>
          <p:pic>
            <p:nvPicPr>
              <p:cNvPr id="5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97630" y="1365423"/>
                <a:ext cx="546354" cy="225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CasellaDiTesto 59"/>
              <p:cNvSpPr txBox="1"/>
              <p:nvPr/>
            </p:nvSpPr>
            <p:spPr>
              <a:xfrm>
                <a:off x="3977640" y="1344168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PID</a:t>
                </a:r>
                <a:endPara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" name="Gruppo 82"/>
            <p:cNvGrpSpPr/>
            <p:nvPr/>
          </p:nvGrpSpPr>
          <p:grpSpPr>
            <a:xfrm>
              <a:off x="1675638" y="1139952"/>
              <a:ext cx="546354" cy="246506"/>
              <a:chOff x="3897630" y="1344168"/>
              <a:chExt cx="546354" cy="246506"/>
            </a:xfrm>
          </p:grpSpPr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97630" y="1365423"/>
                <a:ext cx="546354" cy="225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CasellaDiTesto 57"/>
              <p:cNvSpPr txBox="1"/>
              <p:nvPr/>
            </p:nvSpPr>
            <p:spPr>
              <a:xfrm>
                <a:off x="3977640" y="1344168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PID</a:t>
                </a:r>
                <a:endPara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uppo 82"/>
            <p:cNvGrpSpPr/>
            <p:nvPr/>
          </p:nvGrpSpPr>
          <p:grpSpPr>
            <a:xfrm>
              <a:off x="1675638" y="1292352"/>
              <a:ext cx="546354" cy="246506"/>
              <a:chOff x="3897630" y="1344168"/>
              <a:chExt cx="546354" cy="246506"/>
            </a:xfrm>
          </p:grpSpPr>
          <p:pic>
            <p:nvPicPr>
              <p:cNvPr id="5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97630" y="1365423"/>
                <a:ext cx="546354" cy="225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CasellaDiTesto 55"/>
              <p:cNvSpPr txBox="1"/>
              <p:nvPr/>
            </p:nvSpPr>
            <p:spPr>
              <a:xfrm>
                <a:off x="3977640" y="1344168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PID</a:t>
                </a:r>
                <a:endPara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uppo 82"/>
            <p:cNvGrpSpPr/>
            <p:nvPr/>
          </p:nvGrpSpPr>
          <p:grpSpPr>
            <a:xfrm>
              <a:off x="1675638" y="1444752"/>
              <a:ext cx="546354" cy="246506"/>
              <a:chOff x="3897630" y="1344168"/>
              <a:chExt cx="546354" cy="246506"/>
            </a:xfrm>
          </p:grpSpPr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97630" y="1365423"/>
                <a:ext cx="546354" cy="225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CasellaDiTesto 53"/>
              <p:cNvSpPr txBox="1"/>
              <p:nvPr/>
            </p:nvSpPr>
            <p:spPr>
              <a:xfrm>
                <a:off x="3977640" y="1344168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PID</a:t>
                </a:r>
                <a:endPara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61" name="Connettore 2 60"/>
          <p:cNvCxnSpPr>
            <a:stCxn id="108" idx="2"/>
            <a:endCxn id="8" idx="0"/>
          </p:cNvCxnSpPr>
          <p:nvPr/>
        </p:nvCxnSpPr>
        <p:spPr>
          <a:xfrm>
            <a:off x="1029183" y="2654512"/>
            <a:ext cx="788302" cy="161157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>
            <a:off x="3350801" y="2222672"/>
            <a:ext cx="1030130" cy="9572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endCxn id="8" idx="3"/>
          </p:cNvCxnSpPr>
          <p:nvPr/>
        </p:nvCxnSpPr>
        <p:spPr>
          <a:xfrm flipH="1">
            <a:off x="2884249" y="3603009"/>
            <a:ext cx="1483035" cy="117075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endCxn id="71" idx="1"/>
          </p:cNvCxnSpPr>
          <p:nvPr/>
        </p:nvCxnSpPr>
        <p:spPr>
          <a:xfrm>
            <a:off x="4490113" y="3589361"/>
            <a:ext cx="2175863" cy="119322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o 127"/>
          <p:cNvGrpSpPr/>
          <p:nvPr/>
        </p:nvGrpSpPr>
        <p:grpSpPr>
          <a:xfrm>
            <a:off x="1648206" y="1314368"/>
            <a:ext cx="581826" cy="246221"/>
            <a:chOff x="3486150" y="3617976"/>
            <a:chExt cx="581826" cy="246221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86150" y="3630168"/>
              <a:ext cx="581826" cy="23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CasellaDiTesto 66"/>
            <p:cNvSpPr txBox="1"/>
            <p:nvPr/>
          </p:nvSpPr>
          <p:spPr>
            <a:xfrm>
              <a:off x="3590544" y="3617976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PID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uppo 159"/>
          <p:cNvGrpSpPr/>
          <p:nvPr/>
        </p:nvGrpSpPr>
        <p:grpSpPr>
          <a:xfrm>
            <a:off x="384470" y="4729799"/>
            <a:ext cx="1018850" cy="1520496"/>
            <a:chOff x="384470" y="4866279"/>
            <a:chExt cx="1018850" cy="1520496"/>
          </a:xfrm>
        </p:grpSpPr>
        <p:sp>
          <p:nvSpPr>
            <p:cNvPr id="75" name="Ovale 74"/>
            <p:cNvSpPr/>
            <p:nvPr/>
          </p:nvSpPr>
          <p:spPr>
            <a:xfrm>
              <a:off x="985868" y="5195464"/>
              <a:ext cx="271492" cy="271492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6" name="Picture 10" descr="http://www.castortransports.com/Portals/1/BOX-CAF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470" y="4910019"/>
              <a:ext cx="512527" cy="537972"/>
            </a:xfrm>
            <a:prstGeom prst="rect">
              <a:avLst/>
            </a:prstGeom>
            <a:noFill/>
          </p:spPr>
        </p:pic>
        <p:grpSp>
          <p:nvGrpSpPr>
            <p:cNvPr id="48" name="Gruppo 84"/>
            <p:cNvGrpSpPr/>
            <p:nvPr/>
          </p:nvGrpSpPr>
          <p:grpSpPr>
            <a:xfrm rot="20192633">
              <a:off x="706670" y="4866279"/>
              <a:ext cx="546354" cy="246506"/>
              <a:chOff x="3897630" y="1344168"/>
              <a:chExt cx="546354" cy="246506"/>
            </a:xfrm>
          </p:grpSpPr>
          <p:pic>
            <p:nvPicPr>
              <p:cNvPr id="9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97630" y="1365423"/>
                <a:ext cx="546354" cy="22525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91" name="CasellaDiTesto 90"/>
              <p:cNvSpPr txBox="1"/>
              <p:nvPr/>
            </p:nvSpPr>
            <p:spPr>
              <a:xfrm>
                <a:off x="3977640" y="1344168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PID</a:t>
                </a:r>
                <a:endPara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78" name="Picture 10" descr="http://www.castortransports.com/Portals/1/BOX-CAF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142" y="5217867"/>
              <a:ext cx="512527" cy="537972"/>
            </a:xfrm>
            <a:prstGeom prst="rect">
              <a:avLst/>
            </a:prstGeom>
            <a:noFill/>
          </p:spPr>
        </p:pic>
        <p:grpSp>
          <p:nvGrpSpPr>
            <p:cNvPr id="49" name="Gruppo 84"/>
            <p:cNvGrpSpPr/>
            <p:nvPr/>
          </p:nvGrpSpPr>
          <p:grpSpPr>
            <a:xfrm rot="20192633">
              <a:off x="749342" y="5174127"/>
              <a:ext cx="546354" cy="246506"/>
              <a:chOff x="3897630" y="1344168"/>
              <a:chExt cx="546354" cy="246506"/>
            </a:xfrm>
          </p:grpSpPr>
          <p:pic>
            <p:nvPicPr>
              <p:cNvPr id="8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97630" y="1365423"/>
                <a:ext cx="546354" cy="22525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9" name="CasellaDiTesto 88"/>
              <p:cNvSpPr txBox="1"/>
              <p:nvPr/>
            </p:nvSpPr>
            <p:spPr>
              <a:xfrm>
                <a:off x="3977640" y="1344168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PID</a:t>
                </a:r>
                <a:endPara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80" name="Picture 10" descr="http://www.castortransports.com/Portals/1/BOX-CAF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862" y="5528763"/>
              <a:ext cx="512527" cy="537972"/>
            </a:xfrm>
            <a:prstGeom prst="rect">
              <a:avLst/>
            </a:prstGeom>
            <a:noFill/>
          </p:spPr>
        </p:pic>
        <p:grpSp>
          <p:nvGrpSpPr>
            <p:cNvPr id="50" name="Gruppo 84"/>
            <p:cNvGrpSpPr/>
            <p:nvPr/>
          </p:nvGrpSpPr>
          <p:grpSpPr>
            <a:xfrm rot="20192633">
              <a:off x="795062" y="5485023"/>
              <a:ext cx="546354" cy="246506"/>
              <a:chOff x="3897630" y="1344168"/>
              <a:chExt cx="546354" cy="246506"/>
            </a:xfrm>
          </p:grpSpPr>
          <p:pic>
            <p:nvPicPr>
              <p:cNvPr id="8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97630" y="1365423"/>
                <a:ext cx="546354" cy="22525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7" name="CasellaDiTesto 86"/>
              <p:cNvSpPr txBox="1"/>
              <p:nvPr/>
            </p:nvSpPr>
            <p:spPr>
              <a:xfrm>
                <a:off x="3977640" y="1344168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PID</a:t>
                </a:r>
                <a:endPara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82" name="Picture 10" descr="http://www.castortransports.com/Portals/1/BOX-CAF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4766" y="5848803"/>
              <a:ext cx="512527" cy="537972"/>
            </a:xfrm>
            <a:prstGeom prst="rect">
              <a:avLst/>
            </a:prstGeom>
            <a:noFill/>
          </p:spPr>
        </p:pic>
        <p:grpSp>
          <p:nvGrpSpPr>
            <p:cNvPr id="51" name="Gruppo 84"/>
            <p:cNvGrpSpPr/>
            <p:nvPr/>
          </p:nvGrpSpPr>
          <p:grpSpPr>
            <a:xfrm rot="20192633">
              <a:off x="856966" y="5805063"/>
              <a:ext cx="546354" cy="246506"/>
              <a:chOff x="3897630" y="1344168"/>
              <a:chExt cx="546354" cy="246506"/>
            </a:xfrm>
          </p:grpSpPr>
          <p:pic>
            <p:nvPicPr>
              <p:cNvPr id="8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97630" y="1365423"/>
                <a:ext cx="546354" cy="22525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5" name="CasellaDiTesto 84"/>
              <p:cNvSpPr txBox="1"/>
              <p:nvPr/>
            </p:nvSpPr>
            <p:spPr>
              <a:xfrm>
                <a:off x="3977640" y="1344168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PID</a:t>
                </a:r>
                <a:endPara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2" name="Gruppo 128"/>
          <p:cNvGrpSpPr/>
          <p:nvPr/>
        </p:nvGrpSpPr>
        <p:grpSpPr>
          <a:xfrm rot="20229134">
            <a:off x="784541" y="5350115"/>
            <a:ext cx="581826" cy="246221"/>
            <a:chOff x="3486150" y="3617976"/>
            <a:chExt cx="581826" cy="246221"/>
          </a:xfrm>
        </p:grpSpPr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86150" y="3630168"/>
              <a:ext cx="581826" cy="23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CasellaDiTesto 93"/>
            <p:cNvSpPr txBox="1"/>
            <p:nvPr/>
          </p:nvSpPr>
          <p:spPr>
            <a:xfrm>
              <a:off x="3590544" y="3617976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PID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" name="Ovale 94"/>
          <p:cNvSpPr/>
          <p:nvPr/>
        </p:nvSpPr>
        <p:spPr>
          <a:xfrm>
            <a:off x="3267357" y="3886233"/>
            <a:ext cx="271492" cy="271492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e 95"/>
          <p:cNvSpPr/>
          <p:nvPr/>
        </p:nvSpPr>
        <p:spPr>
          <a:xfrm>
            <a:off x="5415706" y="3606014"/>
            <a:ext cx="271492" cy="271492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8" name="Picture 7" descr="http://clipartist.info/RSS/openclipart.org/2011/July/15-Friday/binary_file_icon-1331p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1238" y="5369584"/>
            <a:ext cx="914400" cy="914400"/>
          </a:xfrm>
          <a:prstGeom prst="rect">
            <a:avLst/>
          </a:prstGeom>
          <a:noFill/>
        </p:spPr>
      </p:pic>
      <p:pic>
        <p:nvPicPr>
          <p:cNvPr id="99" name="Picture 9" descr="http://files.softicons.com/download/object-icons/bagg-and-boxs-icons-by-babasse/png/256/corbeille%20propre%20vide%20bo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7988" y="5615392"/>
            <a:ext cx="525922" cy="525922"/>
          </a:xfrm>
          <a:prstGeom prst="rect">
            <a:avLst/>
          </a:prstGeom>
          <a:noFill/>
        </p:spPr>
      </p:pic>
      <p:sp>
        <p:nvSpPr>
          <p:cNvPr id="100" name="Ovale 99"/>
          <p:cNvSpPr/>
          <p:nvPr/>
        </p:nvSpPr>
        <p:spPr>
          <a:xfrm>
            <a:off x="6692295" y="5891032"/>
            <a:ext cx="271492" cy="271492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uppo 84"/>
          <p:cNvGrpSpPr/>
          <p:nvPr/>
        </p:nvGrpSpPr>
        <p:grpSpPr>
          <a:xfrm rot="20192633">
            <a:off x="909510" y="6036015"/>
            <a:ext cx="546354" cy="246506"/>
            <a:chOff x="3897630" y="1344168"/>
            <a:chExt cx="546354" cy="246506"/>
          </a:xfrm>
        </p:grpSpPr>
        <p:pic>
          <p:nvPicPr>
            <p:cNvPr id="10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7630" y="1365423"/>
              <a:ext cx="546354" cy="2252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3" name="CasellaDiTesto 102"/>
            <p:cNvSpPr txBox="1"/>
            <p:nvPr/>
          </p:nvSpPr>
          <p:spPr>
            <a:xfrm>
              <a:off x="3977640" y="1344168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PID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4" name="Picture 9" descr="http://files.softicons.com/download/object-icons/bagg-and-boxs-icons-by-babasse/png/256/corbeille%20propre%20vide%20bo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4084" y="5621488"/>
            <a:ext cx="525922" cy="525922"/>
          </a:xfrm>
          <a:prstGeom prst="rect">
            <a:avLst/>
          </a:prstGeom>
          <a:noFill/>
        </p:spPr>
      </p:pic>
      <p:pic>
        <p:nvPicPr>
          <p:cNvPr id="48130" name="Picture 2" descr="https://cdn0.iconfinder.com/data/icons/PRACTIKA/256/us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53115" y="1050878"/>
            <a:ext cx="1163992" cy="1163992"/>
          </a:xfrm>
          <a:prstGeom prst="rect">
            <a:avLst/>
          </a:prstGeom>
          <a:noFill/>
        </p:spPr>
      </p:pic>
      <p:grpSp>
        <p:nvGrpSpPr>
          <p:cNvPr id="107" name="Gruppo 106"/>
          <p:cNvGrpSpPr/>
          <p:nvPr/>
        </p:nvGrpSpPr>
        <p:grpSpPr>
          <a:xfrm>
            <a:off x="6665976" y="4258176"/>
            <a:ext cx="2203868" cy="1048828"/>
            <a:chOff x="6665976" y="4258176"/>
            <a:chExt cx="2203868" cy="1048828"/>
          </a:xfrm>
        </p:grpSpPr>
        <p:sp>
          <p:nvSpPr>
            <p:cNvPr id="71" name="Rettangolo arrotondato 70"/>
            <p:cNvSpPr/>
            <p:nvPr/>
          </p:nvSpPr>
          <p:spPr>
            <a:xfrm>
              <a:off x="6665976" y="4258176"/>
              <a:ext cx="2203868" cy="1048828"/>
            </a:xfrm>
            <a:prstGeom prst="roundRect">
              <a:avLst/>
            </a:prstGeom>
            <a:solidFill>
              <a:schemeClr val="bg1"/>
            </a:solidFill>
            <a:ln w="12700"/>
            <a:effectLst>
              <a:glow rad="63500">
                <a:schemeClr val="tx2"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14" descr="http://dondaniello.com/wp-content/uploads/2011/09/serve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7033229" y="4462818"/>
              <a:ext cx="515230" cy="676804"/>
            </a:xfrm>
            <a:prstGeom prst="rect">
              <a:avLst/>
            </a:prstGeom>
            <a:noFill/>
          </p:spPr>
        </p:pic>
        <p:pic>
          <p:nvPicPr>
            <p:cNvPr id="105" name="Picture 6" descr="http://upload.wikimedia.org/wikipedia/en/f/fa/European_Grid_Initiative_logo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33815" y="4449170"/>
              <a:ext cx="689698" cy="630697"/>
            </a:xfrm>
            <a:prstGeom prst="rect">
              <a:avLst/>
            </a:prstGeom>
            <a:noFill/>
          </p:spPr>
        </p:pic>
      </p:grpSp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7898" y="2251880"/>
            <a:ext cx="1662570" cy="4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0" descr="http://www.castortransports.com/Portals/1/BOX-CAF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730" y="5399165"/>
            <a:ext cx="512527" cy="537972"/>
          </a:xfrm>
          <a:prstGeom prst="rect">
            <a:avLst/>
          </a:prstGeom>
          <a:noFill/>
        </p:spPr>
      </p:pic>
      <p:grpSp>
        <p:nvGrpSpPr>
          <p:cNvPr id="114" name="Gruppo 82"/>
          <p:cNvGrpSpPr/>
          <p:nvPr/>
        </p:nvGrpSpPr>
        <p:grpSpPr>
          <a:xfrm>
            <a:off x="1675638" y="1458397"/>
            <a:ext cx="546354" cy="246506"/>
            <a:chOff x="3897630" y="1344168"/>
            <a:chExt cx="546354" cy="246506"/>
          </a:xfrm>
        </p:grpSpPr>
        <p:pic>
          <p:nvPicPr>
            <p:cNvPr id="11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7630" y="1365423"/>
              <a:ext cx="546354" cy="225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CasellaDiTesto 115"/>
            <p:cNvSpPr txBox="1"/>
            <p:nvPr/>
          </p:nvSpPr>
          <p:spPr>
            <a:xfrm>
              <a:off x="3977640" y="1344168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PID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1818" y="27296"/>
            <a:ext cx="814886" cy="156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06" y="3248166"/>
            <a:ext cx="1687030" cy="2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4671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23 C 0.15382 -0.05387 0.30781 -0.10798 0.42361 -0.13295 C 0.53941 -0.15792 0.61702 -0.15399 0.69462 -0.15006 " pathEditMode="relative" rAng="0" ptsTypes="aaA">
                                      <p:cBhvr>
                                        <p:cTn id="8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278 C -0.11476 -0.03285 -0.22952 -0.06269 -0.34827 -0.04858 C -0.46702 -0.03447 -0.58993 0.02359 -0.71285 0.08189 " pathEditMode="relative" rAng="0" ptsTypes="aaA">
                                      <p:cBhvr>
                                        <p:cTn id="12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0" y="12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32" grpId="0" animBg="1"/>
      <p:bldP spid="95" grpId="0" animBg="1"/>
      <p:bldP spid="96" grpId="0" animBg="1"/>
      <p:bldP spid="100" grpId="0" animBg="1"/>
    </p:bldLst>
  </p:timing>
</p:sld>
</file>

<file path=ppt/theme/theme1.xml><?xml version="1.0" encoding="utf-8"?>
<a:theme xmlns:a="http://schemas.openxmlformats.org/drawingml/2006/main" name="EUDAT-PRACE-f2f-Bolog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EUDAT-PRACE-f2f-Bologna</Template>
  <TotalTime>157</TotalTime>
  <Words>566</Words>
  <Application>Microsoft Office PowerPoint</Application>
  <PresentationFormat>Presentazione su schermo (4:3)</PresentationFormat>
  <Paragraphs>130</Paragraphs>
  <Slides>10</Slides>
  <Notes>1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EUDAT-PRACE-f2f-Bologna</vt:lpstr>
      <vt:lpstr>Presentation1</vt:lpstr>
      <vt:lpstr>Collaboration with other  e-Infrastructures (PRACE, EGI)</vt:lpstr>
      <vt:lpstr>Objectives</vt:lpstr>
      <vt:lpstr>Diapositiva 3</vt:lpstr>
      <vt:lpstr>Areas of harmonization</vt:lpstr>
      <vt:lpstr>Collaboration within the HPC domain  (PRACE)</vt:lpstr>
      <vt:lpstr>PRACE calls offering data services</vt:lpstr>
      <vt:lpstr>PRACE pilot details</vt:lpstr>
      <vt:lpstr>Collaboration within the HTC/Cloud domain</vt:lpstr>
      <vt:lpstr>Data and HTC/Cloud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EUDAT - PRACE</dc:title>
  <dc:creator>gfiameni</dc:creator>
  <cp:lastModifiedBy>gfiameni</cp:lastModifiedBy>
  <cp:revision>20</cp:revision>
  <dcterms:created xsi:type="dcterms:W3CDTF">2015-09-01T09:06:57Z</dcterms:created>
  <dcterms:modified xsi:type="dcterms:W3CDTF">2016-02-03T13:29:28Z</dcterms:modified>
</cp:coreProperties>
</file>