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53"/>
  </p:notesMasterIdLst>
  <p:sldIdLst>
    <p:sldId id="256" r:id="rId3"/>
    <p:sldId id="269" r:id="rId4"/>
    <p:sldId id="270" r:id="rId5"/>
    <p:sldId id="271" r:id="rId6"/>
    <p:sldId id="272" r:id="rId7"/>
    <p:sldId id="258" r:id="rId8"/>
    <p:sldId id="273" r:id="rId9"/>
    <p:sldId id="274" r:id="rId10"/>
    <p:sldId id="275" r:id="rId11"/>
    <p:sldId id="276" r:id="rId12"/>
    <p:sldId id="277" r:id="rId13"/>
    <p:sldId id="279" r:id="rId14"/>
    <p:sldId id="261" r:id="rId15"/>
    <p:sldId id="278" r:id="rId16"/>
    <p:sldId id="280" r:id="rId17"/>
    <p:sldId id="281" r:id="rId18"/>
    <p:sldId id="282" r:id="rId19"/>
    <p:sldId id="283" r:id="rId20"/>
    <p:sldId id="264" r:id="rId21"/>
    <p:sldId id="303" r:id="rId22"/>
    <p:sldId id="304" r:id="rId23"/>
    <p:sldId id="265" r:id="rId24"/>
    <p:sldId id="285" r:id="rId25"/>
    <p:sldId id="286" r:id="rId26"/>
    <p:sldId id="305" r:id="rId27"/>
    <p:sldId id="309" r:id="rId28"/>
    <p:sldId id="284" r:id="rId29"/>
    <p:sldId id="302" r:id="rId30"/>
    <p:sldId id="307" r:id="rId31"/>
    <p:sldId id="308" r:id="rId32"/>
    <p:sldId id="267" r:id="rId33"/>
    <p:sldId id="266" r:id="rId34"/>
    <p:sldId id="262" r:id="rId35"/>
    <p:sldId id="291" r:id="rId36"/>
    <p:sldId id="295" r:id="rId37"/>
    <p:sldId id="297" r:id="rId38"/>
    <p:sldId id="301" r:id="rId39"/>
    <p:sldId id="300" r:id="rId40"/>
    <p:sldId id="288" r:id="rId41"/>
    <p:sldId id="289" r:id="rId42"/>
    <p:sldId id="296" r:id="rId43"/>
    <p:sldId id="263" r:id="rId44"/>
    <p:sldId id="294" r:id="rId45"/>
    <p:sldId id="293" r:id="rId46"/>
    <p:sldId id="298" r:id="rId47"/>
    <p:sldId id="292" r:id="rId48"/>
    <p:sldId id="299" r:id="rId49"/>
    <p:sldId id="287" r:id="rId50"/>
    <p:sldId id="290" r:id="rId51"/>
    <p:sldId id="26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E77"/>
    <a:srgbClr val="F95A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713" autoAdjust="0"/>
  </p:normalViewPr>
  <p:slideViewPr>
    <p:cSldViewPr>
      <p:cViewPr varScale="1">
        <p:scale>
          <a:sx n="83" d="100"/>
          <a:sy n="83" d="100"/>
        </p:scale>
        <p:origin x="-7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B548-7579-4DA2-8FD2-BEB4FCC4D1AB}" type="datetimeFigureOut">
              <a:rPr lang="de-DE" smtClean="0"/>
              <a:pPr/>
              <a:t>04.02.2016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C61E-7610-4ECD-BE07-A668D87CB3C0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949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PID services –</a:t>
            </a:r>
            <a:r>
              <a:rPr lang="de-DE" baseline="0" smtClean="0"/>
              <a:t> used across services; but still, B2SAFE is most important user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C61E-7610-4ECD-BE07-A668D87CB3C0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901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C61E-7610-4ECD-BE07-A668D87CB3C0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4242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eudat.eu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2drop.eudat.eu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2drop.eudat.eu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2drop.eudat.eu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eudat.eu/" TargetMode="External"/><Relationship Id="rId5" Type="http://schemas.openxmlformats.org/officeDocument/2006/relationships/hyperlink" Target="https://b2drop.eudat.eu/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b2drop.eudat.eu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eudat.eu/" TargetMode="Externa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5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33" Type="http://schemas.openxmlformats.org/officeDocument/2006/relationships/image" Target="../media/image49.gif"/><Relationship Id="rId38" Type="http://schemas.openxmlformats.org/officeDocument/2006/relationships/image" Target="../media/image54.jpeg"/><Relationship Id="rId2" Type="http://schemas.openxmlformats.org/officeDocument/2006/relationships/image" Target="../media/image17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32" Type="http://schemas.openxmlformats.org/officeDocument/2006/relationships/image" Target="../media/image48.png"/><Relationship Id="rId37" Type="http://schemas.openxmlformats.org/officeDocument/2006/relationships/image" Target="../media/image53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23" Type="http://schemas.openxmlformats.org/officeDocument/2006/relationships/image" Target="../media/image39.gif"/><Relationship Id="rId28" Type="http://schemas.openxmlformats.org/officeDocument/2006/relationships/image" Target="../media/image44.png"/><Relationship Id="rId36" Type="http://schemas.openxmlformats.org/officeDocument/2006/relationships/image" Target="../media/image52.jpe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8.png"/><Relationship Id="rId21" Type="http://schemas.openxmlformats.org/officeDocument/2006/relationships/image" Target="../media/image37.png"/><Relationship Id="rId34" Type="http://schemas.openxmlformats.org/officeDocument/2006/relationships/image" Target="../media/image5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33" Type="http://schemas.openxmlformats.org/officeDocument/2006/relationships/image" Target="../media/image49.gif"/><Relationship Id="rId38" Type="http://schemas.openxmlformats.org/officeDocument/2006/relationships/image" Target="../media/image54.jpe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32" Type="http://schemas.openxmlformats.org/officeDocument/2006/relationships/image" Target="../media/image48.png"/><Relationship Id="rId37" Type="http://schemas.openxmlformats.org/officeDocument/2006/relationships/image" Target="../media/image53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23" Type="http://schemas.openxmlformats.org/officeDocument/2006/relationships/image" Target="../media/image39.gif"/><Relationship Id="rId28" Type="http://schemas.openxmlformats.org/officeDocument/2006/relationships/image" Target="../media/image44.png"/><Relationship Id="rId36" Type="http://schemas.openxmlformats.org/officeDocument/2006/relationships/image" Target="../media/image52.jpe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eudat.eu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b2share.eudat.eu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eudat.eu/" TargetMode="External"/><Relationship Id="rId5" Type="http://schemas.openxmlformats.org/officeDocument/2006/relationships/hyperlink" Target="https://b2share.eudat.eu/" TargetMode="Externa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eudat.eu/" TargetMode="External"/><Relationship Id="rId5" Type="http://schemas.openxmlformats.org/officeDocument/2006/relationships/hyperlink" Target="https://b2share.eudat.eu/" TargetMode="Externa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eudat.eu/" TargetMode="External"/><Relationship Id="rId5" Type="http://schemas.openxmlformats.org/officeDocument/2006/relationships/hyperlink" Target="https://b2share.eudat.eu/" TargetMode="Externa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2drop.eudat.eu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2drop.eudat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  <p:sp>
        <p:nvSpPr>
          <p:cNvPr id="12" name="Rettangolo 8"/>
          <p:cNvSpPr/>
          <p:nvPr userDrawn="1"/>
        </p:nvSpPr>
        <p:spPr>
          <a:xfrm>
            <a:off x="7358189" y="6407548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85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2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2saf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116632"/>
            <a:ext cx="906368" cy="105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96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Rettangolo 8"/>
          <p:cNvSpPr/>
          <p:nvPr userDrawn="1"/>
        </p:nvSpPr>
        <p:spPr>
          <a:xfrm>
            <a:off x="7452320" y="1124744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eudat.eu/b2safe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B2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2saf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119683"/>
            <a:ext cx="906368" cy="1045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96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2S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2st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5254" y="107754"/>
            <a:ext cx="906368" cy="105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96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3" name="Rettangolo 8"/>
          <p:cNvSpPr/>
          <p:nvPr userDrawn="1"/>
        </p:nvSpPr>
        <p:spPr>
          <a:xfrm>
            <a:off x="7308304" y="1124744"/>
            <a:ext cx="183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eudat.eu/b2stage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2F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2f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5254" y="107754"/>
            <a:ext cx="906368" cy="105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96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Rettangolo 8"/>
          <p:cNvSpPr/>
          <p:nvPr userDrawn="1"/>
        </p:nvSpPr>
        <p:spPr>
          <a:xfrm>
            <a:off x="7596336" y="1124744"/>
            <a:ext cx="1547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b2find.eudat.eu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B2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4076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b2dr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0145" y="126260"/>
            <a:ext cx="907692" cy="1052736"/>
          </a:xfrm>
          <a:prstGeom prst="rect">
            <a:avLst/>
          </a:prstGeom>
        </p:spPr>
      </p:pic>
      <p:sp>
        <p:nvSpPr>
          <p:cNvPr id="10" name="Rettangolo 8"/>
          <p:cNvSpPr/>
          <p:nvPr userDrawn="1"/>
        </p:nvSpPr>
        <p:spPr>
          <a:xfrm>
            <a:off x="7452320" y="1124744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b2drop.eudat.eu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B2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4076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b2sh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116632"/>
            <a:ext cx="906368" cy="1051200"/>
          </a:xfrm>
          <a:prstGeom prst="rect">
            <a:avLst/>
          </a:prstGeom>
        </p:spPr>
      </p:pic>
      <p:sp>
        <p:nvSpPr>
          <p:cNvPr id="10" name="Rettangolo 8"/>
          <p:cNvSpPr/>
          <p:nvPr userDrawn="1"/>
        </p:nvSpPr>
        <p:spPr>
          <a:xfrm>
            <a:off x="7308304" y="1124744"/>
            <a:ext cx="183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b2share.eudat.eu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B2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4076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0" name="Picture 9" descr="b2saf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116632"/>
            <a:ext cx="906368" cy="1051200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7452320" y="1124744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eudat.eu/b2safe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B2S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4076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0" name="Picture 9" descr="b2st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5254" y="107754"/>
            <a:ext cx="906368" cy="1051200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7380312" y="1124744"/>
            <a:ext cx="176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eudat.eu/b2stage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B2F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4076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0" name="Picture 9" descr="b2f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5254" y="107754"/>
            <a:ext cx="906368" cy="1051200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7596336" y="1124744"/>
            <a:ext cx="1547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b2find.eudat.eu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B2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1276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 descr="b2dr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0145" y="72008"/>
            <a:ext cx="907692" cy="1052736"/>
          </a:xfrm>
          <a:prstGeom prst="rect">
            <a:avLst/>
          </a:prstGeom>
        </p:spPr>
      </p:pic>
      <p:sp>
        <p:nvSpPr>
          <p:cNvPr id="8" name="Rettangolo 8"/>
          <p:cNvSpPr/>
          <p:nvPr userDrawn="1"/>
        </p:nvSpPr>
        <p:spPr>
          <a:xfrm>
            <a:off x="7452320" y="1124744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b2drop.eudat.eu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2DR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4880802" y="1828800"/>
            <a:ext cx="4011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Sync and Exchange Research Data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9" y="367184"/>
            <a:ext cx="1996842" cy="1189608"/>
          </a:xfrm>
          <a:prstGeom prst="rect">
            <a:avLst/>
          </a:prstGeom>
        </p:spPr>
      </p:pic>
      <p:pic>
        <p:nvPicPr>
          <p:cNvPr id="15" name="Picture 14" descr="b2drop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82315" y="116632"/>
            <a:ext cx="1490085" cy="1728192"/>
          </a:xfrm>
          <a:prstGeom prst="rect">
            <a:avLst/>
          </a:prstGeom>
        </p:spPr>
      </p:pic>
      <p:sp>
        <p:nvSpPr>
          <p:cNvPr id="18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9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38631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315899" y="6192340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b2drop.eudat.eu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ttangolo 8"/>
          <p:cNvSpPr/>
          <p:nvPr userDrawn="1"/>
        </p:nvSpPr>
        <p:spPr>
          <a:xfrm>
            <a:off x="7358189" y="6407548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6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B2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1276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 descr="b2sh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116632"/>
            <a:ext cx="906368" cy="1051200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7308304" y="1124744"/>
            <a:ext cx="183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b2share.eudat.eu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B2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1276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 descr="b2saf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116632"/>
            <a:ext cx="906368" cy="1051200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7452320" y="1124744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eudat.eu/b2safe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B2S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1276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 descr="b2st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5254" y="107754"/>
            <a:ext cx="906368" cy="1051200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7308304" y="1124744"/>
            <a:ext cx="183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eudat.eu/b2stage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B2F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1276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 descr="b2f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5254" y="107754"/>
            <a:ext cx="906368" cy="1051200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7596336" y="1124744"/>
            <a:ext cx="1547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b2find.eudat.eu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SERVICE SUITE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45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24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42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193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28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58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5105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5105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880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0481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3776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068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B2DR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6444208" y="1828800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kern="1200" baseline="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Register your </a:t>
            </a:r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Research Data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9" y="367184"/>
            <a:ext cx="1996842" cy="1189608"/>
          </a:xfrm>
          <a:prstGeom prst="rect">
            <a:avLst/>
          </a:prstGeom>
        </p:spPr>
      </p:pic>
      <p:pic>
        <p:nvPicPr>
          <p:cNvPr id="15" name="Picture 14" descr="b2drop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82315" y="121649"/>
            <a:ext cx="1490085" cy="1718158"/>
          </a:xfrm>
          <a:prstGeom prst="rect">
            <a:avLst/>
          </a:prstGeom>
        </p:spPr>
      </p:pic>
      <p:sp>
        <p:nvSpPr>
          <p:cNvPr id="18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9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38631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  <p:sp>
        <p:nvSpPr>
          <p:cNvPr id="24" name="Rettangolo 8"/>
          <p:cNvSpPr/>
          <p:nvPr userDrawn="1"/>
        </p:nvSpPr>
        <p:spPr>
          <a:xfrm>
            <a:off x="7358189" y="6407548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270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5884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35496" y="1304271"/>
            <a:ext cx="3338155" cy="5581113"/>
            <a:chOff x="27894" y="1340768"/>
            <a:chExt cx="3338155" cy="5581113"/>
          </a:xfrm>
        </p:grpSpPr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60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61" name="Picture 60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77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239824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  <p:grpSp>
        <p:nvGrpSpPr>
          <p:cNvPr id="44" name="Group 43"/>
          <p:cNvGrpSpPr/>
          <p:nvPr userDrawn="1"/>
        </p:nvGrpSpPr>
        <p:grpSpPr>
          <a:xfrm>
            <a:off x="35496" y="1304271"/>
            <a:ext cx="3338155" cy="5581113"/>
            <a:chOff x="27894" y="1340768"/>
            <a:chExt cx="3338155" cy="5581113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61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62" name="Picture 6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78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61310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1" y="464408"/>
            <a:ext cx="8524788" cy="6393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9702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1" y="464408"/>
            <a:ext cx="8524788" cy="639359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331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557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769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2SHA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4644008" y="1828800"/>
            <a:ext cx="4011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Store and Share Research Data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9" y="367184"/>
            <a:ext cx="1996842" cy="1189608"/>
          </a:xfrm>
          <a:prstGeom prst="rect">
            <a:avLst/>
          </a:prstGeom>
        </p:spPr>
      </p:pic>
      <p:sp>
        <p:nvSpPr>
          <p:cNvPr id="16" name="Rettangolo 8"/>
          <p:cNvSpPr/>
          <p:nvPr userDrawn="1"/>
        </p:nvSpPr>
        <p:spPr>
          <a:xfrm>
            <a:off x="5848281" y="6191938"/>
            <a:ext cx="331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b2share.eudat.eu</a:t>
            </a:r>
            <a:endParaRPr lang="en-GB" sz="20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b2shar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682480" y="116632"/>
            <a:ext cx="1489920" cy="1728000"/>
          </a:xfrm>
          <a:prstGeom prst="rect">
            <a:avLst/>
          </a:prstGeom>
        </p:spPr>
      </p:pic>
      <p:sp>
        <p:nvSpPr>
          <p:cNvPr id="17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9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3" name="Rettangolo 8"/>
          <p:cNvSpPr/>
          <p:nvPr userDrawn="1"/>
        </p:nvSpPr>
        <p:spPr>
          <a:xfrm>
            <a:off x="7358189" y="6407548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6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38631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2SAF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4644008" y="1828800"/>
            <a:ext cx="4011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Replicate Research Data Safely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9" y="367184"/>
            <a:ext cx="1996842" cy="1189608"/>
          </a:xfrm>
          <a:prstGeom prst="rect">
            <a:avLst/>
          </a:prstGeom>
        </p:spPr>
      </p:pic>
      <p:pic>
        <p:nvPicPr>
          <p:cNvPr id="15" name="Picture 14" descr="b2saf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92342" y="116632"/>
            <a:ext cx="1489920" cy="1728000"/>
          </a:xfrm>
          <a:prstGeom prst="rect">
            <a:avLst/>
          </a:prstGeom>
        </p:spPr>
      </p:pic>
      <p:sp>
        <p:nvSpPr>
          <p:cNvPr id="16" name="Rettangolo 8"/>
          <p:cNvSpPr/>
          <p:nvPr userDrawn="1"/>
        </p:nvSpPr>
        <p:spPr>
          <a:xfrm>
            <a:off x="5863428" y="6191938"/>
            <a:ext cx="331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eudat.eu/b2safe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9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3" name="Rettangolo 8"/>
          <p:cNvSpPr/>
          <p:nvPr userDrawn="1"/>
        </p:nvSpPr>
        <p:spPr>
          <a:xfrm>
            <a:off x="7358189" y="6407548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6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38631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2ST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4788024" y="1828800"/>
            <a:ext cx="36516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Get Data to Computation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9" y="367184"/>
            <a:ext cx="1996842" cy="1189608"/>
          </a:xfrm>
          <a:prstGeom prst="rect">
            <a:avLst/>
          </a:prstGeom>
        </p:spPr>
      </p:pic>
      <p:pic>
        <p:nvPicPr>
          <p:cNvPr id="16" name="Picture 15" descr="b2sta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0236" y="125510"/>
            <a:ext cx="1489920" cy="1728000"/>
          </a:xfrm>
          <a:prstGeom prst="rect">
            <a:avLst/>
          </a:prstGeom>
        </p:spPr>
      </p:pic>
      <p:sp>
        <p:nvSpPr>
          <p:cNvPr id="15" name="Rettangolo 8"/>
          <p:cNvSpPr/>
          <p:nvPr userDrawn="1"/>
        </p:nvSpPr>
        <p:spPr>
          <a:xfrm>
            <a:off x="5854549" y="6191938"/>
            <a:ext cx="331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eudat.eu/b2stage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9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3" name="Rettangolo 8"/>
          <p:cNvSpPr/>
          <p:nvPr userDrawn="1"/>
        </p:nvSpPr>
        <p:spPr>
          <a:xfrm>
            <a:off x="7358189" y="6407548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6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38631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2FI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2fin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86866" y="116632"/>
            <a:ext cx="1489920" cy="1728000"/>
          </a:xfrm>
          <a:prstGeom prst="rect">
            <a:avLst/>
          </a:prstGeom>
        </p:spPr>
      </p:pic>
      <p:sp>
        <p:nvSpPr>
          <p:cNvPr id="13" name="Rettangolo 6"/>
          <p:cNvSpPr/>
          <p:nvPr userDrawn="1"/>
        </p:nvSpPr>
        <p:spPr>
          <a:xfrm>
            <a:off x="4808794" y="1828800"/>
            <a:ext cx="34356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Find Research Data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9" y="367184"/>
            <a:ext cx="1996842" cy="1189608"/>
          </a:xfrm>
          <a:prstGeom prst="rect">
            <a:avLst/>
          </a:prstGeom>
        </p:spPr>
      </p:pic>
      <p:sp>
        <p:nvSpPr>
          <p:cNvPr id="15" name="Rettangolo 8"/>
          <p:cNvSpPr/>
          <p:nvPr userDrawn="1"/>
        </p:nvSpPr>
        <p:spPr>
          <a:xfrm>
            <a:off x="5854550" y="6195668"/>
            <a:ext cx="331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b2find.eudat.eu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ttangolo 10"/>
          <p:cNvSpPr/>
          <p:nvPr userDrawn="1"/>
        </p:nvSpPr>
        <p:spPr>
          <a:xfrm>
            <a:off x="0" y="6802261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9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3" name="Rettangolo 8"/>
          <p:cNvSpPr/>
          <p:nvPr userDrawn="1"/>
        </p:nvSpPr>
        <p:spPr>
          <a:xfrm>
            <a:off x="7358189" y="6407548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6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38631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2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96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pic>
        <p:nvPicPr>
          <p:cNvPr id="12" name="Picture 11" descr="b2dro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60145" y="126260"/>
            <a:ext cx="907692" cy="1052736"/>
          </a:xfrm>
          <a:prstGeom prst="rect">
            <a:avLst/>
          </a:prstGeom>
        </p:spPr>
      </p:pic>
      <p:sp>
        <p:nvSpPr>
          <p:cNvPr id="13" name="Rettangolo 8"/>
          <p:cNvSpPr/>
          <p:nvPr userDrawn="1"/>
        </p:nvSpPr>
        <p:spPr>
          <a:xfrm>
            <a:off x="7380312" y="1124744"/>
            <a:ext cx="176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b2drop.eudat.eu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2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2sh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116632"/>
            <a:ext cx="906368" cy="105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1696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3" name="Rettangolo 8"/>
          <p:cNvSpPr/>
          <p:nvPr userDrawn="1"/>
        </p:nvSpPr>
        <p:spPr>
          <a:xfrm>
            <a:off x="7380312" y="1124744"/>
            <a:ext cx="176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b2share.eudat.eu</a:t>
            </a:r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GB" sz="14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49" r:id="rId2"/>
    <p:sldLayoutId id="2147483724" r:id="rId3"/>
    <p:sldLayoutId id="2147483672" r:id="rId4"/>
    <p:sldLayoutId id="2147483673" r:id="rId5"/>
    <p:sldLayoutId id="2147483674" r:id="rId6"/>
    <p:sldLayoutId id="2147483692" r:id="rId7"/>
    <p:sldLayoutId id="2147483650" r:id="rId8"/>
    <p:sldLayoutId id="2147483679" r:id="rId9"/>
    <p:sldLayoutId id="2147483678" r:id="rId10"/>
    <p:sldLayoutId id="2147483725" r:id="rId11"/>
    <p:sldLayoutId id="2147483677" r:id="rId12"/>
    <p:sldLayoutId id="2147483676" r:id="rId13"/>
    <p:sldLayoutId id="2147483652" r:id="rId14"/>
    <p:sldLayoutId id="2147483680" r:id="rId15"/>
    <p:sldLayoutId id="2147483684" r:id="rId16"/>
    <p:sldLayoutId id="2147483685" r:id="rId17"/>
    <p:sldLayoutId id="2147483686" r:id="rId18"/>
    <p:sldLayoutId id="2147483658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3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22" r:id="rId36"/>
    <p:sldLayoutId id="2147483723" r:id="rId37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4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4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4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4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4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udat.eu/services/userdoc/configure-b2safe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UDAT-B2SAFE/B2HANDLE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udat-b2safe.github.io/B2HANDLE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dirty="0" err="1" smtClean="0"/>
              <a:t>Preservation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B2SAFE, B2HANDLE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dirty="0" err="1" smtClean="0"/>
              <a:t>Preservation</a:t>
            </a:r>
            <a:r>
              <a:rPr lang="it-IT" dirty="0" smtClean="0"/>
              <a:t> team:</a:t>
            </a:r>
          </a:p>
          <a:p>
            <a:r>
              <a:rPr lang="it-IT" sz="1600" dirty="0" smtClean="0"/>
              <a:t>Claudio Cacciari (</a:t>
            </a:r>
            <a:r>
              <a:rPr lang="it-IT" sz="1600" dirty="0" err="1" smtClean="0"/>
              <a:t>Cineca</a:t>
            </a:r>
            <a:r>
              <a:rPr lang="it-IT" sz="1600" dirty="0" smtClean="0"/>
              <a:t>)</a:t>
            </a:r>
          </a:p>
          <a:p>
            <a:r>
              <a:rPr lang="it-IT" sz="1600" dirty="0" err="1" smtClean="0"/>
              <a:t>Tobias</a:t>
            </a:r>
            <a:r>
              <a:rPr lang="it-IT" sz="1600" dirty="0" smtClean="0"/>
              <a:t> </a:t>
            </a:r>
            <a:r>
              <a:rPr lang="it-IT" sz="1600" dirty="0" err="1" smtClean="0"/>
              <a:t>Weigel</a:t>
            </a:r>
            <a:r>
              <a:rPr lang="it-IT" sz="1600" dirty="0" smtClean="0"/>
              <a:t> (DKRZ)</a:t>
            </a:r>
          </a:p>
          <a:p>
            <a:r>
              <a:rPr lang="it-IT" sz="1600" dirty="0" err="1" smtClean="0"/>
              <a:t>Maarten</a:t>
            </a:r>
            <a:r>
              <a:rPr lang="it-IT" sz="1600" dirty="0" smtClean="0"/>
              <a:t> </a:t>
            </a:r>
            <a:r>
              <a:rPr lang="it-IT" sz="1600" dirty="0" err="1" smtClean="0"/>
              <a:t>Hoogerwerf</a:t>
            </a:r>
            <a:r>
              <a:rPr lang="it-IT" sz="1600" dirty="0" smtClean="0"/>
              <a:t> (DANS)</a:t>
            </a:r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9634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Distributed</a:t>
            </a:r>
            <a:r>
              <a:rPr lang="it-IT" dirty="0" smtClean="0"/>
              <a:t> system</a:t>
            </a:r>
            <a:endParaRPr lang="en-US" dirty="0"/>
          </a:p>
        </p:txBody>
      </p:sp>
      <p:pic>
        <p:nvPicPr>
          <p:cNvPr id="4" name="Segnaposto contenuto 3" descr="irods-overview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804" y="1855365"/>
            <a:ext cx="6190391" cy="4525963"/>
          </a:xfrm>
        </p:spPr>
      </p:pic>
      <p:pic>
        <p:nvPicPr>
          <p:cNvPr id="6" name="Immagine 5" descr="irods-overview1_virtualiz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2520280" cy="65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Metadata</a:t>
            </a:r>
            <a:endParaRPr lang="en-US" dirty="0"/>
          </a:p>
        </p:txBody>
      </p:sp>
      <p:pic>
        <p:nvPicPr>
          <p:cNvPr id="4" name="Segnaposto contenuto 3" descr="irods-overview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829" y="1711349"/>
            <a:ext cx="6210341" cy="4525963"/>
          </a:xfrm>
        </p:spPr>
      </p:pic>
      <p:pic>
        <p:nvPicPr>
          <p:cNvPr id="5" name="Immagine 4" descr="irods-overview1_metada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71399"/>
            <a:ext cx="2856731" cy="60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Federation</a:t>
            </a:r>
            <a:endParaRPr lang="en-US" dirty="0"/>
          </a:p>
        </p:txBody>
      </p:sp>
      <p:pic>
        <p:nvPicPr>
          <p:cNvPr id="4" name="Segnaposto contenuto 3" descr="irods-overview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5536" y="1700808"/>
            <a:ext cx="6172928" cy="4525963"/>
          </a:xfrm>
        </p:spPr>
      </p:pic>
      <p:pic>
        <p:nvPicPr>
          <p:cNvPr id="5" name="Immagine 4" descr="irods-overview1_fede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2448272" cy="59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6571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EUDAT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built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layer</a:t>
            </a:r>
            <a:r>
              <a:rPr lang="it-IT" dirty="0" smtClean="0"/>
              <a:t> on top </a:t>
            </a:r>
            <a:r>
              <a:rPr lang="it-IT" dirty="0" err="1" smtClean="0"/>
              <a:t>of</a:t>
            </a:r>
            <a:r>
              <a:rPr lang="it-IT" dirty="0" smtClean="0"/>
              <a:t> iRODS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streamline</a:t>
            </a:r>
            <a:r>
              <a:rPr lang="it-IT" dirty="0" smtClean="0"/>
              <a:t> the </a:t>
            </a:r>
            <a:r>
              <a:rPr lang="it-IT" dirty="0" err="1" smtClean="0"/>
              <a:t>processes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supports</a:t>
            </a:r>
            <a:r>
              <a:rPr lang="it-IT" dirty="0" smtClean="0"/>
              <a:t> the </a:t>
            </a:r>
            <a:r>
              <a:rPr lang="it-IT" dirty="0" err="1" smtClean="0"/>
              <a:t>replication</a:t>
            </a:r>
            <a:r>
              <a:rPr lang="it-IT" dirty="0" smtClean="0"/>
              <a:t> and long </a:t>
            </a:r>
            <a:r>
              <a:rPr lang="it-IT" dirty="0" err="1" smtClean="0"/>
              <a:t>term</a:t>
            </a:r>
            <a:r>
              <a:rPr lang="it-IT" dirty="0" smtClean="0"/>
              <a:t> data </a:t>
            </a:r>
            <a:r>
              <a:rPr lang="it-IT" dirty="0" err="1" smtClean="0"/>
              <a:t>archiving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b="1" dirty="0" smtClean="0"/>
              <a:t> 	iRODS + </a:t>
            </a:r>
          </a:p>
          <a:p>
            <a:pPr>
              <a:buNone/>
            </a:pPr>
            <a:r>
              <a:rPr lang="it-IT" b="1" dirty="0" smtClean="0"/>
              <a:t>	 	EUDAT B2SAFE package + </a:t>
            </a:r>
          </a:p>
          <a:p>
            <a:pPr>
              <a:buNone/>
            </a:pPr>
            <a:r>
              <a:rPr lang="it-IT" b="1" dirty="0" smtClean="0"/>
              <a:t>	 	</a:t>
            </a:r>
            <a:r>
              <a:rPr lang="it-IT" b="1" dirty="0" err="1" smtClean="0"/>
              <a:t>back-end</a:t>
            </a:r>
            <a:r>
              <a:rPr lang="it-IT" b="1" dirty="0" smtClean="0"/>
              <a:t> </a:t>
            </a:r>
            <a:r>
              <a:rPr lang="it-IT" b="1" dirty="0" err="1" smtClean="0"/>
              <a:t>storage</a:t>
            </a:r>
            <a:r>
              <a:rPr lang="it-IT" dirty="0" smtClean="0"/>
              <a:t> </a:t>
            </a:r>
            <a:r>
              <a:rPr lang="it-IT" b="1" dirty="0" smtClean="0"/>
              <a:t>=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dirty="0" smtClean="0"/>
              <a:t>	 	</a:t>
            </a:r>
            <a:r>
              <a:rPr lang="it-IT" b="1" dirty="0" smtClean="0">
                <a:solidFill>
                  <a:schemeClr val="tx2"/>
                </a:solidFill>
              </a:rPr>
              <a:t>B2SAFE service</a:t>
            </a:r>
          </a:p>
          <a:p>
            <a:pPr>
              <a:buNone/>
            </a:pPr>
            <a:endParaRPr lang="it-IT" dirty="0" smtClean="0"/>
          </a:p>
          <a:p>
            <a:r>
              <a:rPr lang="en-US" dirty="0" smtClean="0">
                <a:hlinkClick r:id="rId2"/>
              </a:rPr>
              <a:t>http://eudat.eu/services/userdoc/configure-b2safe</a:t>
            </a:r>
            <a:endParaRPr lang="en-US" dirty="0" smtClean="0"/>
          </a:p>
          <a:p>
            <a:r>
              <a:rPr lang="en-US" dirty="0" smtClean="0"/>
              <a:t>https://github.com/EUDAT-B2SAFE/B2SAFE-core</a:t>
            </a:r>
            <a:endParaRPr lang="en-US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1115616" y="422108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EUDAT B2SAFE package</a:t>
            </a:r>
            <a:endParaRPr lang="en-US" dirty="0"/>
          </a:p>
        </p:txBody>
      </p:sp>
      <p:pic>
        <p:nvPicPr>
          <p:cNvPr id="4" name="Segnaposto contenuto 3" descr="irods-overview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71389"/>
            <a:ext cx="6183989" cy="4525963"/>
          </a:xfrm>
        </p:spPr>
      </p:pic>
      <p:sp>
        <p:nvSpPr>
          <p:cNvPr id="6" name="Segnaposto contenuto 4"/>
          <p:cNvSpPr txBox="1">
            <a:spLocks/>
          </p:cNvSpPr>
          <p:nvPr/>
        </p:nvSpPr>
        <p:spPr>
          <a:xfrm>
            <a:off x="457200" y="1371601"/>
            <a:ext cx="7211144" cy="545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EUDAT B2SAFE package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=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rules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+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scripts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Immagine 4" descr="irods-overview1_workfl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708920"/>
            <a:ext cx="3312368" cy="63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dirty="0" err="1" smtClean="0"/>
              <a:t>ingestion</a:t>
            </a:r>
            <a:endParaRPr lang="en-US" dirty="0"/>
          </a:p>
        </p:txBody>
      </p:sp>
      <p:pic>
        <p:nvPicPr>
          <p:cNvPr id="4" name="Segnaposto contenuto 3" descr="b2safe_flows_create-PID2_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8229600" cy="3216645"/>
          </a:xfrm>
        </p:spPr>
      </p:pic>
      <p:pic>
        <p:nvPicPr>
          <p:cNvPr id="5" name="Immagine 4" descr="b2safe_flows_create-PI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8786622" cy="273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dirty="0" err="1" smtClean="0"/>
              <a:t>replication</a:t>
            </a:r>
            <a:endParaRPr lang="en-US" dirty="0"/>
          </a:p>
        </p:txBody>
      </p:sp>
      <p:pic>
        <p:nvPicPr>
          <p:cNvPr id="4" name="Segnaposto contenuto 3" descr="b2safe_flows_repli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9408"/>
            <a:ext cx="8229600" cy="2350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Data </a:t>
            </a:r>
            <a:r>
              <a:rPr lang="it-IT" dirty="0" err="1" smtClean="0"/>
              <a:t>replication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and </a:t>
            </a:r>
            <a:r>
              <a:rPr lang="it-IT" dirty="0" err="1" smtClean="0"/>
              <a:t>asynchronous</a:t>
            </a:r>
            <a:r>
              <a:rPr lang="it-IT" dirty="0" smtClean="0"/>
              <a:t> </a:t>
            </a:r>
            <a:r>
              <a:rPr lang="it-IT" dirty="0" err="1" smtClean="0"/>
              <a:t>responses</a:t>
            </a:r>
            <a:endParaRPr lang="en-US" dirty="0"/>
          </a:p>
        </p:txBody>
      </p:sp>
      <p:pic>
        <p:nvPicPr>
          <p:cNvPr id="6" name="Segnaposto contenuto 5" descr="b2safe_flows_replication_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2474"/>
            <a:ext cx="8229600" cy="2384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Persistent</a:t>
            </a:r>
            <a:r>
              <a:rPr lang="it-IT" dirty="0" smtClean="0"/>
              <a:t> </a:t>
            </a:r>
            <a:r>
              <a:rPr lang="it-IT" dirty="0" err="1" smtClean="0"/>
              <a:t>Identifier</a:t>
            </a:r>
            <a:r>
              <a:rPr lang="it-IT" dirty="0" smtClean="0"/>
              <a:t> </a:t>
            </a:r>
            <a:r>
              <a:rPr lang="it-IT" dirty="0" err="1" smtClean="0"/>
              <a:t>registration</a:t>
            </a:r>
            <a:endParaRPr lang="en-US" dirty="0"/>
          </a:p>
        </p:txBody>
      </p:sp>
      <p:pic>
        <p:nvPicPr>
          <p:cNvPr id="4" name="Segnaposto contenuto 3" descr="b2safe_flows_registered-replication_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4288"/>
            <a:ext cx="8229600" cy="300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  <a:br>
              <a:rPr lang="it-IT" dirty="0" smtClean="0"/>
            </a:br>
            <a:r>
              <a:rPr lang="it-IT" dirty="0" err="1" smtClean="0"/>
              <a:t>Exploiting</a:t>
            </a:r>
            <a:r>
              <a:rPr lang="it-IT" dirty="0" smtClean="0"/>
              <a:t> </a:t>
            </a:r>
            <a:r>
              <a:rPr lang="it-IT" dirty="0" smtClean="0"/>
              <a:t>remote </a:t>
            </a:r>
            <a:r>
              <a:rPr lang="it-IT" dirty="0" err="1" smtClean="0"/>
              <a:t>services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977280"/>
          </a:xfrm>
        </p:spPr>
        <p:txBody>
          <a:bodyPr/>
          <a:lstStyle/>
          <a:p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connect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service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clients</a:t>
            </a:r>
            <a:r>
              <a:rPr lang="it-IT" dirty="0" smtClean="0"/>
              <a:t> and upload </a:t>
            </a:r>
            <a:r>
              <a:rPr lang="it-IT" dirty="0" err="1" smtClean="0"/>
              <a:t>your</a:t>
            </a:r>
            <a:r>
              <a:rPr lang="it-IT" dirty="0" smtClean="0"/>
              <a:t> data </a:t>
            </a:r>
            <a:r>
              <a:rPr lang="it-IT" dirty="0" err="1" smtClean="0"/>
              <a:t>sets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Immagine 3" descr="b2s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37244"/>
            <a:ext cx="1656184" cy="1920832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2411760" y="2852936"/>
            <a:ext cx="1008112" cy="50405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GridFTP</a:t>
            </a:r>
            <a:endParaRPr lang="en-US" dirty="0"/>
          </a:p>
        </p:txBody>
      </p:sp>
      <p:sp>
        <p:nvSpPr>
          <p:cNvPr id="6" name="Rettangolo arrotondato 5"/>
          <p:cNvSpPr/>
          <p:nvPr/>
        </p:nvSpPr>
        <p:spPr>
          <a:xfrm>
            <a:off x="1475656" y="3717032"/>
            <a:ext cx="1440160" cy="432048"/>
          </a:xfrm>
          <a:prstGeom prst="round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Web </a:t>
            </a:r>
            <a:r>
              <a:rPr lang="it-IT" dirty="0" err="1" smtClean="0"/>
              <a:t>clients</a:t>
            </a:r>
            <a:endParaRPr lang="en-US" dirty="0"/>
          </a:p>
        </p:txBody>
      </p:sp>
      <p:sp>
        <p:nvSpPr>
          <p:cNvPr id="7" name="Rettangolo arrotondato 6"/>
          <p:cNvSpPr/>
          <p:nvPr/>
        </p:nvSpPr>
        <p:spPr>
          <a:xfrm>
            <a:off x="2267744" y="4509120"/>
            <a:ext cx="1080120" cy="504056"/>
          </a:xfrm>
          <a:prstGeom prst="round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webDAV</a:t>
            </a:r>
            <a:endParaRPr lang="en-US" dirty="0"/>
          </a:p>
        </p:txBody>
      </p:sp>
      <p:sp>
        <p:nvSpPr>
          <p:cNvPr id="9" name="Freccia bidirezionale orizzontale 8"/>
          <p:cNvSpPr/>
          <p:nvPr/>
        </p:nvSpPr>
        <p:spPr>
          <a:xfrm>
            <a:off x="3563888" y="3645024"/>
            <a:ext cx="2016224" cy="792088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585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  <a:br>
              <a:rPr lang="it-IT" dirty="0" smtClean="0"/>
            </a:br>
            <a:r>
              <a:rPr lang="it-IT" dirty="0" err="1" smtClean="0"/>
              <a:t>Integrating</a:t>
            </a:r>
            <a:r>
              <a:rPr lang="it-IT" dirty="0" smtClean="0"/>
              <a:t> via API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41376"/>
          </a:xfrm>
        </p:spPr>
        <p:txBody>
          <a:bodyPr/>
          <a:lstStyle/>
          <a:p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connect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dirty="0" err="1" smtClean="0"/>
              <a:t>framework</a:t>
            </a:r>
            <a:r>
              <a:rPr lang="it-IT" dirty="0" smtClean="0"/>
              <a:t> or </a:t>
            </a:r>
            <a:r>
              <a:rPr lang="it-IT" dirty="0" err="1" smtClean="0"/>
              <a:t>tools</a:t>
            </a:r>
            <a:r>
              <a:rPr lang="it-IT" dirty="0" smtClean="0"/>
              <a:t> via API</a:t>
            </a:r>
          </a:p>
          <a:p>
            <a:pPr lvl="1"/>
            <a:r>
              <a:rPr lang="it-IT" dirty="0" smtClean="0"/>
              <a:t>EUDAT API are work in progress (HTTP API)</a:t>
            </a:r>
          </a:p>
          <a:p>
            <a:pPr lvl="1"/>
            <a:r>
              <a:rPr lang="it-IT" dirty="0" smtClean="0"/>
              <a:t>B2SAFE API (iRODS)</a:t>
            </a:r>
          </a:p>
          <a:p>
            <a:endParaRPr lang="en-US" dirty="0"/>
          </a:p>
        </p:txBody>
      </p:sp>
      <p:pic>
        <p:nvPicPr>
          <p:cNvPr id="4" name="Immagine 3" descr="b2s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801340"/>
            <a:ext cx="1656184" cy="1920832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1763688" y="3356992"/>
            <a:ext cx="2016224" cy="36004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EUDAT HTTP API</a:t>
            </a:r>
            <a:endParaRPr lang="en-US" dirty="0"/>
          </a:p>
        </p:txBody>
      </p:sp>
      <p:sp>
        <p:nvSpPr>
          <p:cNvPr id="6" name="Rettangolo arrotondato 5"/>
          <p:cNvSpPr/>
          <p:nvPr/>
        </p:nvSpPr>
        <p:spPr>
          <a:xfrm>
            <a:off x="755576" y="4005064"/>
            <a:ext cx="2232248" cy="432048"/>
          </a:xfrm>
          <a:prstGeom prst="roundRect">
            <a:avLst/>
          </a:prstGeom>
          <a:ln w="57150">
            <a:solidFill>
              <a:schemeClr val="accent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iRODS HTTP REST API</a:t>
            </a:r>
            <a:endParaRPr lang="en-US" dirty="0"/>
          </a:p>
        </p:txBody>
      </p:sp>
      <p:sp>
        <p:nvSpPr>
          <p:cNvPr id="7" name="Rettangolo arrotondato 6"/>
          <p:cNvSpPr/>
          <p:nvPr/>
        </p:nvSpPr>
        <p:spPr>
          <a:xfrm>
            <a:off x="899592" y="4653136"/>
            <a:ext cx="1800200" cy="504056"/>
          </a:xfrm>
          <a:prstGeom prst="round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iRODS Java API</a:t>
            </a:r>
            <a:endParaRPr lang="en-US" dirty="0"/>
          </a:p>
        </p:txBody>
      </p:sp>
      <p:sp>
        <p:nvSpPr>
          <p:cNvPr id="8" name="Freccia bidirezionale orizzontale 7"/>
          <p:cNvSpPr/>
          <p:nvPr/>
        </p:nvSpPr>
        <p:spPr>
          <a:xfrm>
            <a:off x="3563888" y="4509120"/>
            <a:ext cx="2016224" cy="792088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1187624" y="5373216"/>
            <a:ext cx="1800200" cy="50405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iRODS C API</a:t>
            </a:r>
            <a:endParaRPr lang="en-US" dirty="0"/>
          </a:p>
        </p:txBody>
      </p:sp>
      <p:sp>
        <p:nvSpPr>
          <p:cNvPr id="10" name="Rettangolo arrotondato 9"/>
          <p:cNvSpPr/>
          <p:nvPr/>
        </p:nvSpPr>
        <p:spPr>
          <a:xfrm>
            <a:off x="1763688" y="6165304"/>
            <a:ext cx="1872208" cy="432048"/>
          </a:xfrm>
          <a:prstGeom prst="roundRect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iRODS </a:t>
            </a:r>
            <a:r>
              <a:rPr lang="it-IT" dirty="0" err="1" smtClean="0"/>
              <a:t>Python</a:t>
            </a:r>
            <a:r>
              <a:rPr lang="it-IT" dirty="0" smtClean="0"/>
              <a:t> API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  <a:br>
              <a:rPr lang="it-IT" dirty="0" smtClean="0"/>
            </a:br>
            <a:r>
              <a:rPr lang="it-IT" dirty="0" err="1" smtClean="0"/>
              <a:t>Joining</a:t>
            </a:r>
            <a:r>
              <a:rPr lang="it-IT" dirty="0" smtClean="0"/>
              <a:t> the </a:t>
            </a:r>
            <a:r>
              <a:rPr lang="it-IT" dirty="0" err="1" smtClean="0"/>
              <a:t>federation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905272"/>
          </a:xfrm>
        </p:spPr>
        <p:txBody>
          <a:bodyPr/>
          <a:lstStyle/>
          <a:p>
            <a:r>
              <a:rPr lang="it-IT" dirty="0" smtClean="0"/>
              <a:t>The community </a:t>
            </a:r>
            <a:r>
              <a:rPr lang="it-IT" dirty="0" err="1" smtClean="0"/>
              <a:t>deploy</a:t>
            </a:r>
            <a:r>
              <a:rPr lang="it-IT" dirty="0" smtClean="0"/>
              <a:t> a </a:t>
            </a:r>
            <a:r>
              <a:rPr lang="it-IT" dirty="0" err="1" smtClean="0"/>
              <a:t>local</a:t>
            </a:r>
            <a:r>
              <a:rPr lang="it-IT" dirty="0" smtClean="0"/>
              <a:t> </a:t>
            </a:r>
            <a:r>
              <a:rPr lang="it-IT" dirty="0" err="1" smtClean="0"/>
              <a:t>instance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B2SAFE service and join the EUDAT </a:t>
            </a:r>
            <a:r>
              <a:rPr lang="it-IT" dirty="0" err="1" smtClean="0"/>
              <a:t>federation</a:t>
            </a:r>
            <a:endParaRPr lang="en-US" dirty="0"/>
          </a:p>
        </p:txBody>
      </p:sp>
      <p:pic>
        <p:nvPicPr>
          <p:cNvPr id="4" name="Immagine 3" descr="b2s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3195" y="4294312"/>
            <a:ext cx="806082" cy="93488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6084168" y="4005064"/>
            <a:ext cx="2232248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60459" y="4293096"/>
            <a:ext cx="1327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ysClr val="windowText" lastClr="000000"/>
                </a:solidFill>
              </a:rPr>
              <a:t>EUDAT </a:t>
            </a:r>
          </a:p>
          <a:p>
            <a:pPr algn="ctr"/>
            <a:r>
              <a:rPr lang="it-IT" dirty="0" smtClean="0">
                <a:solidFill>
                  <a:sysClr val="windowText" lastClr="000000"/>
                </a:solidFill>
              </a:rPr>
              <a:t>data center </a:t>
            </a:r>
            <a:r>
              <a:rPr lang="it-IT" b="1" dirty="0" smtClean="0">
                <a:solidFill>
                  <a:sysClr val="windowText" lastClr="000000"/>
                </a:solidFill>
              </a:rPr>
              <a:t>A</a:t>
            </a:r>
            <a:endParaRPr lang="en-US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Immagine 6" descr="b2s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3035" y="2782144"/>
            <a:ext cx="806082" cy="934888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4644008" y="2492896"/>
            <a:ext cx="2232248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20299" y="2780928"/>
            <a:ext cx="1327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ysClr val="windowText" lastClr="000000"/>
                </a:solidFill>
              </a:rPr>
              <a:t>EUDAT </a:t>
            </a:r>
          </a:p>
          <a:p>
            <a:pPr algn="ctr"/>
            <a:r>
              <a:rPr lang="it-IT" dirty="0" smtClean="0">
                <a:solidFill>
                  <a:sysClr val="windowText" lastClr="000000"/>
                </a:solidFill>
              </a:rPr>
              <a:t>data center </a:t>
            </a:r>
            <a:r>
              <a:rPr lang="it-IT" b="1" dirty="0" smtClean="0">
                <a:solidFill>
                  <a:sysClr val="windowText" lastClr="000000"/>
                </a:solidFill>
              </a:rPr>
              <a:t>B</a:t>
            </a:r>
            <a:endParaRPr lang="en-US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" name="Immagine 9" descr="b2s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0667" y="4446712"/>
            <a:ext cx="806082" cy="934888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1331640" y="4157464"/>
            <a:ext cx="2232248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267744" y="4445496"/>
            <a:ext cx="1327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ysClr val="windowText" lastClr="000000"/>
                </a:solidFill>
              </a:rPr>
              <a:t>Community </a:t>
            </a:r>
          </a:p>
          <a:p>
            <a:pPr algn="ctr"/>
            <a:r>
              <a:rPr lang="it-IT" dirty="0" smtClean="0">
                <a:solidFill>
                  <a:sysClr val="windowText" lastClr="000000"/>
                </a:solidFill>
              </a:rPr>
              <a:t>data center </a:t>
            </a:r>
            <a:r>
              <a:rPr lang="it-IT" b="1" dirty="0" smtClean="0">
                <a:solidFill>
                  <a:sysClr val="windowText" lastClr="000000"/>
                </a:solidFill>
              </a:rPr>
              <a:t>X</a:t>
            </a:r>
            <a:endParaRPr lang="en-U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Freccia bidirezionale orizzontale 12"/>
          <p:cNvSpPr/>
          <p:nvPr/>
        </p:nvSpPr>
        <p:spPr>
          <a:xfrm rot="20876407">
            <a:off x="3836861" y="4242143"/>
            <a:ext cx="1656184" cy="720080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’s </a:t>
            </a:r>
            <a:r>
              <a:rPr lang="it-IT" dirty="0" err="1" smtClean="0"/>
              <a:t>next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Authentication</a:t>
            </a:r>
            <a:endParaRPr lang="it-IT" dirty="0" smtClean="0"/>
          </a:p>
          <a:p>
            <a:r>
              <a:rPr lang="it-IT" dirty="0" err="1" smtClean="0"/>
              <a:t>Authorization</a:t>
            </a:r>
            <a:endParaRPr lang="it-IT" dirty="0" smtClean="0"/>
          </a:p>
          <a:p>
            <a:r>
              <a:rPr lang="it-IT" dirty="0" smtClean="0"/>
              <a:t>Domain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metadata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Authentication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Federated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en-US" dirty="0"/>
          </a:p>
        </p:txBody>
      </p:sp>
      <p:pic>
        <p:nvPicPr>
          <p:cNvPr id="4" name="Segnaposto contenuto 3" descr="B2ACCES-architecture-over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6679" y="1567332"/>
            <a:ext cx="6586288" cy="4958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 descr="eudat_aai-b2safe_seque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21818"/>
            <a:ext cx="6480718" cy="549155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Authorization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21296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Some </a:t>
            </a:r>
            <a:r>
              <a:rPr lang="it-IT" dirty="0" err="1" smtClean="0"/>
              <a:t>principles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follow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reflect</a:t>
            </a:r>
            <a:r>
              <a:rPr lang="it-IT" dirty="0" smtClean="0"/>
              <a:t> the </a:t>
            </a:r>
            <a:r>
              <a:rPr lang="it-IT" dirty="0" err="1" smtClean="0"/>
              <a:t>permissions</a:t>
            </a:r>
            <a:r>
              <a:rPr lang="it-IT" dirty="0" smtClean="0"/>
              <a:t> and </a:t>
            </a:r>
            <a:r>
              <a:rPr lang="it-IT" dirty="0" err="1" smtClean="0"/>
              <a:t>roles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community</a:t>
            </a:r>
          </a:p>
          <a:p>
            <a:pPr lvl="1"/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, </a:t>
            </a:r>
            <a:r>
              <a:rPr lang="it-IT" dirty="0" err="1" smtClean="0"/>
              <a:t>interoperable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endParaRPr lang="it-IT" dirty="0" smtClean="0"/>
          </a:p>
          <a:p>
            <a:endParaRPr lang="en-US" dirty="0"/>
          </a:p>
        </p:txBody>
      </p:sp>
      <p:pic>
        <p:nvPicPr>
          <p:cNvPr id="4" name="Immagine 3" descr="b2s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501008"/>
            <a:ext cx="1656184" cy="1920832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1403648" y="4077072"/>
            <a:ext cx="1224136" cy="79208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Attributes</a:t>
            </a:r>
            <a:endParaRPr lang="en-US" dirty="0"/>
          </a:p>
        </p:txBody>
      </p:sp>
      <p:sp>
        <p:nvSpPr>
          <p:cNvPr id="6" name="Rettangolo arrotondato 5"/>
          <p:cNvSpPr/>
          <p:nvPr/>
        </p:nvSpPr>
        <p:spPr>
          <a:xfrm>
            <a:off x="6588224" y="4077072"/>
            <a:ext cx="2016224" cy="792088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Authorization</a:t>
            </a:r>
            <a:r>
              <a:rPr lang="it-IT" dirty="0" smtClean="0"/>
              <a:t> service</a:t>
            </a:r>
          </a:p>
          <a:p>
            <a:pPr algn="ctr"/>
            <a:r>
              <a:rPr lang="it-IT" dirty="0" smtClean="0"/>
              <a:t>(XACML)</a:t>
            </a:r>
            <a:endParaRPr lang="en-US" dirty="0"/>
          </a:p>
        </p:txBody>
      </p:sp>
      <p:sp>
        <p:nvSpPr>
          <p:cNvPr id="7" name="Freccia a destra 6"/>
          <p:cNvSpPr/>
          <p:nvPr/>
        </p:nvSpPr>
        <p:spPr>
          <a:xfrm>
            <a:off x="2843808" y="429309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bidirezionale orizzontale 7"/>
          <p:cNvSpPr/>
          <p:nvPr/>
        </p:nvSpPr>
        <p:spPr>
          <a:xfrm>
            <a:off x="5652120" y="4293096"/>
            <a:ext cx="72008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umetto 1 8"/>
          <p:cNvSpPr/>
          <p:nvPr/>
        </p:nvSpPr>
        <p:spPr>
          <a:xfrm>
            <a:off x="3563888" y="2780928"/>
            <a:ext cx="1152128" cy="648072"/>
          </a:xfrm>
          <a:prstGeom prst="wedgeRectCallout">
            <a:avLst>
              <a:gd name="adj1" fmla="val -6944"/>
              <a:gd name="adj2" fmla="val 1101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User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Roles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xacml</a:t>
            </a:r>
            <a:endParaRPr lang="en-US" dirty="0"/>
          </a:p>
        </p:txBody>
      </p:sp>
      <p:pic>
        <p:nvPicPr>
          <p:cNvPr id="4" name="Segnaposto contenuto 3" descr="kgiy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064010" cy="4495156"/>
          </a:xfr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0" y="5949280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42950" lvl="1" indent="-2857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it-IT" sz="2400" dirty="0" smtClean="0">
                <a:latin typeface="Century Gothic" pitchFamily="34" charset="0"/>
              </a:rPr>
              <a:t>http://www.axiomatics.com/</a:t>
            </a:r>
            <a:r>
              <a:rPr lang="it-IT" sz="2400" dirty="0" err="1" smtClean="0">
                <a:latin typeface="Century Gothic" pitchFamily="34" charset="0"/>
              </a:rPr>
              <a:t>pure-xacml.html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it-IT" sz="2400" dirty="0" smtClean="0">
                <a:latin typeface="Century Gothic" pitchFamily="34" charset="0"/>
              </a:rPr>
              <a:t>https://www.oasis-open.org/committees/tc_home.php?wg_abbrev=xacml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Domain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metadata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current</a:t>
            </a:r>
            <a:r>
              <a:rPr lang="it-IT" dirty="0" smtClean="0"/>
              <a:t> B2SAFE </a:t>
            </a:r>
            <a:r>
              <a:rPr lang="it-IT" dirty="0" err="1" smtClean="0"/>
              <a:t>implementation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manage</a:t>
            </a:r>
            <a:r>
              <a:rPr lang="it-IT" dirty="0" smtClean="0"/>
              <a:t> system </a:t>
            </a:r>
            <a:r>
              <a:rPr lang="it-IT" dirty="0" err="1" smtClean="0"/>
              <a:t>metadata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aware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kind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metadata</a:t>
            </a:r>
            <a:r>
              <a:rPr lang="it-IT" dirty="0" smtClean="0"/>
              <a:t> (</a:t>
            </a:r>
            <a:r>
              <a:rPr lang="it-IT" dirty="0" err="1" smtClean="0"/>
              <a:t>descriptive</a:t>
            </a:r>
            <a:r>
              <a:rPr lang="it-IT" dirty="0" smtClean="0"/>
              <a:t> and domain </a:t>
            </a:r>
            <a:r>
              <a:rPr lang="it-IT" dirty="0" err="1" smtClean="0"/>
              <a:t>specific</a:t>
            </a:r>
            <a:r>
              <a:rPr lang="it-IT" dirty="0" smtClean="0"/>
              <a:t>)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 the domain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ones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progressive:</a:t>
            </a:r>
          </a:p>
          <a:p>
            <a:pPr lvl="1"/>
            <a:r>
              <a:rPr lang="it-IT" dirty="0" err="1" smtClean="0"/>
              <a:t>Initially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just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supported</a:t>
            </a:r>
            <a:r>
              <a:rPr lang="it-IT" dirty="0" smtClean="0"/>
              <a:t> the </a:t>
            </a:r>
            <a:r>
              <a:rPr lang="it-IT" dirty="0" err="1" smtClean="0"/>
              <a:t>ingestion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metadata</a:t>
            </a:r>
            <a:r>
              <a:rPr lang="it-IT" dirty="0" smtClean="0"/>
              <a:t> so </a:t>
            </a:r>
            <a:r>
              <a:rPr lang="it-IT" dirty="0" err="1" smtClean="0"/>
              <a:t>that</a:t>
            </a:r>
            <a:r>
              <a:rPr lang="it-IT" dirty="0" smtClean="0"/>
              <a:t> the B2SAFE service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aware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endParaRPr lang="it-IT" dirty="0" smtClean="0"/>
          </a:p>
          <a:p>
            <a:pPr lvl="1"/>
            <a:r>
              <a:rPr lang="it-IT" dirty="0" err="1" smtClean="0"/>
              <a:t>Later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indexed</a:t>
            </a:r>
            <a:r>
              <a:rPr lang="it-IT" dirty="0" smtClean="0"/>
              <a:t> and </a:t>
            </a:r>
            <a:r>
              <a:rPr lang="it-IT" dirty="0" err="1" smtClean="0"/>
              <a:t>made</a:t>
            </a:r>
            <a:r>
              <a:rPr lang="it-IT" dirty="0" smtClean="0"/>
              <a:t> </a:t>
            </a:r>
            <a:r>
              <a:rPr lang="it-IT" dirty="0" err="1" smtClean="0"/>
              <a:t>discoverable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Roadmap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next</a:t>
            </a:r>
            <a:r>
              <a:rPr lang="it-IT" dirty="0" smtClean="0"/>
              <a:t> B2SAFE </a:t>
            </a:r>
            <a:r>
              <a:rPr lang="it-IT" dirty="0" err="1" smtClean="0"/>
              <a:t>release</a:t>
            </a:r>
            <a:r>
              <a:rPr lang="it-IT" dirty="0" smtClean="0"/>
              <a:t> 3.1.0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April</a:t>
            </a:r>
            <a:r>
              <a:rPr lang="it-IT" dirty="0" smtClean="0"/>
              <a:t>.</a:t>
            </a:r>
          </a:p>
          <a:p>
            <a:pPr lvl="1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include the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federated</a:t>
            </a:r>
            <a:r>
              <a:rPr lang="it-IT" dirty="0" smtClean="0"/>
              <a:t> </a:t>
            </a:r>
            <a:r>
              <a:rPr lang="it-IT" dirty="0" err="1" smtClean="0"/>
              <a:t>authentication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EUDAT </a:t>
            </a:r>
            <a:r>
              <a:rPr lang="it-IT" dirty="0" err="1" smtClean="0"/>
              <a:t>infrastructure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And the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metadata</a:t>
            </a:r>
            <a:r>
              <a:rPr lang="it-IT" dirty="0" smtClean="0"/>
              <a:t> </a:t>
            </a:r>
            <a:r>
              <a:rPr lang="it-IT" dirty="0" err="1" smtClean="0"/>
              <a:t>ingestion</a:t>
            </a:r>
            <a:r>
              <a:rPr lang="it-IT" dirty="0" smtClean="0"/>
              <a:t>.</a:t>
            </a:r>
          </a:p>
          <a:p>
            <a:pPr lvl="1"/>
            <a:r>
              <a:rPr lang="it-IT" dirty="0" err="1" smtClean="0"/>
              <a:t>Authorization</a:t>
            </a:r>
            <a:r>
              <a:rPr lang="it-IT" dirty="0" smtClean="0"/>
              <a:t> and </a:t>
            </a:r>
            <a:r>
              <a:rPr lang="it-IT" dirty="0" err="1" smtClean="0"/>
              <a:t>metadata</a:t>
            </a:r>
            <a:r>
              <a:rPr lang="it-IT" dirty="0" smtClean="0"/>
              <a:t> </a:t>
            </a:r>
            <a:r>
              <a:rPr lang="it-IT" dirty="0" err="1" smtClean="0"/>
              <a:t>indexing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require</a:t>
            </a:r>
            <a:r>
              <a:rPr lang="it-IT" dirty="0" smtClean="0"/>
              <a:t> more </a:t>
            </a:r>
            <a:r>
              <a:rPr lang="it-IT" dirty="0" err="1" smtClean="0"/>
              <a:t>time</a:t>
            </a:r>
            <a:r>
              <a:rPr lang="it-IT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Usage</a:t>
            </a:r>
            <a:r>
              <a:rPr lang="it-IT" dirty="0" smtClean="0"/>
              <a:t> </a:t>
            </a:r>
            <a:r>
              <a:rPr lang="it-IT" dirty="0" err="1" smtClean="0"/>
              <a:t>Patterns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Register a PID for a DO</a:t>
            </a:r>
          </a:p>
          <a:p>
            <a:r>
              <a:rPr lang="en-US" dirty="0" smtClean="0"/>
              <a:t>Register PIDs for a whole collection recursively</a:t>
            </a:r>
          </a:p>
          <a:p>
            <a:r>
              <a:rPr lang="en-US" dirty="0" smtClean="0"/>
              <a:t>Replication</a:t>
            </a:r>
          </a:p>
          <a:p>
            <a:r>
              <a:rPr lang="en-US" dirty="0" smtClean="0"/>
              <a:t>Replication with asynchronous PID registration</a:t>
            </a:r>
          </a:p>
          <a:p>
            <a:r>
              <a:rPr lang="en-US" dirty="0" smtClean="0"/>
              <a:t>Integrity check between a DO and its replica</a:t>
            </a:r>
          </a:p>
          <a:p>
            <a:r>
              <a:rPr lang="en-US" dirty="0" smtClean="0"/>
              <a:t>Recover failed transfers from the logging system's queue</a:t>
            </a:r>
          </a:p>
          <a:p>
            <a:r>
              <a:rPr lang="it-IT" dirty="0" smtClean="0"/>
              <a:t>Update the location </a:t>
            </a:r>
            <a:r>
              <a:rPr lang="it-IT" dirty="0" err="1" smtClean="0"/>
              <a:t>of</a:t>
            </a:r>
            <a:r>
              <a:rPr lang="it-IT" dirty="0" smtClean="0"/>
              <a:t> a DO in the PID record</a:t>
            </a:r>
          </a:p>
          <a:p>
            <a:r>
              <a:rPr lang="it-IT" dirty="0" smtClean="0"/>
              <a:t>Update the </a:t>
            </a:r>
            <a:r>
              <a:rPr lang="it-IT" dirty="0" err="1" smtClean="0"/>
              <a:t>checksum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DO in the PID record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B2SAFE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57301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B2SAFE is a </a:t>
            </a:r>
            <a:r>
              <a:rPr lang="en-US" b="1" dirty="0" smtClean="0">
                <a:latin typeface="Century Gothic" pitchFamily="34" charset="0"/>
              </a:rPr>
              <a:t>robust, safe and highly available service </a:t>
            </a:r>
            <a:r>
              <a:rPr lang="en-US" dirty="0" smtClean="0">
                <a:latin typeface="Century Gothic" pitchFamily="34" charset="0"/>
              </a:rPr>
              <a:t>which allows community and departmental repositories to </a:t>
            </a:r>
            <a:r>
              <a:rPr lang="en-US" b="1" dirty="0" smtClean="0">
                <a:latin typeface="Century Gothic" pitchFamily="34" charset="0"/>
              </a:rPr>
              <a:t>implement data management policies on research data </a:t>
            </a:r>
            <a:r>
              <a:rPr lang="en-US" dirty="0" smtClean="0">
                <a:latin typeface="Century Gothic" pitchFamily="34" charset="0"/>
              </a:rPr>
              <a:t>across multiple administrative domains in a trustworthy manner.</a:t>
            </a:r>
            <a:endParaRPr lang="en-US" b="1" dirty="0" smtClean="0">
              <a:latin typeface="Century Gothic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32040" y="5085184"/>
            <a:ext cx="3888432" cy="1512168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Data Management </a:t>
            </a:r>
            <a:r>
              <a:rPr lang="it-IT" dirty="0" err="1" smtClean="0"/>
              <a:t>Policies</a:t>
            </a:r>
            <a:r>
              <a:rPr lang="it-IT" dirty="0" smtClean="0"/>
              <a:t> team:</a:t>
            </a:r>
          </a:p>
          <a:p>
            <a:r>
              <a:rPr lang="it-IT" dirty="0" smtClean="0"/>
              <a:t>Claudio Cacciari (</a:t>
            </a:r>
            <a:r>
              <a:rPr lang="it-IT" dirty="0" err="1" smtClean="0"/>
              <a:t>Cineca</a:t>
            </a:r>
            <a:r>
              <a:rPr lang="it-IT" dirty="0" smtClean="0"/>
              <a:t>)</a:t>
            </a:r>
          </a:p>
          <a:p>
            <a:r>
              <a:rPr lang="it-IT" dirty="0" smtClean="0"/>
              <a:t>Robert </a:t>
            </a:r>
            <a:r>
              <a:rPr lang="it-IT" dirty="0" err="1" smtClean="0"/>
              <a:t>Verkerk</a:t>
            </a:r>
            <a:r>
              <a:rPr lang="it-IT" dirty="0" smtClean="0"/>
              <a:t> (</a:t>
            </a:r>
            <a:r>
              <a:rPr lang="it-IT" dirty="0" err="1" smtClean="0"/>
              <a:t>SurfSARA</a:t>
            </a:r>
            <a:r>
              <a:rPr lang="it-IT" dirty="0" smtClean="0"/>
              <a:t>)</a:t>
            </a:r>
          </a:p>
          <a:p>
            <a:r>
              <a:rPr lang="it-IT" dirty="0" smtClean="0"/>
              <a:t>Elena  </a:t>
            </a:r>
            <a:r>
              <a:rPr lang="it-IT" dirty="0" err="1" smtClean="0"/>
              <a:t>Erastova</a:t>
            </a:r>
            <a:r>
              <a:rPr lang="it-IT" dirty="0" smtClean="0"/>
              <a:t> (MPCDF)</a:t>
            </a:r>
          </a:p>
          <a:p>
            <a:r>
              <a:rPr lang="it-IT" dirty="0" smtClean="0"/>
              <a:t>Javier  </a:t>
            </a:r>
            <a:r>
              <a:rPr lang="it-IT" dirty="0" err="1" smtClean="0"/>
              <a:t>Quinteros</a:t>
            </a:r>
            <a:r>
              <a:rPr lang="it-IT" dirty="0" smtClean="0"/>
              <a:t> (GFZ)</a:t>
            </a:r>
          </a:p>
          <a:p>
            <a:r>
              <a:rPr lang="it-IT" dirty="0" err="1" smtClean="0"/>
              <a:t>Adil</a:t>
            </a:r>
            <a:r>
              <a:rPr lang="it-IT" dirty="0" smtClean="0"/>
              <a:t> </a:t>
            </a:r>
            <a:r>
              <a:rPr lang="it-IT" dirty="0" err="1" smtClean="0"/>
              <a:t>Hasan</a:t>
            </a:r>
            <a:r>
              <a:rPr lang="it-IT" dirty="0" smtClean="0"/>
              <a:t> (SIGMA)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878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ccia circolare a destra 16"/>
          <p:cNvSpPr/>
          <p:nvPr/>
        </p:nvSpPr>
        <p:spPr>
          <a:xfrm flipV="1">
            <a:off x="990600" y="2667000"/>
            <a:ext cx="990600" cy="3276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ccia circolare in su 15"/>
          <p:cNvSpPr/>
          <p:nvPr/>
        </p:nvSpPr>
        <p:spPr>
          <a:xfrm flipH="1" flipV="1">
            <a:off x="990600" y="4114800"/>
            <a:ext cx="6629400" cy="12954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ccia circolare in su 14"/>
          <p:cNvSpPr/>
          <p:nvPr/>
        </p:nvSpPr>
        <p:spPr>
          <a:xfrm>
            <a:off x="1143000" y="5410200"/>
            <a:ext cx="6629400" cy="12954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Preserve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data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smtClean="0"/>
              <a:t>10 </a:t>
            </a:r>
            <a:r>
              <a:rPr lang="it-IT" dirty="0" err="1" smtClean="0"/>
              <a:t>years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057400" y="1828800"/>
            <a:ext cx="4537332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Register PIDs for a whole collection recursively</a:t>
            </a:r>
          </a:p>
        </p:txBody>
      </p:sp>
      <p:sp>
        <p:nvSpPr>
          <p:cNvPr id="5" name="Rettangolo 4"/>
          <p:cNvSpPr/>
          <p:nvPr/>
        </p:nvSpPr>
        <p:spPr>
          <a:xfrm>
            <a:off x="2057400" y="2667000"/>
            <a:ext cx="1226554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Replication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57400" y="3505200"/>
            <a:ext cx="5638800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Recover failed transfers from the logging system's queue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241909" y="4736068"/>
            <a:ext cx="4317207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Integrity check between a DO and its replica</a:t>
            </a:r>
          </a:p>
        </p:txBody>
      </p:sp>
      <p:sp>
        <p:nvSpPr>
          <p:cNvPr id="9" name="Rettangolo 8"/>
          <p:cNvSpPr/>
          <p:nvPr/>
        </p:nvSpPr>
        <p:spPr>
          <a:xfrm>
            <a:off x="2184553" y="5193268"/>
            <a:ext cx="4431919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/>
              <a:t>Update the location </a:t>
            </a:r>
            <a:r>
              <a:rPr lang="it-IT" dirty="0" err="1" smtClean="0"/>
              <a:t>of</a:t>
            </a:r>
            <a:r>
              <a:rPr lang="it-IT" dirty="0" smtClean="0"/>
              <a:t> a DO in the PID record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095427" y="5650468"/>
            <a:ext cx="4610173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/>
              <a:t>Update the </a:t>
            </a:r>
            <a:r>
              <a:rPr lang="it-IT" dirty="0" err="1" smtClean="0"/>
              <a:t>checksum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DO in the PID record</a:t>
            </a:r>
            <a:endParaRPr lang="en-US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381000" y="1066800"/>
            <a:ext cx="1295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DATA SETS</a:t>
            </a:r>
            <a:endParaRPr lang="en-US" dirty="0"/>
          </a:p>
        </p:txBody>
      </p:sp>
      <p:sp>
        <p:nvSpPr>
          <p:cNvPr id="12" name="Freccia curva 11"/>
          <p:cNvSpPr/>
          <p:nvPr/>
        </p:nvSpPr>
        <p:spPr>
          <a:xfrm rot="5400000">
            <a:off x="1905001" y="1143001"/>
            <a:ext cx="457198" cy="761999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286000" y="2286000"/>
            <a:ext cx="3048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in giù 13"/>
          <p:cNvSpPr/>
          <p:nvPr/>
        </p:nvSpPr>
        <p:spPr>
          <a:xfrm>
            <a:off x="2286000" y="3124200"/>
            <a:ext cx="3048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entesi graffa chiusa 17"/>
          <p:cNvSpPr/>
          <p:nvPr/>
        </p:nvSpPr>
        <p:spPr>
          <a:xfrm>
            <a:off x="7620000" y="1524000"/>
            <a:ext cx="457200" cy="5105400"/>
          </a:xfrm>
          <a:prstGeom prst="rightBrac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7812360" y="3390091"/>
            <a:ext cx="1331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</a:t>
            </a:r>
            <a:endParaRPr lang="it-IT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policy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Policy Manager: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Data Policy Manager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endParaRPr lang="it-IT" dirty="0" smtClean="0"/>
          </a:p>
          <a:p>
            <a:pPr lvl="1"/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data management,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: </a:t>
            </a:r>
            <a:r>
              <a:rPr lang="it-IT" i="1" dirty="0" smtClean="0"/>
              <a:t>replicate the data set A </a:t>
            </a:r>
            <a:r>
              <a:rPr lang="it-IT" i="1" dirty="0" err="1" smtClean="0"/>
              <a:t>from</a:t>
            </a:r>
            <a:r>
              <a:rPr lang="it-IT" i="1" dirty="0" smtClean="0"/>
              <a:t> </a:t>
            </a:r>
            <a:r>
              <a:rPr lang="it-IT" i="1" dirty="0" err="1" smtClean="0"/>
              <a:t>repository</a:t>
            </a:r>
            <a:r>
              <a:rPr lang="it-IT" i="1" dirty="0" smtClean="0"/>
              <a:t> X </a:t>
            </a:r>
            <a:r>
              <a:rPr lang="it-IT" i="1" dirty="0" err="1" smtClean="0"/>
              <a:t>to</a:t>
            </a:r>
            <a:r>
              <a:rPr lang="it-IT" i="1" dirty="0" smtClean="0"/>
              <a:t> </a:t>
            </a:r>
            <a:r>
              <a:rPr lang="it-IT" i="1" dirty="0" err="1" smtClean="0"/>
              <a:t>repository</a:t>
            </a:r>
            <a:r>
              <a:rPr lang="it-IT" i="1" dirty="0" smtClean="0"/>
              <a:t> Y and </a:t>
            </a:r>
            <a:r>
              <a:rPr lang="it-IT" i="1" dirty="0" err="1" smtClean="0"/>
              <a:t>keep</a:t>
            </a:r>
            <a:r>
              <a:rPr lang="it-IT" i="1" dirty="0" smtClean="0"/>
              <a:t> the </a:t>
            </a:r>
            <a:r>
              <a:rPr lang="it-IT" i="1" dirty="0" err="1" smtClean="0"/>
              <a:t>two</a:t>
            </a:r>
            <a:r>
              <a:rPr lang="it-IT" i="1" dirty="0" smtClean="0"/>
              <a:t> </a:t>
            </a:r>
            <a:r>
              <a:rPr lang="it-IT" i="1" dirty="0" err="1" smtClean="0"/>
              <a:t>replicas</a:t>
            </a:r>
            <a:r>
              <a:rPr lang="it-IT" i="1" dirty="0" smtClean="0"/>
              <a:t> in </a:t>
            </a:r>
            <a:r>
              <a:rPr lang="it-IT" i="1" dirty="0" err="1" smtClean="0"/>
              <a:t>sync</a:t>
            </a:r>
            <a:r>
              <a:rPr lang="it-IT" i="1" dirty="0" smtClean="0"/>
              <a:t> </a:t>
            </a:r>
            <a:r>
              <a:rPr lang="it-IT" i="1" dirty="0" err="1" smtClean="0"/>
              <a:t>with</a:t>
            </a:r>
            <a:r>
              <a:rPr lang="it-IT" i="1" dirty="0" smtClean="0"/>
              <a:t> a </a:t>
            </a:r>
            <a:r>
              <a:rPr lang="it-IT" i="1" dirty="0" err="1" smtClean="0"/>
              <a:t>sync</a:t>
            </a:r>
            <a:r>
              <a:rPr lang="it-IT" i="1" dirty="0" smtClean="0"/>
              <a:t> </a:t>
            </a:r>
            <a:r>
              <a:rPr lang="it-IT" i="1" dirty="0" err="1" smtClean="0"/>
              <a:t>frequency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</a:t>
            </a:r>
            <a:r>
              <a:rPr lang="it-IT" i="1" dirty="0" err="1" smtClean="0"/>
              <a:t>six</a:t>
            </a:r>
            <a:r>
              <a:rPr lang="it-IT" i="1" dirty="0" smtClean="0"/>
              <a:t> </a:t>
            </a:r>
            <a:r>
              <a:rPr lang="it-IT" i="1" dirty="0" err="1" smtClean="0"/>
              <a:t>hours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Validate the </a:t>
            </a:r>
            <a:r>
              <a:rPr lang="it-IT" dirty="0" err="1" smtClean="0"/>
              <a:t>policies</a:t>
            </a:r>
            <a:r>
              <a:rPr lang="it-IT" dirty="0" smtClean="0"/>
              <a:t>.</a:t>
            </a:r>
          </a:p>
          <a:p>
            <a:pPr lvl="1"/>
            <a:r>
              <a:rPr lang="it-IT" dirty="0" err="1" smtClean="0"/>
              <a:t>Distribute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the data </a:t>
            </a:r>
            <a:r>
              <a:rPr lang="it-IT" dirty="0" err="1" smtClean="0"/>
              <a:t>centers</a:t>
            </a:r>
            <a:r>
              <a:rPr lang="it-IT" dirty="0" smtClean="0"/>
              <a:t>.</a:t>
            </a:r>
          </a:p>
          <a:p>
            <a:pPr lvl="1"/>
            <a:r>
              <a:rPr lang="it-IT" dirty="0" err="1" smtClean="0"/>
              <a:t>Collect</a:t>
            </a:r>
            <a:r>
              <a:rPr lang="it-IT" dirty="0" smtClean="0"/>
              <a:t> back the status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policies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Data Policy Manager: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it-IT" dirty="0" smtClean="0"/>
              <a:t>?</a:t>
            </a:r>
            <a:endParaRPr lang="en-US" dirty="0"/>
          </a:p>
        </p:txBody>
      </p:sp>
      <p:pic>
        <p:nvPicPr>
          <p:cNvPr id="4" name="Segnaposto contenuto 3" descr="dpm_flows_registered-repli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95426"/>
            <a:ext cx="7488832" cy="5295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B2HANDLE Development Team:</a:t>
            </a:r>
          </a:p>
          <a:p>
            <a:r>
              <a:rPr lang="en-US" smtClean="0"/>
              <a:t>Tobias Weigel, Merret Buurman (DKRZ)</a:t>
            </a:r>
          </a:p>
          <a:p>
            <a:r>
              <a:rPr lang="en-US" smtClean="0"/>
              <a:t>Robert Verkerk (surfSARA)</a:t>
            </a:r>
          </a:p>
          <a:p>
            <a:r>
              <a:rPr lang="en-US" smtClean="0"/>
              <a:t>Christos Kanellopoulos, Nicolas Liampotis, Themis Zamani (GRNET)</a:t>
            </a:r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B2Handle</a:t>
            </a:r>
            <a:endParaRPr lang="en-US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PID services for </a:t>
            </a:r>
            <a:r>
              <a:rPr lang="en-US" smtClean="0"/>
              <a:t>EUDAT and user communities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4932040" y="2060848"/>
            <a:ext cx="4032448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07504" y="2132856"/>
            <a:ext cx="4608512" cy="3744416"/>
          </a:xfrm>
          <a:prstGeom prst="roundRect">
            <a:avLst>
              <a:gd name="adj" fmla="val 257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932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Challenges in object management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mtClean="0"/>
              <a:t>Object locations change over time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Objects can migrate between repositories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Object access may be costly or restricted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Object management needs to be scalable and efficient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Object management must become independent from storage concerns</a:t>
            </a:r>
          </a:p>
        </p:txBody>
      </p:sp>
    </p:spTree>
    <p:extLst>
      <p:ext uri="{BB962C8B-B14F-4D97-AF65-F5344CB8AC3E}">
        <p14:creationId xmlns="" xmlns:p14="http://schemas.microsoft.com/office/powerpoint/2010/main" val="14288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Sophisticated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PIDs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address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Persistent </a:t>
            </a:r>
            <a:r>
              <a:rPr lang="de-DE" dirty="0" err="1" smtClean="0"/>
              <a:t>Identifiers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a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b="1" dirty="0" err="1" smtClean="0"/>
              <a:t>changes</a:t>
            </a:r>
            <a:r>
              <a:rPr lang="de-DE" b="1" dirty="0" smtClean="0"/>
              <a:t> in </a:t>
            </a:r>
            <a:r>
              <a:rPr lang="de-DE" b="1" dirty="0" err="1" smtClean="0"/>
              <a:t>location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ownership</a:t>
            </a:r>
            <a:endParaRPr lang="de-DE" b="1" dirty="0" smtClean="0"/>
          </a:p>
          <a:p>
            <a:r>
              <a:rPr lang="de-DE" dirty="0"/>
              <a:t>EUDAT </a:t>
            </a: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b="1" dirty="0"/>
              <a:t>Handle System PIDs (Handles</a:t>
            </a:r>
            <a:r>
              <a:rPr lang="de-DE" b="1" dirty="0" smtClean="0"/>
              <a:t>)</a:t>
            </a:r>
            <a:endParaRPr lang="de-DE" dirty="0" smtClean="0"/>
          </a:p>
          <a:p>
            <a:r>
              <a:rPr lang="de-DE" dirty="0" smtClean="0"/>
              <a:t>Minimal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b="1" dirty="0" smtClean="0"/>
              <a:t>(PID/Handle </a:t>
            </a:r>
            <a:r>
              <a:rPr lang="de-DE" b="1" dirty="0" err="1" smtClean="0"/>
              <a:t>records</a:t>
            </a:r>
            <a:r>
              <a:rPr lang="de-DE" b="1" dirty="0" smtClean="0"/>
              <a:t>)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facilitate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, </a:t>
            </a:r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end-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endParaRPr lang="de-DE" dirty="0" smtClean="0"/>
          </a:p>
        </p:txBody>
      </p:sp>
      <p:sp>
        <p:nvSpPr>
          <p:cNvPr id="7" name="Würfel 6"/>
          <p:cNvSpPr/>
          <p:nvPr/>
        </p:nvSpPr>
        <p:spPr>
          <a:xfrm>
            <a:off x="6876256" y="4672431"/>
            <a:ext cx="1440160" cy="1440160"/>
          </a:xfrm>
          <a:prstGeom prst="cube">
            <a:avLst>
              <a:gd name="adj" fmla="val 127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Object</a:t>
            </a:r>
          </a:p>
          <a:p>
            <a:pPr algn="ctr"/>
            <a:r>
              <a:rPr lang="de-DE" smtClean="0"/>
              <a:t>(black box)</a:t>
            </a:r>
            <a:endParaRPr lang="de-DE"/>
          </a:p>
        </p:txBody>
      </p:sp>
      <p:sp>
        <p:nvSpPr>
          <p:cNvPr id="8" name="Richtungspfeil 7"/>
          <p:cNvSpPr/>
          <p:nvPr/>
        </p:nvSpPr>
        <p:spPr>
          <a:xfrm>
            <a:off x="3275856" y="4509120"/>
            <a:ext cx="3096344" cy="57606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cap="all" smtClean="0"/>
              <a:t>Identifier: 11098/abcdef</a:t>
            </a:r>
            <a:endParaRPr lang="de-DE" cap="all"/>
          </a:p>
        </p:txBody>
      </p:sp>
      <p:sp>
        <p:nvSpPr>
          <p:cNvPr id="9" name="Abgerundetes Rechteck 8"/>
          <p:cNvSpPr/>
          <p:nvPr/>
        </p:nvSpPr>
        <p:spPr>
          <a:xfrm>
            <a:off x="3532448" y="5301208"/>
            <a:ext cx="2088232" cy="1152128"/>
          </a:xfrm>
          <a:prstGeom prst="roundRect">
            <a:avLst>
              <a:gd name="adj" fmla="val 52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mtClean="0"/>
              <a:t>LOCATION: ...</a:t>
            </a:r>
          </a:p>
          <a:p>
            <a:r>
              <a:rPr lang="de-DE" smtClean="0"/>
              <a:t>CHECKSUM: ...</a:t>
            </a:r>
          </a:p>
          <a:p>
            <a:r>
              <a:rPr lang="de-DE" smtClean="0"/>
              <a:t>REPLICA: ...</a:t>
            </a:r>
          </a:p>
        </p:txBody>
      </p:sp>
      <p:pic>
        <p:nvPicPr>
          <p:cNvPr id="5122" name="Picture 2" descr="C:\Users\Tobias Weigel\temp\us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93464"/>
            <a:ext cx="871464" cy="1071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 nach rechts 9"/>
          <p:cNvSpPr/>
          <p:nvPr/>
        </p:nvSpPr>
        <p:spPr>
          <a:xfrm>
            <a:off x="2051720" y="5085184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43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Exemplary use cases for PIDs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Persistent Identifiers for...</a:t>
            </a:r>
          </a:p>
          <a:p>
            <a:pPr lvl="1"/>
            <a:r>
              <a:rPr lang="de-DE" smtClean="0"/>
              <a:t>Any kind of domain data object 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(e.g. audio files, spreadsheets, ...)</a:t>
            </a:r>
          </a:p>
          <a:p>
            <a:pPr lvl="1"/>
            <a:r>
              <a:rPr lang="de-DE" smtClean="0"/>
              <a:t>Metadata objects </a:t>
            </a:r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(e.g. XML documents uploaded by users, metadata harvested from catalogs)</a:t>
            </a:r>
          </a:p>
          <a:p>
            <a:r>
              <a:rPr lang="de-DE" smtClean="0"/>
              <a:t>Specific usage includes...</a:t>
            </a:r>
          </a:p>
          <a:p>
            <a:pPr lvl="1"/>
            <a:r>
              <a:rPr lang="de-DE" smtClean="0"/>
              <a:t>Linking data with metadata</a:t>
            </a:r>
          </a:p>
          <a:p>
            <a:pPr lvl="1"/>
            <a:r>
              <a:rPr lang="de-DE" smtClean="0"/>
              <a:t>Linking different copies of the same data object (replica linking)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7057926" y="5301208"/>
            <a:ext cx="1656184" cy="1288315"/>
            <a:chOff x="7085285" y="5345596"/>
            <a:chExt cx="1656184" cy="1288315"/>
          </a:xfrm>
        </p:grpSpPr>
        <p:sp>
          <p:nvSpPr>
            <p:cNvPr id="4" name="Rechteck 3"/>
            <p:cNvSpPr/>
            <p:nvPr/>
          </p:nvSpPr>
          <p:spPr>
            <a:xfrm>
              <a:off x="7085285" y="5373216"/>
              <a:ext cx="360040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7733357" y="6273871"/>
              <a:ext cx="360040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8381429" y="5345596"/>
              <a:ext cx="360040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Pfeil nach links und rechts 6"/>
            <p:cNvSpPr/>
            <p:nvPr/>
          </p:nvSpPr>
          <p:spPr>
            <a:xfrm>
              <a:off x="7661349" y="5463226"/>
              <a:ext cx="504056" cy="180020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Pfeil nach links und rechts 7"/>
            <p:cNvSpPr/>
            <p:nvPr/>
          </p:nvSpPr>
          <p:spPr>
            <a:xfrm rot="2700000">
              <a:off x="7227776" y="5942003"/>
              <a:ext cx="504056" cy="180020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Pfeil nach links und rechts 8"/>
            <p:cNvSpPr/>
            <p:nvPr/>
          </p:nvSpPr>
          <p:spPr>
            <a:xfrm rot="8100000">
              <a:off x="8129400" y="5942002"/>
              <a:ext cx="504056" cy="180020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="" xmlns:p14="http://schemas.microsoft.com/office/powerpoint/2010/main" val="10624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Handle structure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A Handle consists of a </a:t>
            </a:r>
            <a:r>
              <a:rPr lang="de-DE" b="1" smtClean="0"/>
              <a:t>prefix</a:t>
            </a:r>
            <a:r>
              <a:rPr lang="de-DE" smtClean="0"/>
              <a:t> and a </a:t>
            </a:r>
            <a:r>
              <a:rPr lang="de-DE" b="1" smtClean="0"/>
              <a:t>suffix</a:t>
            </a:r>
            <a:r>
              <a:rPr lang="de-DE" smtClean="0"/>
              <a:t>: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r>
              <a:rPr lang="de-DE" b="1" smtClean="0"/>
              <a:t>Prefix: </a:t>
            </a:r>
            <a:r>
              <a:rPr lang="de-DE" smtClean="0"/>
              <a:t>administrative namespace hosted on a specific server</a:t>
            </a:r>
          </a:p>
          <a:p>
            <a:r>
              <a:rPr lang="de-DE" b="1" smtClean="0"/>
              <a:t>Suffix: </a:t>
            </a:r>
            <a:r>
              <a:rPr lang="de-DE" smtClean="0"/>
              <a:t>usually generated by the service managing the object and can have any form</a:t>
            </a:r>
          </a:p>
          <a:p>
            <a:pPr lvl="1"/>
            <a:r>
              <a:rPr lang="de-DE" smtClean="0"/>
              <a:t>EUDAT follows a best practice to use UUID-based suffixes</a:t>
            </a:r>
          </a:p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83568" y="2060848"/>
            <a:ext cx="7776864" cy="1008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smtClean="0"/>
              <a:t>prefix/suffix:</a:t>
            </a:r>
          </a:p>
          <a:p>
            <a:pPr algn="ctr"/>
            <a:r>
              <a:rPr lang="de-DE" sz="2400" b="1" smtClean="0"/>
              <a:t>11098/B41B295C-C39E-11E2-BC56-5A4013FEDFA4</a:t>
            </a:r>
            <a:endParaRPr lang="de-DE" sz="2400" b="1"/>
          </a:p>
        </p:txBody>
      </p:sp>
    </p:spTree>
    <p:extLst>
      <p:ext uri="{BB962C8B-B14F-4D97-AF65-F5344CB8AC3E}">
        <p14:creationId xmlns="" xmlns:p14="http://schemas.microsoft.com/office/powerpoint/2010/main" val="39018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Handle System organizational aspects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The </a:t>
            </a:r>
            <a:r>
              <a:rPr lang="de-DE" b="1" smtClean="0"/>
              <a:t>DONA foundation</a:t>
            </a:r>
            <a:r>
              <a:rPr lang="de-DE" smtClean="0"/>
              <a:t> administrates the global Handle System namespaces (prefixes)</a:t>
            </a:r>
          </a:p>
          <a:p>
            <a:r>
              <a:rPr lang="de-DE" smtClean="0"/>
              <a:t>DONA has approved an initial set of Multi-primary Prefix Administrators (MPAs):</a:t>
            </a:r>
          </a:p>
          <a:p>
            <a:pPr lvl="1"/>
            <a:r>
              <a:rPr lang="de-DE" smtClean="0"/>
              <a:t>CNRI</a:t>
            </a:r>
          </a:p>
          <a:p>
            <a:pPr lvl="1"/>
            <a:r>
              <a:rPr lang="de-DE" smtClean="0"/>
              <a:t>GWDG</a:t>
            </a:r>
          </a:p>
          <a:p>
            <a:pPr lvl="1"/>
            <a:r>
              <a:rPr lang="de-DE" smtClean="0"/>
              <a:t>Coalition for Handle Services – China</a:t>
            </a:r>
          </a:p>
          <a:p>
            <a:endParaRPr lang="de-DE" smtClean="0"/>
          </a:p>
          <a:p>
            <a:pPr marL="0" indent="0">
              <a:buNone/>
            </a:pPr>
            <a:endParaRPr lang="de-DE" smtClean="0"/>
          </a:p>
        </p:txBody>
      </p:sp>
      <p:pic>
        <p:nvPicPr>
          <p:cNvPr id="1026" name="Picture 2" descr="dona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2029200" cy="5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24328" y="6453336"/>
            <a:ext cx="1527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http://www.dona.net</a:t>
            </a:r>
            <a:endParaRPr lang="de-DE" sz="1200"/>
          </a:p>
        </p:txBody>
      </p:sp>
      <p:sp>
        <p:nvSpPr>
          <p:cNvPr id="6" name="Abgerundetes Rechteck 5"/>
          <p:cNvSpPr/>
          <p:nvPr/>
        </p:nvSpPr>
        <p:spPr>
          <a:xfrm>
            <a:off x="467544" y="4653136"/>
            <a:ext cx="820891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/>
              <a:t>MPAs have the right to issue new </a:t>
            </a:r>
            <a:r>
              <a:rPr lang="de-DE" sz="2800" smtClean="0"/>
              <a:t>prefixes.</a:t>
            </a:r>
            <a:endParaRPr lang="de-DE" sz="2800"/>
          </a:p>
        </p:txBody>
      </p:sp>
    </p:spTree>
    <p:extLst>
      <p:ext uri="{BB962C8B-B14F-4D97-AF65-F5344CB8AC3E}">
        <p14:creationId xmlns="" xmlns:p14="http://schemas.microsoft.com/office/powerpoint/2010/main" val="4288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4402832" cy="3116635"/>
          </a:xfrm>
        </p:spPr>
        <p:txBody>
          <a:bodyPr>
            <a:normAutofit/>
          </a:bodyPr>
          <a:lstStyle/>
          <a:p>
            <a:pPr lvl="0"/>
            <a:r>
              <a:rPr lang="en-GB" sz="1800" b="1" dirty="0"/>
              <a:t>replicate research data </a:t>
            </a:r>
            <a:r>
              <a:rPr lang="en-GB" sz="1800" dirty="0"/>
              <a:t>into secure data stores</a:t>
            </a:r>
          </a:p>
          <a:p>
            <a:pPr lvl="0"/>
            <a:r>
              <a:rPr lang="en-GB" sz="1800" b="1" dirty="0"/>
              <a:t>archive and preserve</a:t>
            </a:r>
            <a:r>
              <a:rPr lang="en-GB" sz="1800" dirty="0"/>
              <a:t> research data in the long-term</a:t>
            </a:r>
          </a:p>
          <a:p>
            <a:pPr lvl="0"/>
            <a:r>
              <a:rPr lang="en-GB" sz="1800" dirty="0"/>
              <a:t>bring data close to </a:t>
            </a:r>
            <a:r>
              <a:rPr lang="en-GB" sz="1800" b="1" dirty="0"/>
              <a:t>powerful compute resources</a:t>
            </a:r>
          </a:p>
          <a:p>
            <a:pPr lvl="0"/>
            <a:r>
              <a:rPr lang="en-GB" sz="1800" b="1" dirty="0"/>
              <a:t>co-locate</a:t>
            </a:r>
            <a:r>
              <a:rPr lang="en-GB" sz="1800" dirty="0"/>
              <a:t> data with different </a:t>
            </a:r>
            <a:r>
              <a:rPr lang="en-GB" sz="1800" dirty="0" smtClean="0"/>
              <a:t>communities</a:t>
            </a:r>
          </a:p>
          <a:p>
            <a:r>
              <a:rPr lang="en-GB" sz="1800" dirty="0"/>
              <a:t>benefit from </a:t>
            </a:r>
            <a:r>
              <a:rPr lang="en-GB" sz="1800" b="1" dirty="0"/>
              <a:t>economies of </a:t>
            </a:r>
            <a:r>
              <a:rPr lang="en-GB" sz="1800" b="1" dirty="0" smtClean="0"/>
              <a:t>scale</a:t>
            </a:r>
            <a:endParaRPr lang="en-GB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8246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itchFamily="34" charset="0"/>
              </a:rPr>
              <a:t>The ideal  solution </a:t>
            </a:r>
            <a:r>
              <a:rPr lang="en-GB" dirty="0" smtClean="0">
                <a:latin typeface="Century Gothic" panose="020B0502020202020204" pitchFamily="34" charset="0"/>
              </a:rPr>
              <a:t>for </a:t>
            </a:r>
            <a:r>
              <a:rPr lang="en-GB" dirty="0">
                <a:latin typeface="Century Gothic" panose="020B0502020202020204" pitchFamily="34" charset="0"/>
              </a:rPr>
              <a:t>communities with </a:t>
            </a:r>
            <a:r>
              <a:rPr lang="en-GB" b="1" dirty="0">
                <a:latin typeface="Century Gothic" panose="020B0502020202020204" pitchFamily="34" charset="0"/>
              </a:rPr>
              <a:t>no facility for </a:t>
            </a:r>
            <a:r>
              <a:rPr lang="en-GB" b="1" dirty="0" smtClean="0">
                <a:latin typeface="Century Gothic" panose="020B0502020202020204" pitchFamily="34" charset="0"/>
              </a:rPr>
              <a:t>archival </a:t>
            </a:r>
            <a:r>
              <a:rPr lang="en-US" b="1" dirty="0" smtClean="0">
                <a:latin typeface="Century Gothic" pitchFamily="34" charset="0"/>
              </a:rPr>
              <a:t> to: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692296" cy="333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15045" y="5046578"/>
            <a:ext cx="26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itchFamily="34" charset="0"/>
              </a:rPr>
              <a:t>Features: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2381" y="5390445"/>
            <a:ext cx="4104456" cy="119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/>
              <a:t>large-scale storage</a:t>
            </a:r>
            <a:endParaRPr lang="en-GB" sz="1800" dirty="0"/>
          </a:p>
          <a:p>
            <a:pPr lvl="0"/>
            <a:r>
              <a:rPr lang="en-GB" sz="1800" dirty="0"/>
              <a:t>robust and highly available</a:t>
            </a:r>
          </a:p>
          <a:p>
            <a:pPr lvl="0"/>
            <a:r>
              <a:rPr lang="en-US" sz="1800" dirty="0"/>
              <a:t>permanent PIDs</a:t>
            </a:r>
            <a:endParaRPr lang="en-GB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2015"/>
            <a:ext cx="3240360" cy="182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2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ePIC: Persistent Identifiers for eResearch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A </a:t>
            </a:r>
            <a:r>
              <a:rPr lang="de-DE"/>
              <a:t>community of practice for PID services</a:t>
            </a:r>
          </a:p>
          <a:p>
            <a:r>
              <a:rPr lang="de-DE"/>
              <a:t>An organizational framework through which ePIC members can acquire Handle prefixes</a:t>
            </a:r>
          </a:p>
          <a:p>
            <a:pPr lvl="1"/>
            <a:r>
              <a:rPr lang="de-DE" smtClean="0"/>
              <a:t>GWDG </a:t>
            </a:r>
            <a:r>
              <a:rPr lang="de-DE"/>
              <a:t>acts as the MPA for </a:t>
            </a:r>
            <a:r>
              <a:rPr lang="de-DE" smtClean="0"/>
              <a:t>ePIC</a:t>
            </a:r>
          </a:p>
          <a:p>
            <a:pPr lvl="1"/>
            <a:r>
              <a:rPr lang="de-DE" smtClean="0"/>
              <a:t>Contracts between ePIC members and GWDG</a:t>
            </a:r>
            <a:endParaRPr lang="de-DE"/>
          </a:p>
          <a:p>
            <a:endParaRPr lang="de-DE" smtClean="0"/>
          </a:p>
          <a:p>
            <a:r>
              <a:rPr lang="de-DE" smtClean="0"/>
              <a:t>ePIC is concerned with the quality </a:t>
            </a:r>
            <a:br>
              <a:rPr lang="de-DE" smtClean="0"/>
            </a:br>
            <a:r>
              <a:rPr lang="de-DE" smtClean="0"/>
              <a:t>of Handle services</a:t>
            </a:r>
          </a:p>
          <a:p>
            <a:pPr lvl="1"/>
            <a:r>
              <a:rPr lang="de-DE" smtClean="0"/>
              <a:t>Rules for prefix assignment and </a:t>
            </a:r>
            <a:br>
              <a:rPr lang="de-DE" smtClean="0"/>
            </a:br>
            <a:r>
              <a:rPr lang="de-DE" smtClean="0"/>
              <a:t>basic policies for PID management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84" y="3808630"/>
            <a:ext cx="1869483" cy="5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81" y="4509120"/>
            <a:ext cx="1884733" cy="135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7010765" y="6447819"/>
            <a:ext cx="2069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/>
              <a:t>http://www.pidconsortium.eu</a:t>
            </a:r>
          </a:p>
        </p:txBody>
      </p:sp>
    </p:spTree>
    <p:extLst>
      <p:ext uri="{BB962C8B-B14F-4D97-AF65-F5344CB8AC3E}">
        <p14:creationId xmlns="" xmlns:p14="http://schemas.microsoft.com/office/powerpoint/2010/main" val="1354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B2HANDLE operations:</a:t>
            </a:r>
            <a:br>
              <a:rPr lang="de-DE" smtClean="0"/>
            </a:br>
            <a:r>
              <a:rPr lang="de-DE" smtClean="0"/>
              <a:t>EUDAT Handle Server sites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474822" y="5742742"/>
            <a:ext cx="253062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smtClean="0"/>
              <a:t>WP6 operations contact:</a:t>
            </a:r>
            <a:br>
              <a:rPr lang="de-DE" sz="1400" smtClean="0"/>
            </a:br>
            <a:r>
              <a:rPr lang="de-DE" sz="1400" smtClean="0"/>
              <a:t>Dejan Vitlacil (vitlacil@kth.se)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760640" cy="53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045660" y="1277136"/>
            <a:ext cx="298782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mtClean="0"/>
              <a:t>You do not have to be an ePIC member to be a B2HANDLE server site.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454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B2HANDLE Python library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b2handle: A Python library for interaction with EUDAT Handle services</a:t>
            </a:r>
          </a:p>
          <a:p>
            <a:pPr lvl="1"/>
            <a:r>
              <a:rPr lang="en-US" smtClean="0"/>
              <a:t>setuptools-enabled Python package</a:t>
            </a:r>
          </a:p>
          <a:p>
            <a:pPr lvl="1"/>
            <a:r>
              <a:rPr lang="en-US" smtClean="0"/>
              <a:t>Requires contact to one of the EUDAT Handle server sites</a:t>
            </a:r>
          </a:p>
          <a:p>
            <a:endParaRPr lang="en-US"/>
          </a:p>
          <a:p>
            <a:r>
              <a:rPr lang="en-US" smtClean="0"/>
              <a:t>Stable </a:t>
            </a:r>
            <a:r>
              <a:rPr lang="en-US"/>
              <a:t>state; official release of v1.0 also for use by EUDAT user communities mid February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B2HANDLE: Available at GitHub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56792"/>
            <a:ext cx="6840760" cy="623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67544" y="1080165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/>
              <a:t>Code repository: </a:t>
            </a:r>
            <a:r>
              <a:rPr lang="de-DE" sz="2000">
                <a:hlinkClick r:id="rId3"/>
              </a:rPr>
              <a:t>https://</a:t>
            </a:r>
            <a:r>
              <a:rPr lang="de-DE" sz="2000" smtClean="0">
                <a:hlinkClick r:id="rId3"/>
              </a:rPr>
              <a:t>github.com/EUDAT-B2SAFE/B2HANDLE</a:t>
            </a:r>
            <a:endParaRPr lang="de-DE" sz="2000"/>
          </a:p>
        </p:txBody>
      </p:sp>
    </p:spTree>
    <p:extLst>
      <p:ext uri="{BB962C8B-B14F-4D97-AF65-F5344CB8AC3E}">
        <p14:creationId xmlns="" xmlns:p14="http://schemas.microsoft.com/office/powerpoint/2010/main" val="32195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B2HANDLE </a:t>
            </a:r>
            <a:r>
              <a:rPr lang="de-DE" dirty="0" err="1" smtClean="0"/>
              <a:t>documentation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9051"/>
            <a:ext cx="8822382" cy="527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67544" y="1080165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Technical </a:t>
            </a:r>
            <a:r>
              <a:rPr lang="de-DE" sz="2000" dirty="0" err="1" smtClean="0"/>
              <a:t>documentation</a:t>
            </a:r>
            <a:r>
              <a:rPr lang="de-DE" sz="2000" dirty="0" smtClean="0"/>
              <a:t>: </a:t>
            </a:r>
            <a:r>
              <a:rPr lang="de-DE" sz="2000" dirty="0">
                <a:hlinkClick r:id="rId3"/>
              </a:rPr>
              <a:t>http://eudat-b2safe.github.io/B2HANDLE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15451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B2HANDLE library features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Methods to read, create, modify Handles and their records</a:t>
            </a:r>
          </a:p>
          <a:p>
            <a:pPr lvl="1"/>
            <a:r>
              <a:rPr lang="de-DE" smtClean="0"/>
              <a:t>Queries against native Handle REST interface</a:t>
            </a:r>
          </a:p>
          <a:p>
            <a:pPr lvl="1"/>
            <a:r>
              <a:rPr lang="de-DE" smtClean="0"/>
              <a:t>Support for multiple locations per object (10320/loc entries)</a:t>
            </a:r>
          </a:p>
          <a:p>
            <a:pPr lvl="1"/>
            <a:r>
              <a:rPr lang="de-DE" smtClean="0"/>
              <a:t>Automatic management of Handle value indexes</a:t>
            </a:r>
          </a:p>
          <a:p>
            <a:r>
              <a:rPr lang="de-DE" smtClean="0"/>
              <a:t>Support for Handle reverse-lookup via additional Java servlet</a:t>
            </a:r>
          </a:p>
        </p:txBody>
      </p:sp>
    </p:spTree>
    <p:extLst>
      <p:ext uri="{BB962C8B-B14F-4D97-AF65-F5344CB8AC3E}">
        <p14:creationId xmlns="" xmlns:p14="http://schemas.microsoft.com/office/powerpoint/2010/main" val="31766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Quality Assurance for B2HANDLE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mtClean="0"/>
              <a:t>Continuous Integration (CI):</a:t>
            </a:r>
          </a:p>
          <a:p>
            <a:pPr lvl="1"/>
            <a:r>
              <a:rPr lang="de-DE" smtClean="0"/>
              <a:t>132+ tests written, covering &gt;86% of code</a:t>
            </a:r>
            <a:endParaRPr lang="de-DE"/>
          </a:p>
          <a:p>
            <a:pPr lvl="1"/>
            <a:r>
              <a:rPr lang="de-DE" smtClean="0"/>
              <a:t>Tests automatically run upon every commit (GRNET Jenkins instance)</a:t>
            </a:r>
          </a:p>
          <a:p>
            <a:pPr lvl="1"/>
            <a:r>
              <a:rPr lang="de-DE" smtClean="0"/>
              <a:t>Technical documentation built and published on every change to master</a:t>
            </a:r>
          </a:p>
          <a:p>
            <a:pPr lvl="1"/>
            <a:endParaRPr lang="de-DE"/>
          </a:p>
          <a:p>
            <a:r>
              <a:rPr lang="de-DE" smtClean="0"/>
              <a:t>Continued support and improvement</a:t>
            </a:r>
          </a:p>
          <a:p>
            <a:pPr lvl="1"/>
            <a:r>
              <a:rPr lang="de-DE" smtClean="0"/>
              <a:t>Patching and release process </a:t>
            </a:r>
            <a:br>
              <a:rPr lang="de-DE" smtClean="0"/>
            </a:br>
            <a:r>
              <a:rPr lang="de-DE" smtClean="0"/>
              <a:t>supported by CI</a:t>
            </a:r>
          </a:p>
          <a:p>
            <a:pPr lvl="1"/>
            <a:r>
              <a:rPr lang="de-DE" smtClean="0"/>
              <a:t>Possible future split into stand-alone </a:t>
            </a:r>
            <a:br>
              <a:rPr lang="de-DE" smtClean="0"/>
            </a:br>
            <a:r>
              <a:rPr lang="de-DE" i="1" smtClean="0"/>
              <a:t>pyhandle </a:t>
            </a:r>
            <a:r>
              <a:rPr lang="de-DE" smtClean="0"/>
              <a:t>library published on PyPI</a:t>
            </a:r>
          </a:p>
        </p:txBody>
      </p:sp>
      <p:pic>
        <p:nvPicPr>
          <p:cNvPr id="4" name="Picture 2" descr="C:\Users\Tobias Weigel\temp\Screensho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00" y="3717032"/>
            <a:ext cx="2381374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jenkins-ci.org/images/head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77" y="1072546"/>
            <a:ext cx="2015097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74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Unifying PID records across EUDAT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All EUDAT PIDs should follow the same record structure, use the same keys and encodings</a:t>
            </a:r>
          </a:p>
          <a:p>
            <a:pPr lvl="1"/>
            <a:r>
              <a:rPr lang="de-DE" smtClean="0"/>
              <a:t>Picking up ideas from the RDA PIT Working Group</a:t>
            </a:r>
          </a:p>
          <a:p>
            <a:r>
              <a:rPr lang="de-DE" b="1" smtClean="0"/>
              <a:t>Normative</a:t>
            </a:r>
            <a:r>
              <a:rPr lang="de-DE" smtClean="0"/>
              <a:t> descriptions in a growing document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6992"/>
            <a:ext cx="6705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1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EUDAT PID policies initiative: Motivation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The key element for PIDs is </a:t>
            </a:r>
            <a:r>
              <a:rPr lang="de-DE" b="1" smtClean="0"/>
              <a:t>trust:</a:t>
            </a:r>
            <a:r>
              <a:rPr lang="de-DE" smtClean="0"/>
              <a:t> Users need to trust the identifiers, which falls back onto the organizations managing them</a:t>
            </a:r>
          </a:p>
          <a:p>
            <a:pPr lvl="1"/>
            <a:r>
              <a:rPr lang="de-DE" smtClean="0"/>
              <a:t>DOIs are citable due to policies and trust in them</a:t>
            </a:r>
          </a:p>
          <a:p>
            <a:endParaRPr lang="de-DE"/>
          </a:p>
          <a:p>
            <a:r>
              <a:rPr lang="de-DE"/>
              <a:t>Traditional use of PIDs (e.g. citable DOIs) does not match EUDAT data management requirements</a:t>
            </a:r>
          </a:p>
          <a:p>
            <a:pPr lvl="1"/>
            <a:r>
              <a:rPr lang="de-DE"/>
              <a:t>Different models for object life cycles</a:t>
            </a:r>
          </a:p>
          <a:p>
            <a:pPr lvl="1"/>
            <a:r>
              <a:rPr lang="de-DE"/>
              <a:t>Objects may have a limited life </a:t>
            </a:r>
            <a:r>
              <a:rPr lang="de-DE" smtClean="0"/>
              <a:t>span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94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EUDAT PID </a:t>
            </a:r>
            <a:r>
              <a:rPr lang="de-DE" dirty="0" err="1" smtClean="0"/>
              <a:t>policies</a:t>
            </a:r>
            <a:r>
              <a:rPr lang="de-DE" dirty="0" smtClean="0"/>
              <a:t> </a:t>
            </a:r>
            <a:r>
              <a:rPr lang="de-DE" dirty="0" err="1" smtClean="0"/>
              <a:t>intiative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First </a:t>
            </a:r>
            <a:r>
              <a:rPr lang="de-DE" dirty="0" err="1" smtClean="0"/>
              <a:t>suggestions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enabling</a:t>
            </a:r>
            <a:r>
              <a:rPr lang="de-DE" dirty="0" smtClean="0"/>
              <a:t>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parties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verify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PID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endParaRPr lang="de-DE" dirty="0" smtClean="0"/>
          </a:p>
          <a:p>
            <a:pPr lvl="1"/>
            <a:r>
              <a:rPr lang="de-DE" dirty="0" err="1" smtClean="0"/>
              <a:t>Agreed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 Quality </a:t>
            </a:r>
            <a:r>
              <a:rPr lang="de-DE" dirty="0" err="1" smtClean="0"/>
              <a:t>of</a:t>
            </a:r>
            <a:r>
              <a:rPr lang="de-DE" dirty="0" smtClean="0"/>
              <a:t> Service (</a:t>
            </a:r>
            <a:r>
              <a:rPr lang="de-DE" dirty="0" err="1" smtClean="0"/>
              <a:t>QoS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Transparent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, </a:t>
            </a:r>
            <a:r>
              <a:rPr lang="de-DE" dirty="0" err="1" smtClean="0"/>
              <a:t>prefixes</a:t>
            </a:r>
            <a:r>
              <a:rPr lang="de-DE" dirty="0" smtClean="0"/>
              <a:t>, PIDs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endParaRPr lang="de-DE" dirty="0" smtClean="0"/>
          </a:p>
          <a:p>
            <a:pPr lvl="1"/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PID </a:t>
            </a:r>
            <a:r>
              <a:rPr lang="de-DE" dirty="0" err="1" smtClean="0"/>
              <a:t>is</a:t>
            </a:r>
            <a:r>
              <a:rPr lang="de-DE" dirty="0" smtClean="0"/>
              <a:t> lost (</a:t>
            </a:r>
            <a:r>
              <a:rPr lang="de-DE" dirty="0" err="1" smtClean="0"/>
              <a:t>never</a:t>
            </a:r>
            <a:r>
              <a:rPr lang="de-DE" dirty="0" smtClean="0"/>
              <a:t> </a:t>
            </a:r>
            <a:r>
              <a:rPr lang="de-DE" dirty="0" err="1" smtClean="0"/>
              <a:t>delete</a:t>
            </a:r>
            <a:r>
              <a:rPr lang="de-DE" dirty="0" smtClean="0"/>
              <a:t> PIDs)</a:t>
            </a:r>
          </a:p>
          <a:p>
            <a:r>
              <a:rPr lang="de-DE" dirty="0" err="1" smtClean="0"/>
              <a:t>Address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sustain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endParaRPr lang="de-DE" dirty="0" smtClean="0"/>
          </a:p>
          <a:p>
            <a:pPr lvl="1"/>
            <a:r>
              <a:rPr lang="de-DE" dirty="0" smtClean="0"/>
              <a:t>Support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(</a:t>
            </a:r>
            <a:r>
              <a:rPr lang="de-DE" dirty="0" err="1" smtClean="0"/>
              <a:t>temporary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, </a:t>
            </a:r>
            <a:r>
              <a:rPr lang="de-DE" dirty="0" err="1" smtClean="0"/>
              <a:t>long-term</a:t>
            </a:r>
            <a:r>
              <a:rPr lang="de-DE" dirty="0" smtClean="0"/>
              <a:t> </a:t>
            </a:r>
            <a:r>
              <a:rPr lang="de-DE" dirty="0" err="1" smtClean="0"/>
              <a:t>archival</a:t>
            </a:r>
            <a:r>
              <a:rPr lang="de-DE" dirty="0" smtClean="0"/>
              <a:t>, </a:t>
            </a:r>
            <a:r>
              <a:rPr lang="de-DE" dirty="0" err="1" smtClean="0"/>
              <a:t>migration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mechanisms</a:t>
            </a:r>
            <a:endParaRPr lang="de-DE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... PID </a:t>
            </a:r>
            <a:r>
              <a:rPr lang="de-DE" b="1" dirty="0" err="1" smtClean="0"/>
              <a:t>policy</a:t>
            </a:r>
            <a:r>
              <a:rPr lang="de-DE" b="1" dirty="0" smtClean="0"/>
              <a:t> </a:t>
            </a:r>
            <a:r>
              <a:rPr lang="de-DE" b="1" dirty="0" err="1" smtClean="0"/>
              <a:t>document</a:t>
            </a:r>
            <a:r>
              <a:rPr lang="de-DE" b="1" dirty="0" smtClean="0"/>
              <a:t> </a:t>
            </a:r>
            <a:r>
              <a:rPr lang="de-DE" b="1" dirty="0" err="1" smtClean="0"/>
              <a:t>up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community</a:t>
            </a:r>
            <a:r>
              <a:rPr lang="de-DE" b="1" dirty="0" smtClean="0"/>
              <a:t> </a:t>
            </a:r>
            <a:r>
              <a:rPr lang="de-DE" b="1" dirty="0" err="1" smtClean="0"/>
              <a:t>review</a:t>
            </a:r>
            <a:r>
              <a:rPr lang="de-DE" b="1" dirty="0" smtClean="0"/>
              <a:t>!</a:t>
            </a:r>
            <a:endParaRPr lang="de-DE" b="1" dirty="0"/>
          </a:p>
        </p:txBody>
      </p:sp>
      <p:pic>
        <p:nvPicPr>
          <p:cNvPr id="6146" name="Picture 2" descr="C:\Users\Tobias Weigel\doc\Organisiertes\EPIC\no-delet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78935"/>
            <a:ext cx="1875656" cy="1624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0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benefits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Repositories</a:t>
            </a:r>
            <a:r>
              <a:rPr lang="en-US" dirty="0" smtClean="0"/>
              <a:t> lacking the capacity and / or funding to offer reliable storage and access services  over longer periods of time</a:t>
            </a:r>
          </a:p>
          <a:p>
            <a:r>
              <a:rPr lang="en-US" b="1" dirty="0" smtClean="0"/>
              <a:t>Repositories</a:t>
            </a:r>
            <a:r>
              <a:rPr lang="en-US" dirty="0" smtClean="0"/>
              <a:t>  without adequate compute capacity for data-intensive computational services based on their data</a:t>
            </a:r>
          </a:p>
          <a:p>
            <a:r>
              <a:rPr lang="en-US" b="1" dirty="0" smtClean="0"/>
              <a:t>Data producers </a:t>
            </a:r>
            <a:r>
              <a:rPr lang="en-US" dirty="0" smtClean="0"/>
              <a:t>who need to be sure that trusted </a:t>
            </a:r>
            <a:r>
              <a:rPr lang="en-US" dirty="0" err="1" smtClean="0"/>
              <a:t>centres</a:t>
            </a:r>
            <a:r>
              <a:rPr lang="en-US" dirty="0" smtClean="0"/>
              <a:t> are taking care of their data</a:t>
            </a:r>
          </a:p>
          <a:p>
            <a:r>
              <a:rPr lang="en-US" b="1" dirty="0" smtClean="0"/>
              <a:t>Consumers</a:t>
            </a:r>
            <a:r>
              <a:rPr lang="en-US" dirty="0" smtClean="0"/>
              <a:t> wishing to access optimized services on data sources of interest to them</a:t>
            </a:r>
          </a:p>
          <a:p>
            <a:r>
              <a:rPr lang="en-US" b="1" dirty="0" smtClean="0"/>
              <a:t>Consumers</a:t>
            </a:r>
            <a:r>
              <a:rPr lang="en-US" dirty="0" smtClean="0"/>
              <a:t> who wish to apply interdisciplinary data-intensive methods using data collected from various communities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http://eudat.eu/b2-service-suite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Questions</a:t>
            </a:r>
            <a:r>
              <a:rPr lang="it-IT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17240"/>
          </a:xfrm>
        </p:spPr>
        <p:txBody>
          <a:bodyPr/>
          <a:lstStyle/>
          <a:p>
            <a:r>
              <a:rPr lang="it-IT" dirty="0" smtClean="0"/>
              <a:t>The service </a:t>
            </a:r>
            <a:r>
              <a:rPr lang="it-IT" dirty="0" err="1" smtClean="0"/>
              <a:t>relies</a:t>
            </a:r>
            <a:r>
              <a:rPr lang="it-IT" dirty="0" smtClean="0"/>
              <a:t> on iRODS </a:t>
            </a:r>
            <a:r>
              <a:rPr lang="it-IT" dirty="0" err="1" smtClean="0"/>
              <a:t>technology</a:t>
            </a:r>
            <a:endParaRPr lang="it-IT" dirty="0" smtClean="0"/>
          </a:p>
          <a:p>
            <a:endParaRPr lang="en-US" dirty="0"/>
          </a:p>
        </p:txBody>
      </p:sp>
      <p:pic>
        <p:nvPicPr>
          <p:cNvPr id="7" name="Immagine 6" descr="irods-overvie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453842" cy="3990064"/>
          </a:xfrm>
          <a:prstGeom prst="rect">
            <a:avLst/>
          </a:prstGeom>
        </p:spPr>
      </p:pic>
      <p:sp>
        <p:nvSpPr>
          <p:cNvPr id="8" name="Segnaposto contenuto 5"/>
          <p:cNvSpPr txBox="1">
            <a:spLocks/>
          </p:cNvSpPr>
          <p:nvPr/>
        </p:nvSpPr>
        <p:spPr>
          <a:xfrm>
            <a:off x="467544" y="6052120"/>
            <a:ext cx="8229600" cy="61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SzPct val="100000"/>
            </a:pPr>
            <a:r>
              <a:rPr lang="it-IT" sz="2400" dirty="0" smtClean="0">
                <a:latin typeface="Century Gothic" pitchFamily="34" charset="0"/>
              </a:rPr>
              <a:t>http://slides.com/irods/sc15-overview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Storage</a:t>
            </a:r>
            <a:r>
              <a:rPr lang="it-IT" dirty="0" smtClean="0"/>
              <a:t> </a:t>
            </a:r>
            <a:r>
              <a:rPr lang="it-IT" dirty="0" err="1" smtClean="0"/>
              <a:t>Virtualization</a:t>
            </a:r>
            <a:endParaRPr lang="en-US" dirty="0"/>
          </a:p>
        </p:txBody>
      </p:sp>
      <p:pic>
        <p:nvPicPr>
          <p:cNvPr id="4" name="Segnaposto contenuto 3" descr="irods-overview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6288" y="1855365"/>
            <a:ext cx="6188040" cy="4525963"/>
          </a:xfrm>
        </p:spPr>
      </p:pic>
      <p:pic>
        <p:nvPicPr>
          <p:cNvPr id="5" name="Immagine 4" descr="irods-overview1_virtualiz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2520280" cy="65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Storage</a:t>
            </a:r>
            <a:r>
              <a:rPr lang="it-IT" dirty="0" smtClean="0"/>
              <a:t> </a:t>
            </a:r>
            <a:r>
              <a:rPr lang="it-IT" dirty="0" err="1" smtClean="0"/>
              <a:t>Virtualization</a:t>
            </a:r>
            <a:r>
              <a:rPr lang="it-IT" dirty="0" smtClean="0"/>
              <a:t> - </a:t>
            </a:r>
            <a:r>
              <a:rPr lang="it-IT" dirty="0" err="1" smtClean="0"/>
              <a:t>clients</a:t>
            </a:r>
            <a:endParaRPr lang="en-US" dirty="0"/>
          </a:p>
        </p:txBody>
      </p:sp>
      <p:pic>
        <p:nvPicPr>
          <p:cNvPr id="4" name="Segnaposto contenuto 3" descr="irods-overview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3206" y="1371600"/>
            <a:ext cx="6177587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Storage</a:t>
            </a:r>
            <a:r>
              <a:rPr lang="it-IT" dirty="0" smtClean="0"/>
              <a:t> </a:t>
            </a:r>
            <a:r>
              <a:rPr lang="it-IT" dirty="0" err="1" smtClean="0"/>
              <a:t>Virtualization</a:t>
            </a:r>
            <a:r>
              <a:rPr lang="it-IT" dirty="0" smtClean="0"/>
              <a:t> - </a:t>
            </a:r>
            <a:r>
              <a:rPr lang="it-IT" dirty="0" err="1" smtClean="0"/>
              <a:t>namespace</a:t>
            </a:r>
            <a:endParaRPr lang="en-US" dirty="0"/>
          </a:p>
        </p:txBody>
      </p:sp>
      <p:pic>
        <p:nvPicPr>
          <p:cNvPr id="4" name="Segnaposto contenuto 3" descr="irods-overview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4444" y="1371600"/>
            <a:ext cx="6195112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pptServicesTemplate_final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1497</Words>
  <Application>Microsoft Office PowerPoint</Application>
  <PresentationFormat>Presentazione su schermo (4:3)</PresentationFormat>
  <Paragraphs>243</Paragraphs>
  <Slides>50</Slides>
  <Notes>2</Notes>
  <HiddenSlides>4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50</vt:i4>
      </vt:variant>
    </vt:vector>
  </HeadingPairs>
  <TitlesOfParts>
    <vt:vector size="52" baseType="lpstr">
      <vt:lpstr>EUDATpptServicesTemplate_final1.0</vt:lpstr>
      <vt:lpstr>Presentation1</vt:lpstr>
      <vt:lpstr>Data Preservation</vt:lpstr>
      <vt:lpstr>Diapositiva 2</vt:lpstr>
      <vt:lpstr>B2SAFE</vt:lpstr>
      <vt:lpstr>Diapositiva 4</vt:lpstr>
      <vt:lpstr>Who benefits</vt:lpstr>
      <vt:lpstr>How is it implemented?</vt:lpstr>
      <vt:lpstr>Storage Virtualization</vt:lpstr>
      <vt:lpstr>Storage Virtualization - clients</vt:lpstr>
      <vt:lpstr>Storage Virtualization - namespace</vt:lpstr>
      <vt:lpstr>Distributed system</vt:lpstr>
      <vt:lpstr>Metadata</vt:lpstr>
      <vt:lpstr>Federation</vt:lpstr>
      <vt:lpstr>How it works?</vt:lpstr>
      <vt:lpstr>EUDAT B2SAFE package</vt:lpstr>
      <vt:lpstr>Data ingestion</vt:lpstr>
      <vt:lpstr>Data replication</vt:lpstr>
      <vt:lpstr>Data replication and asynchronous responses</vt:lpstr>
      <vt:lpstr>Persistent Identifier registration</vt:lpstr>
      <vt:lpstr>How you can use it? Exploiting remote services</vt:lpstr>
      <vt:lpstr>How you can use it? Integrating via API</vt:lpstr>
      <vt:lpstr>How you can use it? Joining the federation</vt:lpstr>
      <vt:lpstr>What’s next?</vt:lpstr>
      <vt:lpstr>Authentication Federated approach</vt:lpstr>
      <vt:lpstr>Diapositiva 24</vt:lpstr>
      <vt:lpstr>Authorization</vt:lpstr>
      <vt:lpstr>xacml</vt:lpstr>
      <vt:lpstr>Domain specific metadata</vt:lpstr>
      <vt:lpstr>Roadmap</vt:lpstr>
      <vt:lpstr>Usage Patterns</vt:lpstr>
      <vt:lpstr>Preserve my data for 10 years</vt:lpstr>
      <vt:lpstr>Data Policy Manager: what is it?</vt:lpstr>
      <vt:lpstr>Data Policy Manager: how it works?</vt:lpstr>
      <vt:lpstr>B2Handle</vt:lpstr>
      <vt:lpstr>Diapositiva 34</vt:lpstr>
      <vt:lpstr>Challenges in object management</vt:lpstr>
      <vt:lpstr>Sophisticated use of PIDs can address these challenges</vt:lpstr>
      <vt:lpstr>Exemplary use cases for PIDs</vt:lpstr>
      <vt:lpstr>Handle structure</vt:lpstr>
      <vt:lpstr>Handle System organizational aspects</vt:lpstr>
      <vt:lpstr>ePIC: Persistent Identifiers for eResearch</vt:lpstr>
      <vt:lpstr>B2HANDLE operations: EUDAT Handle Server sites</vt:lpstr>
      <vt:lpstr>The B2HANDLE Python library</vt:lpstr>
      <vt:lpstr>B2HANDLE: Available at GitHub</vt:lpstr>
      <vt:lpstr>B2HANDLE documentation</vt:lpstr>
      <vt:lpstr>B2HANDLE library features</vt:lpstr>
      <vt:lpstr>Quality Assurance for B2HANDLE</vt:lpstr>
      <vt:lpstr>Unifying PID records across EUDAT</vt:lpstr>
      <vt:lpstr>EUDAT PID policies initiative: Motivation</vt:lpstr>
      <vt:lpstr>EUDAT PID policies intiative:  First suggestions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Claudio</cp:lastModifiedBy>
  <cp:revision>220</cp:revision>
  <dcterms:created xsi:type="dcterms:W3CDTF">2015-03-17T09:16:29Z</dcterms:created>
  <dcterms:modified xsi:type="dcterms:W3CDTF">2016-02-04T08:14:26Z</dcterms:modified>
</cp:coreProperties>
</file>