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pn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gif" ContentType="image/gif"/>
  <Default Extension="docx" ContentType="application/vnd.openxmlformats-officedocument.wordprocessingml.documen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media/image15.jpg" ContentType="image/jpeg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86" r:id="rId2"/>
  </p:sldMasterIdLst>
  <p:notesMasterIdLst>
    <p:notesMasterId r:id="rId14"/>
  </p:notesMasterIdLst>
  <p:sldIdLst>
    <p:sldId id="256" r:id="rId3"/>
    <p:sldId id="258" r:id="rId4"/>
    <p:sldId id="269" r:id="rId5"/>
    <p:sldId id="268" r:id="rId6"/>
    <p:sldId id="266" r:id="rId7"/>
    <p:sldId id="259" r:id="rId8"/>
    <p:sldId id="260" r:id="rId9"/>
    <p:sldId id="261" r:id="rId10"/>
    <p:sldId id="257" r:id="rId11"/>
    <p:sldId id="263" r:id="rId12"/>
    <p:sldId id="265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8" d="100"/>
          <a:sy n="78" d="100"/>
        </p:scale>
        <p:origin x="-103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notesMaster" Target="notesMasters/notesMaster1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0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FE5E9A-1DD9-644E-B4AC-B1C711283E03}" type="datetimeFigureOut">
              <a:rPr lang="en-US" smtClean="0"/>
              <a:t>04/02/16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  <a:p>
            <a:pPr lvl="4"/>
            <a:r>
              <a:rPr lang="nl-NL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B94C78-E20C-A742-AF53-A89125DA46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880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B94C78-E20C-A742-AF53-A89125DA469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619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EUDAT project proposal asks for complementarity between the activities of the WG and </a:t>
            </a:r>
            <a:r>
              <a:rPr lang="en-US" dirty="0" err="1" smtClean="0"/>
              <a:t>WPackages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B94C78-E20C-A742-AF53-A89125DA469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4604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udat.eu" TargetMode="External"/><Relationship Id="rId4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7" Type="http://schemas.openxmlformats.org/officeDocument/2006/relationships/image" Target="../media/image10.png"/><Relationship Id="rId8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12.jp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emf"/><Relationship Id="rId3" Type="http://schemas.openxmlformats.org/officeDocument/2006/relationships/image" Target="../media/image12.jp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12.jpg"/></Relationships>
</file>

<file path=ppt/slideLayouts/_rels/slideLayout17.xml.rels><?xml version="1.0" encoding="UTF-8" standalone="yes"?>
<Relationships xmlns="http://schemas.openxmlformats.org/package/2006/relationships"><Relationship Id="rId20" Type="http://schemas.openxmlformats.org/officeDocument/2006/relationships/image" Target="../media/image29.jpeg"/><Relationship Id="rId21" Type="http://schemas.openxmlformats.org/officeDocument/2006/relationships/image" Target="../media/image30.png"/><Relationship Id="rId22" Type="http://schemas.openxmlformats.org/officeDocument/2006/relationships/image" Target="../media/image31.png"/><Relationship Id="rId23" Type="http://schemas.openxmlformats.org/officeDocument/2006/relationships/image" Target="../media/image32.png"/><Relationship Id="rId24" Type="http://schemas.openxmlformats.org/officeDocument/2006/relationships/image" Target="../media/image33.png"/><Relationship Id="rId25" Type="http://schemas.openxmlformats.org/officeDocument/2006/relationships/image" Target="../media/image34.jpeg"/><Relationship Id="rId26" Type="http://schemas.openxmlformats.org/officeDocument/2006/relationships/image" Target="../media/image35.gif"/><Relationship Id="rId27" Type="http://schemas.openxmlformats.org/officeDocument/2006/relationships/image" Target="../media/image36.jpeg"/><Relationship Id="rId28" Type="http://schemas.openxmlformats.org/officeDocument/2006/relationships/image" Target="../media/image37.png"/><Relationship Id="rId29" Type="http://schemas.openxmlformats.org/officeDocument/2006/relationships/image" Target="../media/image38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12.jpg"/><Relationship Id="rId4" Type="http://schemas.openxmlformats.org/officeDocument/2006/relationships/image" Target="../media/image13.png"/><Relationship Id="rId5" Type="http://schemas.openxmlformats.org/officeDocument/2006/relationships/image" Target="../media/image14.jpeg"/><Relationship Id="rId30" Type="http://schemas.openxmlformats.org/officeDocument/2006/relationships/image" Target="../media/image39.gif"/><Relationship Id="rId31" Type="http://schemas.openxmlformats.org/officeDocument/2006/relationships/image" Target="../media/image40.png"/><Relationship Id="rId32" Type="http://schemas.openxmlformats.org/officeDocument/2006/relationships/image" Target="../media/image41.png"/><Relationship Id="rId9" Type="http://schemas.openxmlformats.org/officeDocument/2006/relationships/image" Target="../media/image18.jpeg"/><Relationship Id="rId6" Type="http://schemas.openxmlformats.org/officeDocument/2006/relationships/image" Target="../media/image15.jpg"/><Relationship Id="rId7" Type="http://schemas.openxmlformats.org/officeDocument/2006/relationships/image" Target="../media/image16.png"/><Relationship Id="rId8" Type="http://schemas.openxmlformats.org/officeDocument/2006/relationships/image" Target="../media/image17.png"/><Relationship Id="rId33" Type="http://schemas.openxmlformats.org/officeDocument/2006/relationships/image" Target="../media/image42.jpeg"/><Relationship Id="rId34" Type="http://schemas.openxmlformats.org/officeDocument/2006/relationships/image" Target="../media/image43.png"/><Relationship Id="rId35" Type="http://schemas.openxmlformats.org/officeDocument/2006/relationships/image" Target="../media/image44.png"/><Relationship Id="rId36" Type="http://schemas.openxmlformats.org/officeDocument/2006/relationships/image" Target="../media/image45.png"/><Relationship Id="rId10" Type="http://schemas.openxmlformats.org/officeDocument/2006/relationships/image" Target="../media/image19.jpeg"/><Relationship Id="rId11" Type="http://schemas.openxmlformats.org/officeDocument/2006/relationships/image" Target="../media/image20.jpeg"/><Relationship Id="rId12" Type="http://schemas.openxmlformats.org/officeDocument/2006/relationships/image" Target="../media/image21.png"/><Relationship Id="rId13" Type="http://schemas.openxmlformats.org/officeDocument/2006/relationships/image" Target="../media/image22.gif"/><Relationship Id="rId14" Type="http://schemas.openxmlformats.org/officeDocument/2006/relationships/image" Target="../media/image23.jpeg"/><Relationship Id="rId15" Type="http://schemas.openxmlformats.org/officeDocument/2006/relationships/image" Target="../media/image24.jpeg"/><Relationship Id="rId16" Type="http://schemas.openxmlformats.org/officeDocument/2006/relationships/image" Target="../media/image25.png"/><Relationship Id="rId17" Type="http://schemas.openxmlformats.org/officeDocument/2006/relationships/image" Target="../media/image26.png"/><Relationship Id="rId18" Type="http://schemas.openxmlformats.org/officeDocument/2006/relationships/image" Target="../media/image27.jpeg"/><Relationship Id="rId19" Type="http://schemas.openxmlformats.org/officeDocument/2006/relationships/image" Target="../media/image28.png"/><Relationship Id="rId37" Type="http://schemas.openxmlformats.org/officeDocument/2006/relationships/image" Target="../media/image46.png"/><Relationship Id="rId38" Type="http://schemas.openxmlformats.org/officeDocument/2006/relationships/image" Target="../media/image47.gif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8.png"/><Relationship Id="rId3" Type="http://schemas.openxmlformats.org/officeDocument/2006/relationships/image" Target="../media/image1.png"/></Relationships>
</file>

<file path=ppt/slideLayouts/_rels/slideLayout19.xml.rels><?xml version="1.0" encoding="UTF-8" standalone="yes"?>
<Relationships xmlns="http://schemas.openxmlformats.org/package/2006/relationships"><Relationship Id="rId20" Type="http://schemas.openxmlformats.org/officeDocument/2006/relationships/image" Target="../media/image15.jpg"/><Relationship Id="rId21" Type="http://schemas.openxmlformats.org/officeDocument/2006/relationships/image" Target="../media/image50.png"/><Relationship Id="rId22" Type="http://schemas.openxmlformats.org/officeDocument/2006/relationships/image" Target="../media/image51.jpeg"/><Relationship Id="rId23" Type="http://schemas.openxmlformats.org/officeDocument/2006/relationships/image" Target="../media/image21.png"/><Relationship Id="rId24" Type="http://schemas.openxmlformats.org/officeDocument/2006/relationships/image" Target="../media/image22.gif"/><Relationship Id="rId25" Type="http://schemas.openxmlformats.org/officeDocument/2006/relationships/image" Target="../media/image23.jpeg"/><Relationship Id="rId26" Type="http://schemas.openxmlformats.org/officeDocument/2006/relationships/image" Target="../media/image24.jpeg"/><Relationship Id="rId27" Type="http://schemas.openxmlformats.org/officeDocument/2006/relationships/image" Target="../media/image27.jpeg"/><Relationship Id="rId28" Type="http://schemas.openxmlformats.org/officeDocument/2006/relationships/image" Target="../media/image28.png"/><Relationship Id="rId29" Type="http://schemas.openxmlformats.org/officeDocument/2006/relationships/image" Target="../media/image30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49.png"/><Relationship Id="rId4" Type="http://schemas.openxmlformats.org/officeDocument/2006/relationships/image" Target="../media/image17.png"/><Relationship Id="rId5" Type="http://schemas.openxmlformats.org/officeDocument/2006/relationships/image" Target="../media/image18.jpeg"/><Relationship Id="rId30" Type="http://schemas.openxmlformats.org/officeDocument/2006/relationships/image" Target="../media/image52.png"/><Relationship Id="rId31" Type="http://schemas.openxmlformats.org/officeDocument/2006/relationships/image" Target="../media/image36.jpeg"/><Relationship Id="rId32" Type="http://schemas.openxmlformats.org/officeDocument/2006/relationships/image" Target="../media/image38.png"/><Relationship Id="rId9" Type="http://schemas.openxmlformats.org/officeDocument/2006/relationships/image" Target="../media/image31.png"/><Relationship Id="rId6" Type="http://schemas.openxmlformats.org/officeDocument/2006/relationships/image" Target="../media/image19.jpeg"/><Relationship Id="rId7" Type="http://schemas.openxmlformats.org/officeDocument/2006/relationships/image" Target="../media/image25.png"/><Relationship Id="rId8" Type="http://schemas.openxmlformats.org/officeDocument/2006/relationships/image" Target="../media/image29.jpeg"/><Relationship Id="rId33" Type="http://schemas.openxmlformats.org/officeDocument/2006/relationships/image" Target="../media/image39.gif"/><Relationship Id="rId34" Type="http://schemas.openxmlformats.org/officeDocument/2006/relationships/image" Target="../media/image53.png"/><Relationship Id="rId35" Type="http://schemas.openxmlformats.org/officeDocument/2006/relationships/image" Target="../media/image45.png"/><Relationship Id="rId36" Type="http://schemas.openxmlformats.org/officeDocument/2006/relationships/image" Target="../media/image46.png"/><Relationship Id="rId10" Type="http://schemas.openxmlformats.org/officeDocument/2006/relationships/image" Target="../media/image32.png"/><Relationship Id="rId11" Type="http://schemas.openxmlformats.org/officeDocument/2006/relationships/image" Target="../media/image34.jpeg"/><Relationship Id="rId12" Type="http://schemas.openxmlformats.org/officeDocument/2006/relationships/image" Target="../media/image35.gif"/><Relationship Id="rId13" Type="http://schemas.openxmlformats.org/officeDocument/2006/relationships/image" Target="../media/image37.png"/><Relationship Id="rId14" Type="http://schemas.openxmlformats.org/officeDocument/2006/relationships/image" Target="../media/image40.png"/><Relationship Id="rId15" Type="http://schemas.openxmlformats.org/officeDocument/2006/relationships/image" Target="../media/image41.png"/><Relationship Id="rId16" Type="http://schemas.openxmlformats.org/officeDocument/2006/relationships/image" Target="../media/image42.jpeg"/><Relationship Id="rId17" Type="http://schemas.openxmlformats.org/officeDocument/2006/relationships/image" Target="../media/image43.png"/><Relationship Id="rId18" Type="http://schemas.openxmlformats.org/officeDocument/2006/relationships/image" Target="../media/image13.png"/><Relationship Id="rId19" Type="http://schemas.openxmlformats.org/officeDocument/2006/relationships/image" Target="../media/image14.jpeg"/><Relationship Id="rId37" Type="http://schemas.openxmlformats.org/officeDocument/2006/relationships/image" Target="../media/image47.gi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0.xml.rels><?xml version="1.0" encoding="UTF-8" standalone="yes"?>
<Relationships xmlns="http://schemas.openxmlformats.org/package/2006/relationships"><Relationship Id="rId9" Type="http://schemas.openxmlformats.org/officeDocument/2006/relationships/image" Target="../media/image21.png"/><Relationship Id="rId20" Type="http://schemas.openxmlformats.org/officeDocument/2006/relationships/image" Target="../media/image53.png"/><Relationship Id="rId21" Type="http://schemas.openxmlformats.org/officeDocument/2006/relationships/image" Target="../media/image45.png"/><Relationship Id="rId22" Type="http://schemas.openxmlformats.org/officeDocument/2006/relationships/image" Target="../media/image46.png"/><Relationship Id="rId23" Type="http://schemas.openxmlformats.org/officeDocument/2006/relationships/image" Target="../media/image47.gif"/><Relationship Id="rId10" Type="http://schemas.openxmlformats.org/officeDocument/2006/relationships/image" Target="../media/image22.gif"/><Relationship Id="rId11" Type="http://schemas.openxmlformats.org/officeDocument/2006/relationships/image" Target="../media/image23.jpeg"/><Relationship Id="rId12" Type="http://schemas.openxmlformats.org/officeDocument/2006/relationships/image" Target="../media/image24.jpeg"/><Relationship Id="rId13" Type="http://schemas.openxmlformats.org/officeDocument/2006/relationships/image" Target="../media/image27.jpeg"/><Relationship Id="rId14" Type="http://schemas.openxmlformats.org/officeDocument/2006/relationships/image" Target="../media/image28.png"/><Relationship Id="rId15" Type="http://schemas.openxmlformats.org/officeDocument/2006/relationships/image" Target="../media/image30.png"/><Relationship Id="rId16" Type="http://schemas.openxmlformats.org/officeDocument/2006/relationships/image" Target="../media/image52.png"/><Relationship Id="rId17" Type="http://schemas.openxmlformats.org/officeDocument/2006/relationships/image" Target="../media/image36.jpeg"/><Relationship Id="rId18" Type="http://schemas.openxmlformats.org/officeDocument/2006/relationships/image" Target="../media/image38.png"/><Relationship Id="rId19" Type="http://schemas.openxmlformats.org/officeDocument/2006/relationships/image" Target="../media/image39.gif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4.png"/><Relationship Id="rId3" Type="http://schemas.openxmlformats.org/officeDocument/2006/relationships/image" Target="../media/image1.png"/><Relationship Id="rId4" Type="http://schemas.openxmlformats.org/officeDocument/2006/relationships/image" Target="../media/image13.png"/><Relationship Id="rId5" Type="http://schemas.openxmlformats.org/officeDocument/2006/relationships/image" Target="../media/image14.jpeg"/><Relationship Id="rId6" Type="http://schemas.openxmlformats.org/officeDocument/2006/relationships/image" Target="../media/image15.jpg"/><Relationship Id="rId7" Type="http://schemas.openxmlformats.org/officeDocument/2006/relationships/image" Target="../media/image50.png"/><Relationship Id="rId8" Type="http://schemas.openxmlformats.org/officeDocument/2006/relationships/image" Target="../media/image51.jpeg"/></Relationships>
</file>

<file path=ppt/slideLayouts/_rels/slideLayout2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4.jpeg"/><Relationship Id="rId12" Type="http://schemas.openxmlformats.org/officeDocument/2006/relationships/image" Target="../media/image35.gif"/><Relationship Id="rId13" Type="http://schemas.openxmlformats.org/officeDocument/2006/relationships/image" Target="../media/image37.png"/><Relationship Id="rId14" Type="http://schemas.openxmlformats.org/officeDocument/2006/relationships/image" Target="../media/image40.png"/><Relationship Id="rId15" Type="http://schemas.openxmlformats.org/officeDocument/2006/relationships/image" Target="../media/image41.png"/><Relationship Id="rId16" Type="http://schemas.openxmlformats.org/officeDocument/2006/relationships/image" Target="../media/image42.jpeg"/><Relationship Id="rId17" Type="http://schemas.openxmlformats.org/officeDocument/2006/relationships/image" Target="../media/image43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5.png"/><Relationship Id="rId3" Type="http://schemas.openxmlformats.org/officeDocument/2006/relationships/image" Target="../media/image1.png"/><Relationship Id="rId4" Type="http://schemas.openxmlformats.org/officeDocument/2006/relationships/image" Target="../media/image17.png"/><Relationship Id="rId5" Type="http://schemas.openxmlformats.org/officeDocument/2006/relationships/image" Target="../media/image18.jpeg"/><Relationship Id="rId6" Type="http://schemas.openxmlformats.org/officeDocument/2006/relationships/image" Target="../media/image19.jpeg"/><Relationship Id="rId7" Type="http://schemas.openxmlformats.org/officeDocument/2006/relationships/image" Target="../media/image25.png"/><Relationship Id="rId8" Type="http://schemas.openxmlformats.org/officeDocument/2006/relationships/image" Target="../media/image29.jpeg"/><Relationship Id="rId9" Type="http://schemas.openxmlformats.org/officeDocument/2006/relationships/image" Target="../media/image31.png"/><Relationship Id="rId10" Type="http://schemas.openxmlformats.org/officeDocument/2006/relationships/image" Target="../media/image32.pn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56.pn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57.pn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udat.eu/" TargetMode="External"/><Relationship Id="rId4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8.png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://www.eudat.eu/" TargetMode="Externa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hyperlink" Target="http://www.eudat.eu/" TargetMode="Externa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emf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568575"/>
            <a:ext cx="7772400" cy="1470025"/>
          </a:xfrm>
        </p:spPr>
        <p:txBody>
          <a:bodyPr>
            <a:normAutofit/>
          </a:bodyPr>
          <a:lstStyle>
            <a:lvl1pPr>
              <a:defRPr sz="4000">
                <a:latin typeface="Century Gothic" pitchFamily="34" charset="0"/>
              </a:defRPr>
            </a:lvl1pPr>
          </a:lstStyle>
          <a:p>
            <a:r>
              <a:rPr lang="nl-NL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267200"/>
            <a:ext cx="6400800" cy="137160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1">
                    <a:tint val="75000"/>
                  </a:schemeClr>
                </a:solidFill>
                <a:latin typeface="Century Gothic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Click to edit Master subtitle style</a:t>
            </a:r>
            <a:endParaRPr lang="en-US" dirty="0"/>
          </a:p>
        </p:txBody>
      </p:sp>
      <p:sp>
        <p:nvSpPr>
          <p:cNvPr id="7" name="Rettangolo 8"/>
          <p:cNvSpPr/>
          <p:nvPr/>
        </p:nvSpPr>
        <p:spPr>
          <a:xfrm>
            <a:off x="6238333" y="6021288"/>
            <a:ext cx="266013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20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www.eudat.eu</a:t>
            </a:r>
            <a:endParaRPr lang="en-GB" sz="2000" kern="1200" noProof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CasellaDiTesto 10"/>
          <p:cNvSpPr txBox="1"/>
          <p:nvPr/>
        </p:nvSpPr>
        <p:spPr>
          <a:xfrm>
            <a:off x="0" y="6479758"/>
            <a:ext cx="9144000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050" noProof="0" dirty="0" smtClean="0">
                <a:latin typeface="Century Gothic"/>
                <a:cs typeface="Century Gothic"/>
              </a:rPr>
              <a:t>EUDAT receives funding from the European Union's Horizon 2020 programme - DG CONNECT e-Infrastructures. Contract No. 654065</a:t>
            </a:r>
            <a:endParaRPr lang="en-GB" sz="1050" noProof="0" dirty="0">
              <a:latin typeface="Century Gothic"/>
              <a:cs typeface="Century Gothic"/>
            </a:endParaRPr>
          </a:p>
        </p:txBody>
      </p:sp>
      <p:pic>
        <p:nvPicPr>
          <p:cNvPr id="14" name="Immagine 7" descr="eudat-logo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304800"/>
            <a:ext cx="2386076" cy="1421492"/>
          </a:xfrm>
          <a:prstGeom prst="rect">
            <a:avLst/>
          </a:prstGeom>
        </p:spPr>
      </p:pic>
      <p:sp>
        <p:nvSpPr>
          <p:cNvPr id="13" name="Rettangolo 10"/>
          <p:cNvSpPr/>
          <p:nvPr/>
        </p:nvSpPr>
        <p:spPr>
          <a:xfrm>
            <a:off x="0" y="6783755"/>
            <a:ext cx="2387600" cy="83123"/>
          </a:xfrm>
          <a:prstGeom prst="rect">
            <a:avLst/>
          </a:prstGeom>
          <a:solidFill>
            <a:srgbClr val="002B9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FF0000"/>
              </a:solidFill>
            </a:endParaRPr>
          </a:p>
        </p:txBody>
      </p:sp>
      <p:sp>
        <p:nvSpPr>
          <p:cNvPr id="15" name="Rettangolo 15"/>
          <p:cNvSpPr/>
          <p:nvPr/>
        </p:nvSpPr>
        <p:spPr>
          <a:xfrm>
            <a:off x="2387599" y="6783755"/>
            <a:ext cx="2345268" cy="83123"/>
          </a:xfrm>
          <a:prstGeom prst="rect">
            <a:avLst/>
          </a:prstGeom>
          <a:solidFill>
            <a:srgbClr val="AA211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FF0000"/>
              </a:solidFill>
            </a:endParaRPr>
          </a:p>
        </p:txBody>
      </p:sp>
      <p:sp>
        <p:nvSpPr>
          <p:cNvPr id="16" name="Rettangolo 16"/>
          <p:cNvSpPr/>
          <p:nvPr/>
        </p:nvSpPr>
        <p:spPr>
          <a:xfrm>
            <a:off x="4732867" y="6783755"/>
            <a:ext cx="2305367" cy="83123"/>
          </a:xfrm>
          <a:prstGeom prst="rect">
            <a:avLst/>
          </a:prstGeom>
          <a:solidFill>
            <a:srgbClr val="E3522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FF0000"/>
              </a:solidFill>
            </a:endParaRPr>
          </a:p>
        </p:txBody>
      </p:sp>
      <p:sp>
        <p:nvSpPr>
          <p:cNvPr id="17" name="Rettangolo 17"/>
          <p:cNvSpPr/>
          <p:nvPr/>
        </p:nvSpPr>
        <p:spPr>
          <a:xfrm>
            <a:off x="7038234" y="6783755"/>
            <a:ext cx="2105767" cy="83123"/>
          </a:xfrm>
          <a:prstGeom prst="rect">
            <a:avLst/>
          </a:prstGeom>
          <a:solidFill>
            <a:srgbClr val="FAC4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6524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D730F-05BA-A14B-B710-A3E85BD56C49}" type="datetimeFigureOut">
              <a:rPr lang="en-US" smtClean="0"/>
              <a:t>03/02/16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A7106-6CBF-4446-9978-6A8E0CE00E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  <a:p>
            <a:pPr lvl="4"/>
            <a:r>
              <a:rPr lang="nl-NL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D730F-05BA-A14B-B710-A3E85BD56C49}" type="datetimeFigureOut">
              <a:rPr lang="en-US" smtClean="0"/>
              <a:t>03/02/16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A7106-6CBF-4446-9978-6A8E0CE00E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  <a:p>
            <a:pPr lvl="4"/>
            <a:r>
              <a:rPr lang="nl-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D730F-05BA-A14B-B710-A3E85BD56C49}" type="datetimeFigureOut">
              <a:rPr lang="en-US" smtClean="0"/>
              <a:t>03/02/16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A7106-6CBF-4446-9978-6A8E0CE00E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2_SERVICE_SU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olo 6"/>
          <p:cNvSpPr txBox="1">
            <a:spLocks/>
          </p:cNvSpPr>
          <p:nvPr/>
        </p:nvSpPr>
        <p:spPr>
          <a:xfrm>
            <a:off x="1710267" y="418571"/>
            <a:ext cx="5884334" cy="631295"/>
          </a:xfrm>
          <a:prstGeom prst="rect">
            <a:avLst/>
          </a:prstGeom>
          <a:ln>
            <a:noFill/>
          </a:ln>
        </p:spPr>
        <p:txBody>
          <a:bodyPr vert="horz"/>
          <a:lstStyle>
            <a:lvl1pPr algn="ctr" defTabSz="4572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latin typeface="Century Gothic" pitchFamily="34" charset="0"/>
              </a:rPr>
              <a:t>B2 SERVICE SUITE</a:t>
            </a:r>
            <a:endParaRPr lang="it-IT" dirty="0">
              <a:latin typeface="Century Gothic" pitchFamily="34" charset="0"/>
            </a:endParaRPr>
          </a:p>
        </p:txBody>
      </p:sp>
      <p:pic>
        <p:nvPicPr>
          <p:cNvPr id="11" name="Immagine 14" descr="logo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99" y="-211669"/>
            <a:ext cx="1227219" cy="11938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843808" y="6093296"/>
            <a:ext cx="33564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/>
            <a:r>
              <a:rPr lang="en-US" altLang="en-US" sz="1800" b="1" dirty="0" smtClean="0">
                <a:solidFill>
                  <a:srgbClr val="23589C"/>
                </a:solidFill>
                <a:latin typeface="Helvetica LT Std" pitchFamily="34" charset="0"/>
              </a:rPr>
              <a:t>http://www.eudat.eu/services</a:t>
            </a:r>
            <a:endParaRPr lang="en-US" altLang="en-US" sz="1800" b="1" dirty="0">
              <a:solidFill>
                <a:srgbClr val="23589C"/>
              </a:solidFill>
              <a:latin typeface="Helvetica LT Std" pitchFamily="34" charset="0"/>
            </a:endParaRPr>
          </a:p>
        </p:txBody>
      </p:sp>
      <p:pic>
        <p:nvPicPr>
          <p:cNvPr id="13" name="Picture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33963" y="1661443"/>
            <a:ext cx="3846512" cy="355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3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7013" y="1340768"/>
            <a:ext cx="4344987" cy="67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23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8125" y="2258343"/>
            <a:ext cx="4343400" cy="67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2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7013" y="3209256"/>
            <a:ext cx="4343400" cy="67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6" descr="C:\Users\lbermude\Documents\Laura\eudat\conference\3rd-conference\poster-services\b2stage\presentacion\B2STAGE_payoff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7013" y="4144293"/>
            <a:ext cx="4343400" cy="67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1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38125" y="5074568"/>
            <a:ext cx="4344988" cy="67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151054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rtners_with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magine 14" descr="logo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99" y="-211669"/>
            <a:ext cx="1227219" cy="1193800"/>
          </a:xfrm>
          <a:prstGeom prst="rect">
            <a:avLst/>
          </a:prstGeom>
        </p:spPr>
      </p:pic>
      <p:sp>
        <p:nvSpPr>
          <p:cNvPr id="14" name="Sottotitolo 2"/>
          <p:cNvSpPr txBox="1">
            <a:spLocks/>
          </p:cNvSpPr>
          <p:nvPr/>
        </p:nvSpPr>
        <p:spPr>
          <a:xfrm>
            <a:off x="194733" y="1752599"/>
            <a:ext cx="3496733" cy="3098801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400" dirty="0" smtClean="0">
                <a:latin typeface="Century Gothic" pitchFamily="34" charset="0"/>
              </a:rPr>
              <a:t>A consortium of high performance computing (HPC) / data </a:t>
            </a:r>
            <a:r>
              <a:rPr lang="it-IT" sz="2400" noProof="0" dirty="0" smtClean="0">
                <a:latin typeface="Century Gothic" pitchFamily="34" charset="0"/>
              </a:rPr>
              <a:t>centres</a:t>
            </a:r>
            <a:r>
              <a:rPr lang="en-US" sz="2400" dirty="0" smtClean="0">
                <a:latin typeface="Century Gothic" pitchFamily="34" charset="0"/>
              </a:rPr>
              <a:t>, libraries, scientific communities, data scientists</a:t>
            </a:r>
            <a:endParaRPr lang="en-US" sz="2400" dirty="0">
              <a:latin typeface="Century Gothic" pitchFamily="34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371600" y="274638"/>
            <a:ext cx="7315200" cy="792162"/>
          </a:xfrm>
        </p:spPr>
        <p:txBody>
          <a:bodyPr/>
          <a:lstStyle/>
          <a:p>
            <a:r>
              <a:rPr lang="nl-NL" smtClean="0"/>
              <a:t>Click to edit Master title style</a:t>
            </a:r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67546"/>
            <a:ext cx="8532440" cy="6399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51054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rtners_Black&amp;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 descr="EUDAT-LogoGrigio.ep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90" y="-109654"/>
            <a:ext cx="1143000" cy="892098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371600" y="274638"/>
            <a:ext cx="7315200" cy="792162"/>
          </a:xfrm>
        </p:spPr>
        <p:txBody>
          <a:bodyPr/>
          <a:lstStyle/>
          <a:p>
            <a:r>
              <a:rPr lang="nl-NL" smtClean="0"/>
              <a:t>Click to edit Master title style</a:t>
            </a:r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67546"/>
            <a:ext cx="8532440" cy="6399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0978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rtners_Colou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magine 14" descr="logo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99" y="-211669"/>
            <a:ext cx="1227219" cy="1193800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371600" y="274638"/>
            <a:ext cx="7315200" cy="792162"/>
          </a:xfrm>
        </p:spPr>
        <p:txBody>
          <a:bodyPr/>
          <a:lstStyle/>
          <a:p>
            <a:r>
              <a:rPr lang="nl-NL" smtClean="0"/>
              <a:t>Click to edit Master title style</a:t>
            </a:r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67546"/>
            <a:ext cx="8532440" cy="6399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0978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rtners_Logo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magine 14" descr="logo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99" y="-211669"/>
            <a:ext cx="1227219" cy="1193800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371600" y="274638"/>
            <a:ext cx="7315200" cy="792162"/>
          </a:xfrm>
        </p:spPr>
        <p:txBody>
          <a:bodyPr/>
          <a:lstStyle/>
          <a:p>
            <a:r>
              <a:rPr lang="nl-NL" smtClean="0"/>
              <a:t>Click to edit Master title style</a:t>
            </a:r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67546"/>
            <a:ext cx="8532440" cy="639933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340768"/>
            <a:ext cx="599144" cy="38008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06" y="1844824"/>
            <a:ext cx="1072851" cy="28803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318" y="2241360"/>
            <a:ext cx="353494" cy="43204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890" y="2733887"/>
            <a:ext cx="423588" cy="45876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837" y="3789040"/>
            <a:ext cx="701694" cy="24822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" y="4103706"/>
            <a:ext cx="1076258" cy="2217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210" y="5157192"/>
            <a:ext cx="320268" cy="40466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320" y="5733256"/>
            <a:ext cx="571264" cy="18458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955" y="6021288"/>
            <a:ext cx="646720" cy="24575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022" y="6381328"/>
            <a:ext cx="639570" cy="28425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8692" y="1556792"/>
            <a:ext cx="699349" cy="25830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4676" y="1903558"/>
            <a:ext cx="916707" cy="37207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8693" y="2428890"/>
            <a:ext cx="631019" cy="18667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6916" y="2788930"/>
            <a:ext cx="934467" cy="20441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3107681"/>
            <a:ext cx="544263" cy="257313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8011" y="3495066"/>
            <a:ext cx="395536" cy="197768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8011" y="3845992"/>
            <a:ext cx="358025" cy="349969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4363639"/>
            <a:ext cx="644394" cy="187447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4877162"/>
            <a:ext cx="423490" cy="42349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1043948" y="4646330"/>
            <a:ext cx="158417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900" b="1" dirty="0" smtClean="0"/>
              <a:t>e-Science Data Factory</a:t>
            </a:r>
            <a:endParaRPr lang="it-IT" sz="9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948" y="5410875"/>
            <a:ext cx="1439820" cy="366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4720866"/>
            <a:ext cx="753216" cy="114866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2601" y="4238379"/>
            <a:ext cx="683568" cy="294208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8312" y="3836630"/>
            <a:ext cx="867544" cy="346415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7515" y="3275618"/>
            <a:ext cx="413714" cy="404664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8124" y="2733887"/>
            <a:ext cx="403105" cy="407081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7515" y="2411029"/>
            <a:ext cx="405011" cy="224132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1772816"/>
            <a:ext cx="556155" cy="443441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221" y="6131198"/>
            <a:ext cx="1121603" cy="790683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9050" y="5841632"/>
            <a:ext cx="415943" cy="359312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857809"/>
            <a:ext cx="446067" cy="128748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459" y="4392960"/>
            <a:ext cx="806202" cy="310078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54" y="3267525"/>
            <a:ext cx="592460" cy="417684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8906" y="4956004"/>
            <a:ext cx="454871" cy="454871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5517232"/>
            <a:ext cx="416917" cy="277944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1255" y="5877272"/>
            <a:ext cx="1074794" cy="266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44370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rtners_Number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333" y="464408"/>
            <a:ext cx="8534399" cy="6400800"/>
          </a:xfrm>
          <a:prstGeom prst="rect">
            <a:avLst/>
          </a:prstGeom>
        </p:spPr>
      </p:pic>
      <p:pic>
        <p:nvPicPr>
          <p:cNvPr id="11" name="Immagine 14" descr="logo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99" y="-211669"/>
            <a:ext cx="1227219" cy="1193800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371600" y="274638"/>
            <a:ext cx="7315200" cy="792162"/>
          </a:xfrm>
        </p:spPr>
        <p:txBody>
          <a:bodyPr/>
          <a:lstStyle/>
          <a:p>
            <a:r>
              <a:rPr lang="nl-NL" smtClean="0"/>
              <a:t>Click to edit Master title style</a:t>
            </a:r>
            <a:endParaRPr lang="en-US"/>
          </a:p>
        </p:txBody>
      </p:sp>
      <p:sp>
        <p:nvSpPr>
          <p:cNvPr id="7" name="Sottotitolo 2"/>
          <p:cNvSpPr txBox="1">
            <a:spLocks/>
          </p:cNvSpPr>
          <p:nvPr/>
        </p:nvSpPr>
        <p:spPr>
          <a:xfrm>
            <a:off x="50799" y="2348880"/>
            <a:ext cx="1136825" cy="4248472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1.   CSC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2.   BSC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3.   CERFACS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4.   CINECA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5.   CINES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6.   DKRZ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7.   EAA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8.   EKUT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9.   UEDIN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10. INGV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11. JUELICH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12. PSNC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13. SURFsara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14. SIGMA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15. STFC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16. UCL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17. TRUST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18. GRNET </a:t>
            </a:r>
          </a:p>
          <a:p>
            <a:pPr algn="l"/>
            <a:endParaRPr lang="it-IT" sz="1200" b="0" dirty="0" smtClean="0">
              <a:solidFill>
                <a:schemeClr val="tx1"/>
              </a:solidFill>
              <a:latin typeface="Century Gothic" pitchFamily="34" charset="0"/>
            </a:endParaRPr>
          </a:p>
          <a:p>
            <a:pPr algn="l"/>
            <a:endParaRPr lang="en-US" sz="1200" b="0" dirty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8" name="Sottotitolo 2"/>
          <p:cNvSpPr txBox="1">
            <a:spLocks/>
          </p:cNvSpPr>
          <p:nvPr/>
        </p:nvSpPr>
        <p:spPr>
          <a:xfrm>
            <a:off x="1691680" y="2348881"/>
            <a:ext cx="1080120" cy="4157470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19. KIT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20. LIBER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21. DANS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22. eSDF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23. ULUND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24.</a:t>
            </a:r>
            <a:r>
              <a:rPr lang="it-IT" sz="1200" b="0" baseline="0" dirty="0" smtClean="0">
                <a:solidFill>
                  <a:schemeClr val="tx1"/>
                </a:solidFill>
                <a:latin typeface="Century Gothic" pitchFamily="34" charset="0"/>
              </a:rPr>
              <a:t> KNMI</a:t>
            </a:r>
            <a:endParaRPr lang="it-IT" sz="1200" b="0" dirty="0" smtClean="0">
              <a:solidFill>
                <a:schemeClr val="tx1"/>
              </a:solidFill>
              <a:latin typeface="Century Gothic" pitchFamily="34" charset="0"/>
            </a:endParaRP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25. GFZ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26. CLARIN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27. MPG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28. JISC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29. UNS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30. CERN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31. UHEL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32. EMBL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33. SNIC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34. KTH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35. RZG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36. MPI-MET</a:t>
            </a:r>
            <a:endParaRPr lang="en-US" sz="1200" b="0" dirty="0">
              <a:solidFill>
                <a:schemeClr val="tx1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60330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ata &amp; Community Centr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magine 14" descr="logo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99" y="-211669"/>
            <a:ext cx="1227219" cy="1193800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371600" y="274638"/>
            <a:ext cx="7315200" cy="792162"/>
          </a:xfrm>
        </p:spPr>
        <p:txBody>
          <a:bodyPr/>
          <a:lstStyle/>
          <a:p>
            <a:r>
              <a:rPr lang="nl-NL" smtClean="0"/>
              <a:t>Click to edit Master title style</a:t>
            </a:r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739" y="556828"/>
            <a:ext cx="8414399" cy="6310800"/>
          </a:xfrm>
          <a:prstGeom prst="rect">
            <a:avLst/>
          </a:prstGeom>
        </p:spPr>
      </p:pic>
      <p:grpSp>
        <p:nvGrpSpPr>
          <p:cNvPr id="50" name="Group 49"/>
          <p:cNvGrpSpPr/>
          <p:nvPr/>
        </p:nvGrpSpPr>
        <p:grpSpPr>
          <a:xfrm>
            <a:off x="228989" y="1444397"/>
            <a:ext cx="3190883" cy="4000827"/>
            <a:chOff x="47873" y="1209421"/>
            <a:chExt cx="3190883" cy="4000827"/>
          </a:xfrm>
        </p:grpSpPr>
        <p:grpSp>
          <p:nvGrpSpPr>
            <p:cNvPr id="49" name="Group 48"/>
            <p:cNvGrpSpPr/>
            <p:nvPr userDrawn="1"/>
          </p:nvGrpSpPr>
          <p:grpSpPr>
            <a:xfrm>
              <a:off x="47873" y="3735504"/>
              <a:ext cx="2768760" cy="1474744"/>
              <a:chOff x="47873" y="3735504"/>
              <a:chExt cx="2768760" cy="1474744"/>
            </a:xfrm>
          </p:grpSpPr>
          <p:pic>
            <p:nvPicPr>
              <p:cNvPr id="15" name="Picture 14"/>
              <p:cNvPicPr>
                <a:picLocks noChangeAspect="1"/>
              </p:cNvPicPr>
              <p:nvPr userDrawn="1"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9407" y="3766431"/>
                <a:ext cx="701694" cy="248224"/>
              </a:xfrm>
              <a:prstGeom prst="rect">
                <a:avLst/>
              </a:prstGeom>
            </p:spPr>
          </p:pic>
          <p:pic>
            <p:nvPicPr>
              <p:cNvPr id="16" name="Picture 15"/>
              <p:cNvPicPr>
                <a:picLocks noChangeAspect="1"/>
              </p:cNvPicPr>
              <p:nvPr userDrawn="1"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44253" y="3779655"/>
                <a:ext cx="1076258" cy="221775"/>
              </a:xfrm>
              <a:prstGeom prst="rect">
                <a:avLst/>
              </a:prstGeom>
            </p:spPr>
          </p:pic>
          <p:pic>
            <p:nvPicPr>
              <p:cNvPr id="17" name="Picture 16"/>
              <p:cNvPicPr>
                <a:picLocks noChangeAspect="1"/>
              </p:cNvPicPr>
              <p:nvPr userDrawn="1"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34506" y="4045582"/>
                <a:ext cx="320268" cy="404664"/>
              </a:xfrm>
              <a:prstGeom prst="rect">
                <a:avLst/>
              </a:prstGeom>
            </p:spPr>
          </p:pic>
          <p:pic>
            <p:nvPicPr>
              <p:cNvPr id="23" name="Picture 22"/>
              <p:cNvPicPr>
                <a:picLocks noChangeAspect="1"/>
              </p:cNvPicPr>
              <p:nvPr userDrawn="1"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87074" y="4024435"/>
                <a:ext cx="631019" cy="186677"/>
              </a:xfrm>
              <a:prstGeom prst="rect">
                <a:avLst/>
              </a:prstGeom>
            </p:spPr>
          </p:pic>
          <p:pic>
            <p:nvPicPr>
              <p:cNvPr id="27" name="Picture 26"/>
              <p:cNvPicPr>
                <a:picLocks noChangeAspect="1"/>
              </p:cNvPicPr>
              <p:nvPr userDrawn="1"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96535" y="4053269"/>
                <a:ext cx="358025" cy="349969"/>
              </a:xfrm>
              <a:prstGeom prst="rect">
                <a:avLst/>
              </a:prstGeom>
            </p:spPr>
          </p:pic>
          <p:pic>
            <p:nvPicPr>
              <p:cNvPr id="29" name="Picture 28"/>
              <p:cNvPicPr>
                <a:picLocks noChangeAspect="1"/>
              </p:cNvPicPr>
              <p:nvPr userDrawn="1"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54098" y="4044512"/>
                <a:ext cx="423490" cy="423490"/>
              </a:xfrm>
              <a:prstGeom prst="rect">
                <a:avLst/>
              </a:prstGeom>
            </p:spPr>
          </p:pic>
          <p:pic>
            <p:nvPicPr>
              <p:cNvPr id="31" name="Picture 2"/>
              <p:cNvPicPr>
                <a:picLocks noChangeAspect="1" noChangeArrowheads="1"/>
              </p:cNvPicPr>
              <p:nvPr userDrawn="1"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873" y="4437112"/>
                <a:ext cx="1439820" cy="36605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33" name="Picture 32"/>
              <p:cNvPicPr>
                <a:picLocks noChangeAspect="1"/>
              </p:cNvPicPr>
              <p:nvPr userDrawn="1"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18630" y="4822124"/>
                <a:ext cx="683568" cy="294208"/>
              </a:xfrm>
              <a:prstGeom prst="rect">
                <a:avLst/>
              </a:prstGeom>
            </p:spPr>
          </p:pic>
          <p:pic>
            <p:nvPicPr>
              <p:cNvPr id="34" name="Picture 33"/>
              <p:cNvPicPr>
                <a:picLocks noChangeAspect="1"/>
              </p:cNvPicPr>
              <p:nvPr userDrawn="1"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30225" y="4516634"/>
                <a:ext cx="867544" cy="346415"/>
              </a:xfrm>
              <a:prstGeom prst="rect">
                <a:avLst/>
              </a:prstGeom>
            </p:spPr>
          </p:pic>
          <p:pic>
            <p:nvPicPr>
              <p:cNvPr id="36" name="Picture 35"/>
              <p:cNvPicPr>
                <a:picLocks noChangeAspect="1"/>
              </p:cNvPicPr>
              <p:nvPr userDrawn="1"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11901" y="4803167"/>
                <a:ext cx="403105" cy="407081"/>
              </a:xfrm>
              <a:prstGeom prst="rect">
                <a:avLst/>
              </a:prstGeom>
            </p:spPr>
          </p:pic>
          <p:pic>
            <p:nvPicPr>
              <p:cNvPr id="39" name="Picture 38"/>
              <p:cNvPicPr>
                <a:picLocks noChangeAspect="1"/>
              </p:cNvPicPr>
              <p:nvPr userDrawn="1"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2034" y="4294501"/>
                <a:ext cx="1121603" cy="790683"/>
              </a:xfrm>
              <a:prstGeom prst="rect">
                <a:avLst/>
              </a:prstGeom>
            </p:spPr>
          </p:pic>
          <p:pic>
            <p:nvPicPr>
              <p:cNvPr id="40" name="Picture 39"/>
              <p:cNvPicPr>
                <a:picLocks noChangeAspect="1"/>
              </p:cNvPicPr>
              <p:nvPr userDrawn="1"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46668" y="4256257"/>
                <a:ext cx="415943" cy="359312"/>
              </a:xfrm>
              <a:prstGeom prst="rect">
                <a:avLst/>
              </a:prstGeom>
            </p:spPr>
          </p:pic>
          <p:pic>
            <p:nvPicPr>
              <p:cNvPr id="41" name="Picture 40"/>
              <p:cNvPicPr>
                <a:picLocks noChangeAspect="1"/>
              </p:cNvPicPr>
              <p:nvPr userDrawn="1"/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5500" y="4099506"/>
                <a:ext cx="446067" cy="128748"/>
              </a:xfrm>
              <a:prstGeom prst="rect">
                <a:avLst/>
              </a:prstGeom>
            </p:spPr>
          </p:pic>
          <p:pic>
            <p:nvPicPr>
              <p:cNvPr id="42" name="Picture 41"/>
              <p:cNvPicPr>
                <a:picLocks noChangeAspect="1"/>
              </p:cNvPicPr>
              <p:nvPr userDrawn="1"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010431" y="3735504"/>
                <a:ext cx="806202" cy="310078"/>
              </a:xfrm>
              <a:prstGeom prst="rect">
                <a:avLst/>
              </a:prstGeom>
            </p:spPr>
          </p:pic>
        </p:grpSp>
        <p:sp>
          <p:nvSpPr>
            <p:cNvPr id="44" name="Sottotitolo 2"/>
            <p:cNvSpPr txBox="1">
              <a:spLocks/>
            </p:cNvSpPr>
            <p:nvPr userDrawn="1"/>
          </p:nvSpPr>
          <p:spPr>
            <a:xfrm>
              <a:off x="725877" y="3440583"/>
              <a:ext cx="2127272" cy="216024"/>
            </a:xfrm>
            <a:prstGeom prst="rect">
              <a:avLst/>
            </a:prstGeom>
            <a:ln>
              <a:noFill/>
            </a:ln>
          </p:spPr>
          <p:txBody>
            <a:bodyPr/>
            <a:lstStyle>
              <a:lvl1pPr marL="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it-IT" sz="1200" b="1" dirty="0" smtClean="0">
                  <a:solidFill>
                    <a:srgbClr val="FF0000"/>
                  </a:solidFill>
                  <a:latin typeface="Century Gothic" pitchFamily="34" charset="0"/>
                </a:rPr>
                <a:t>Community Centres</a:t>
              </a:r>
              <a:endParaRPr lang="en-US" sz="1200" b="1" dirty="0">
                <a:solidFill>
                  <a:srgbClr val="FF0000"/>
                </a:solidFill>
                <a:latin typeface="Century Gothic" pitchFamily="34" charset="0"/>
              </a:endParaRPr>
            </a:p>
          </p:txBody>
        </p:sp>
        <p:sp>
          <p:nvSpPr>
            <p:cNvPr id="4" name="Rectangle 3"/>
            <p:cNvSpPr/>
            <p:nvPr userDrawn="1"/>
          </p:nvSpPr>
          <p:spPr>
            <a:xfrm>
              <a:off x="611560" y="3517661"/>
              <a:ext cx="140608" cy="127691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grpSp>
          <p:nvGrpSpPr>
            <p:cNvPr id="7" name="Group 6"/>
            <p:cNvGrpSpPr/>
            <p:nvPr userDrawn="1"/>
          </p:nvGrpSpPr>
          <p:grpSpPr>
            <a:xfrm>
              <a:off x="62399" y="1488796"/>
              <a:ext cx="3176357" cy="1724180"/>
              <a:chOff x="62399" y="1488796"/>
              <a:chExt cx="3176357" cy="1724180"/>
            </a:xfrm>
          </p:grpSpPr>
          <p:pic>
            <p:nvPicPr>
              <p:cNvPr id="8" name="Picture 7"/>
              <p:cNvPicPr>
                <a:picLocks noChangeAspect="1"/>
              </p:cNvPicPr>
              <p:nvPr userDrawn="1"/>
            </p:nvPicPr>
            <p:blipFill>
              <a:blip r:embed="rId1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9512" y="1488796"/>
                <a:ext cx="599144" cy="380082"/>
              </a:xfrm>
              <a:prstGeom prst="rect">
                <a:avLst/>
              </a:prstGeom>
            </p:spPr>
          </p:pic>
          <p:pic>
            <p:nvPicPr>
              <p:cNvPr id="10" name="Picture 9"/>
              <p:cNvPicPr>
                <a:picLocks noChangeAspect="1"/>
              </p:cNvPicPr>
              <p:nvPr userDrawn="1"/>
            </p:nvPicPr>
            <p:blipFill>
              <a:blip r:embed="rId1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92277" y="1515671"/>
                <a:ext cx="1072851" cy="288032"/>
              </a:xfrm>
              <a:prstGeom prst="rect">
                <a:avLst/>
              </a:prstGeom>
            </p:spPr>
          </p:pic>
          <p:pic>
            <p:nvPicPr>
              <p:cNvPr id="13" name="Picture 12"/>
              <p:cNvPicPr>
                <a:picLocks noChangeAspect="1"/>
              </p:cNvPicPr>
              <p:nvPr userDrawn="1"/>
            </p:nvPicPr>
            <p:blipFill>
              <a:blip r:embed="rId2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75548" y="1488796"/>
                <a:ext cx="321568" cy="393027"/>
              </a:xfrm>
              <a:prstGeom prst="rect">
                <a:avLst/>
              </a:prstGeom>
            </p:spPr>
          </p:pic>
          <p:pic>
            <p:nvPicPr>
              <p:cNvPr id="14" name="Picture 13"/>
              <p:cNvPicPr>
                <a:picLocks noChangeAspect="1"/>
              </p:cNvPicPr>
              <p:nvPr userDrawn="1"/>
            </p:nvPicPr>
            <p:blipFill>
              <a:blip r:embed="rId2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02556" y="1507250"/>
                <a:ext cx="332797" cy="360431"/>
              </a:xfrm>
              <a:prstGeom prst="rect">
                <a:avLst/>
              </a:prstGeom>
            </p:spPr>
          </p:pic>
          <p:pic>
            <p:nvPicPr>
              <p:cNvPr id="18" name="Picture 17"/>
              <p:cNvPicPr>
                <a:picLocks noChangeAspect="1"/>
              </p:cNvPicPr>
              <p:nvPr userDrawn="1"/>
            </p:nvPicPr>
            <p:blipFill>
              <a:blip r:embed="rId2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64408" y="1867681"/>
                <a:ext cx="438471" cy="141679"/>
              </a:xfrm>
              <a:prstGeom prst="rect">
                <a:avLst/>
              </a:prstGeom>
            </p:spPr>
          </p:pic>
          <p:pic>
            <p:nvPicPr>
              <p:cNvPr id="19" name="Picture 18"/>
              <p:cNvPicPr>
                <a:picLocks noChangeAspect="1"/>
              </p:cNvPicPr>
              <p:nvPr userDrawn="1"/>
            </p:nvPicPr>
            <p:blipFill>
              <a:blip r:embed="rId2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20902" y="1829367"/>
                <a:ext cx="646720" cy="245754"/>
              </a:xfrm>
              <a:prstGeom prst="rect">
                <a:avLst/>
              </a:prstGeom>
            </p:spPr>
          </p:pic>
          <p:pic>
            <p:nvPicPr>
              <p:cNvPr id="20" name="Picture 19"/>
              <p:cNvPicPr>
                <a:picLocks noChangeAspect="1"/>
              </p:cNvPicPr>
              <p:nvPr userDrawn="1"/>
            </p:nvPicPr>
            <p:blipFill>
              <a:blip r:embed="rId2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77331" y="1907519"/>
                <a:ext cx="639570" cy="284253"/>
              </a:xfrm>
              <a:prstGeom prst="rect">
                <a:avLst/>
              </a:prstGeom>
            </p:spPr>
          </p:pic>
          <p:pic>
            <p:nvPicPr>
              <p:cNvPr id="21" name="Picture 20"/>
              <p:cNvPicPr>
                <a:picLocks noChangeAspect="1"/>
              </p:cNvPicPr>
              <p:nvPr userDrawn="1"/>
            </p:nvPicPr>
            <p:blipFill>
              <a:blip r:embed="rId2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2272" y="2072544"/>
                <a:ext cx="699349" cy="258302"/>
              </a:xfrm>
              <a:prstGeom prst="rect">
                <a:avLst/>
              </a:prstGeom>
            </p:spPr>
          </p:pic>
          <p:pic>
            <p:nvPicPr>
              <p:cNvPr id="22" name="Picture 21"/>
              <p:cNvPicPr>
                <a:picLocks noChangeAspect="1"/>
              </p:cNvPicPr>
              <p:nvPr userDrawn="1"/>
            </p:nvPicPr>
            <p:blipFill>
              <a:blip r:embed="rId2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17421" y="2075121"/>
                <a:ext cx="916707" cy="372075"/>
              </a:xfrm>
              <a:prstGeom prst="rect">
                <a:avLst/>
              </a:prstGeom>
            </p:spPr>
          </p:pic>
          <p:pic>
            <p:nvPicPr>
              <p:cNvPr id="25" name="Picture 24"/>
              <p:cNvPicPr>
                <a:picLocks noChangeAspect="1"/>
              </p:cNvPicPr>
              <p:nvPr userDrawn="1"/>
            </p:nvPicPr>
            <p:blipFill>
              <a:blip r:embed="rId2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81967" y="2261158"/>
                <a:ext cx="544263" cy="257313"/>
              </a:xfrm>
              <a:prstGeom prst="rect">
                <a:avLst/>
              </a:prstGeom>
            </p:spPr>
          </p:pic>
          <p:pic>
            <p:nvPicPr>
              <p:cNvPr id="26" name="Picture 25"/>
              <p:cNvPicPr>
                <a:picLocks noChangeAspect="1"/>
              </p:cNvPicPr>
              <p:nvPr userDrawn="1"/>
            </p:nvPicPr>
            <p:blipFill>
              <a:blip r:embed="rId2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628376" y="2231962"/>
                <a:ext cx="395536" cy="197768"/>
              </a:xfrm>
              <a:prstGeom prst="rect">
                <a:avLst/>
              </a:prstGeom>
            </p:spPr>
          </p:pic>
          <p:pic>
            <p:nvPicPr>
              <p:cNvPr id="28" name="Picture 27"/>
              <p:cNvPicPr>
                <a:picLocks noChangeAspect="1"/>
              </p:cNvPicPr>
              <p:nvPr userDrawn="1"/>
            </p:nvPicPr>
            <p:blipFill>
              <a:blip r:embed="rId2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3257" y="2392161"/>
                <a:ext cx="644394" cy="187447"/>
              </a:xfrm>
              <a:prstGeom prst="rect">
                <a:avLst/>
              </a:prstGeom>
            </p:spPr>
          </p:pic>
          <p:pic>
            <p:nvPicPr>
              <p:cNvPr id="32" name="Picture 31"/>
              <p:cNvPicPr>
                <a:picLocks noChangeAspect="1"/>
              </p:cNvPicPr>
              <p:nvPr userDrawn="1"/>
            </p:nvPicPr>
            <p:blipFill>
              <a:blip r:embed="rId3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13532" y="2588526"/>
                <a:ext cx="825224" cy="125847"/>
              </a:xfrm>
              <a:prstGeom prst="rect">
                <a:avLst/>
              </a:prstGeom>
            </p:spPr>
          </p:pic>
          <p:pic>
            <p:nvPicPr>
              <p:cNvPr id="35" name="Picture 34"/>
              <p:cNvPicPr>
                <a:picLocks noChangeAspect="1"/>
              </p:cNvPicPr>
              <p:nvPr userDrawn="1"/>
            </p:nvPicPr>
            <p:blipFill>
              <a:blip r:embed="rId3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65128" y="2541604"/>
                <a:ext cx="413714" cy="404664"/>
              </a:xfrm>
              <a:prstGeom prst="rect">
                <a:avLst/>
              </a:prstGeom>
            </p:spPr>
          </p:pic>
          <p:pic>
            <p:nvPicPr>
              <p:cNvPr id="37" name="Picture 36"/>
              <p:cNvPicPr>
                <a:picLocks noChangeAspect="1"/>
              </p:cNvPicPr>
              <p:nvPr userDrawn="1"/>
            </p:nvPicPr>
            <p:blipFill>
              <a:blip r:embed="rId3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62611" y="2423284"/>
                <a:ext cx="405011" cy="224132"/>
              </a:xfrm>
              <a:prstGeom prst="rect">
                <a:avLst/>
              </a:prstGeom>
            </p:spPr>
          </p:pic>
          <p:pic>
            <p:nvPicPr>
              <p:cNvPr id="38" name="Picture 37"/>
              <p:cNvPicPr>
                <a:picLocks noChangeAspect="1"/>
              </p:cNvPicPr>
              <p:nvPr userDrawn="1"/>
            </p:nvPicPr>
            <p:blipFill>
              <a:blip r:embed="rId3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22780" y="2429730"/>
                <a:ext cx="556155" cy="443441"/>
              </a:xfrm>
              <a:prstGeom prst="rect">
                <a:avLst/>
              </a:prstGeom>
            </p:spPr>
          </p:pic>
          <p:pic>
            <p:nvPicPr>
              <p:cNvPr id="43" name="Picture 42"/>
              <p:cNvPicPr>
                <a:picLocks noChangeAspect="1"/>
              </p:cNvPicPr>
              <p:nvPr userDrawn="1"/>
            </p:nvPicPr>
            <p:blipFill>
              <a:blip r:embed="rId3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399" y="1766179"/>
                <a:ext cx="438216" cy="308942"/>
              </a:xfrm>
              <a:prstGeom prst="rect">
                <a:avLst/>
              </a:prstGeom>
            </p:spPr>
          </p:pic>
          <p:pic>
            <p:nvPicPr>
              <p:cNvPr id="45" name="Picture 44"/>
              <p:cNvPicPr>
                <a:picLocks noChangeAspect="1"/>
              </p:cNvPicPr>
              <p:nvPr userDrawn="1"/>
            </p:nvPicPr>
            <p:blipFill>
              <a:blip r:embed="rId3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2179" y="2674807"/>
                <a:ext cx="454871" cy="454871"/>
              </a:xfrm>
              <a:prstGeom prst="rect">
                <a:avLst/>
              </a:prstGeom>
            </p:spPr>
          </p:pic>
          <p:pic>
            <p:nvPicPr>
              <p:cNvPr id="46" name="Picture 45"/>
              <p:cNvPicPr>
                <a:picLocks noChangeAspect="1"/>
              </p:cNvPicPr>
              <p:nvPr userDrawn="1"/>
            </p:nvPicPr>
            <p:blipFill>
              <a:blip r:embed="rId3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28702" y="2700337"/>
                <a:ext cx="416917" cy="277944"/>
              </a:xfrm>
              <a:prstGeom prst="rect">
                <a:avLst/>
              </a:prstGeom>
            </p:spPr>
          </p:pic>
          <p:pic>
            <p:nvPicPr>
              <p:cNvPr id="47" name="Picture 46"/>
              <p:cNvPicPr>
                <a:picLocks noChangeAspect="1"/>
              </p:cNvPicPr>
              <p:nvPr userDrawn="1"/>
            </p:nvPicPr>
            <p:blipFill>
              <a:blip r:embed="rId3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1284" y="2946268"/>
                <a:ext cx="1074794" cy="266708"/>
              </a:xfrm>
              <a:prstGeom prst="rect">
                <a:avLst/>
              </a:prstGeom>
            </p:spPr>
          </p:pic>
        </p:grpSp>
        <p:sp>
          <p:nvSpPr>
            <p:cNvPr id="5" name="Isosceles Triangle 4"/>
            <p:cNvSpPr/>
            <p:nvPr userDrawn="1"/>
          </p:nvSpPr>
          <p:spPr>
            <a:xfrm>
              <a:off x="531577" y="1263673"/>
              <a:ext cx="199979" cy="174985"/>
            </a:xfrm>
            <a:prstGeom prst="triangl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8" name="Sottotitolo 2"/>
            <p:cNvSpPr txBox="1">
              <a:spLocks/>
            </p:cNvSpPr>
            <p:nvPr userDrawn="1"/>
          </p:nvSpPr>
          <p:spPr>
            <a:xfrm>
              <a:off x="675539" y="1209421"/>
              <a:ext cx="2127272" cy="216024"/>
            </a:xfrm>
            <a:prstGeom prst="rect">
              <a:avLst/>
            </a:prstGeom>
            <a:ln>
              <a:noFill/>
            </a:ln>
          </p:spPr>
          <p:txBody>
            <a:bodyPr/>
            <a:lstStyle>
              <a:lvl1pPr marL="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it-IT" sz="1200" b="1" dirty="0" smtClean="0">
                  <a:solidFill>
                    <a:srgbClr val="00B050"/>
                  </a:solidFill>
                  <a:latin typeface="Century Gothic" pitchFamily="34" charset="0"/>
                </a:rPr>
                <a:t>General Data Centres</a:t>
              </a:r>
              <a:endParaRPr lang="en-US" sz="1200" b="1" dirty="0">
                <a:solidFill>
                  <a:srgbClr val="00B050"/>
                </a:solidFill>
                <a:latin typeface="Century Gothic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509121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74638"/>
            <a:ext cx="7391400" cy="868362"/>
          </a:xfrm>
        </p:spPr>
        <p:txBody>
          <a:bodyPr>
            <a:normAutofit/>
          </a:bodyPr>
          <a:lstStyle>
            <a:lvl1pPr>
              <a:defRPr sz="2800" b="1">
                <a:latin typeface="Century Gothic" pitchFamily="34" charset="0"/>
              </a:defRPr>
            </a:lvl1pPr>
          </a:lstStyle>
          <a:p>
            <a:r>
              <a:rPr lang="nl-NL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>
            <a:normAutofit/>
          </a:bodyPr>
          <a:lstStyle>
            <a:lvl1pPr>
              <a:defRPr sz="2400">
                <a:latin typeface="Century Gothic" pitchFamily="34" charset="0"/>
              </a:defRPr>
            </a:lvl1pPr>
            <a:lvl2pPr>
              <a:defRPr sz="2400">
                <a:latin typeface="Century Gothic" pitchFamily="34" charset="0"/>
              </a:defRPr>
            </a:lvl2pPr>
            <a:lvl3pPr>
              <a:defRPr sz="2400">
                <a:latin typeface="Century Gothic" pitchFamily="34" charset="0"/>
              </a:defRPr>
            </a:lvl3pPr>
            <a:lvl4pPr>
              <a:defRPr sz="2400">
                <a:latin typeface="Century Gothic" pitchFamily="34" charset="0"/>
              </a:defRPr>
            </a:lvl4pPr>
            <a:lvl5pPr>
              <a:defRPr sz="2400">
                <a:latin typeface="Century Gothic" pitchFamily="34" charset="0"/>
              </a:defRPr>
            </a:lvl5pPr>
          </a:lstStyle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  <a:p>
            <a:pPr lvl="4"/>
            <a:r>
              <a:rPr lang="nl-NL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096000"/>
            <a:ext cx="2133600" cy="365125"/>
          </a:xfrm>
        </p:spPr>
        <p:txBody>
          <a:bodyPr/>
          <a:lstStyle/>
          <a:p>
            <a:fld id="{74CD730F-05BA-A14B-B710-A3E85BD56C49}" type="datetimeFigureOut">
              <a:rPr lang="en-US" smtClean="0"/>
              <a:t>03/02/16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096000"/>
            <a:ext cx="28956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096000"/>
            <a:ext cx="2133600" cy="365125"/>
          </a:xfrm>
        </p:spPr>
        <p:txBody>
          <a:bodyPr/>
          <a:lstStyle/>
          <a:p>
            <a:fld id="{149A7106-6CBF-4446-9978-6A8E0CE00EE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Immagine 14" descr="logo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99" y="-211669"/>
            <a:ext cx="1227219" cy="11938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eneral Data Centr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73" y="548680"/>
            <a:ext cx="8412426" cy="6309320"/>
          </a:xfrm>
          <a:prstGeom prst="rect">
            <a:avLst/>
          </a:prstGeom>
        </p:spPr>
      </p:pic>
      <p:pic>
        <p:nvPicPr>
          <p:cNvPr id="11" name="Immagine 14" descr="logo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99" y="-211669"/>
            <a:ext cx="1227219" cy="1193800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371600" y="274638"/>
            <a:ext cx="7315200" cy="792162"/>
          </a:xfrm>
        </p:spPr>
        <p:txBody>
          <a:bodyPr/>
          <a:lstStyle/>
          <a:p>
            <a:r>
              <a:rPr lang="nl-NL" smtClean="0"/>
              <a:t>Click to edit Master title style</a:t>
            </a:r>
            <a:endParaRPr lang="en-US"/>
          </a:p>
        </p:txBody>
      </p:sp>
      <p:grpSp>
        <p:nvGrpSpPr>
          <p:cNvPr id="50" name="Group 49"/>
          <p:cNvGrpSpPr/>
          <p:nvPr/>
        </p:nvGrpSpPr>
        <p:grpSpPr>
          <a:xfrm>
            <a:off x="243515" y="1785485"/>
            <a:ext cx="3176357" cy="2215567"/>
            <a:chOff x="62399" y="1209421"/>
            <a:chExt cx="3176357" cy="2215567"/>
          </a:xfrm>
        </p:grpSpPr>
        <p:grpSp>
          <p:nvGrpSpPr>
            <p:cNvPr id="7" name="Group 6"/>
            <p:cNvGrpSpPr/>
            <p:nvPr userDrawn="1"/>
          </p:nvGrpSpPr>
          <p:grpSpPr>
            <a:xfrm>
              <a:off x="62399" y="1700808"/>
              <a:ext cx="3176357" cy="1724180"/>
              <a:chOff x="62399" y="1700808"/>
              <a:chExt cx="3176357" cy="1724180"/>
            </a:xfrm>
          </p:grpSpPr>
          <p:pic>
            <p:nvPicPr>
              <p:cNvPr id="8" name="Picture 7"/>
              <p:cNvPicPr>
                <a:picLocks noChangeAspect="1"/>
              </p:cNvPicPr>
              <p:nvPr userDrawn="1"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9512" y="1700808"/>
                <a:ext cx="599144" cy="380082"/>
              </a:xfrm>
              <a:prstGeom prst="rect">
                <a:avLst/>
              </a:prstGeom>
            </p:spPr>
          </p:pic>
          <p:pic>
            <p:nvPicPr>
              <p:cNvPr id="10" name="Picture 9"/>
              <p:cNvPicPr>
                <a:picLocks noChangeAspect="1"/>
              </p:cNvPicPr>
              <p:nvPr userDrawn="1"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92277" y="1727683"/>
                <a:ext cx="1072851" cy="288032"/>
              </a:xfrm>
              <a:prstGeom prst="rect">
                <a:avLst/>
              </a:prstGeom>
            </p:spPr>
          </p:pic>
          <p:pic>
            <p:nvPicPr>
              <p:cNvPr id="13" name="Picture 12"/>
              <p:cNvPicPr>
                <a:picLocks noChangeAspect="1"/>
              </p:cNvPicPr>
              <p:nvPr userDrawn="1"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75548" y="1700808"/>
                <a:ext cx="321568" cy="393027"/>
              </a:xfrm>
              <a:prstGeom prst="rect">
                <a:avLst/>
              </a:prstGeom>
            </p:spPr>
          </p:pic>
          <p:pic>
            <p:nvPicPr>
              <p:cNvPr id="14" name="Picture 13"/>
              <p:cNvPicPr>
                <a:picLocks noChangeAspect="1"/>
              </p:cNvPicPr>
              <p:nvPr userDrawn="1"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02556" y="1719262"/>
                <a:ext cx="332797" cy="360431"/>
              </a:xfrm>
              <a:prstGeom prst="rect">
                <a:avLst/>
              </a:prstGeom>
            </p:spPr>
          </p:pic>
          <p:pic>
            <p:nvPicPr>
              <p:cNvPr id="18" name="Picture 17"/>
              <p:cNvPicPr>
                <a:picLocks noChangeAspect="1"/>
              </p:cNvPicPr>
              <p:nvPr userDrawn="1"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64408" y="2079693"/>
                <a:ext cx="438471" cy="141679"/>
              </a:xfrm>
              <a:prstGeom prst="rect">
                <a:avLst/>
              </a:prstGeom>
            </p:spPr>
          </p:pic>
          <p:pic>
            <p:nvPicPr>
              <p:cNvPr id="19" name="Picture 18"/>
              <p:cNvPicPr>
                <a:picLocks noChangeAspect="1"/>
              </p:cNvPicPr>
              <p:nvPr userDrawn="1"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20902" y="2041379"/>
                <a:ext cx="646720" cy="245754"/>
              </a:xfrm>
              <a:prstGeom prst="rect">
                <a:avLst/>
              </a:prstGeom>
            </p:spPr>
          </p:pic>
          <p:pic>
            <p:nvPicPr>
              <p:cNvPr id="20" name="Picture 19"/>
              <p:cNvPicPr>
                <a:picLocks noChangeAspect="1"/>
              </p:cNvPicPr>
              <p:nvPr userDrawn="1"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77331" y="2119531"/>
                <a:ext cx="639570" cy="284253"/>
              </a:xfrm>
              <a:prstGeom prst="rect">
                <a:avLst/>
              </a:prstGeom>
            </p:spPr>
          </p:pic>
          <p:pic>
            <p:nvPicPr>
              <p:cNvPr id="21" name="Picture 20"/>
              <p:cNvPicPr>
                <a:picLocks noChangeAspect="1"/>
              </p:cNvPicPr>
              <p:nvPr userDrawn="1"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2272" y="2284556"/>
                <a:ext cx="699349" cy="258302"/>
              </a:xfrm>
              <a:prstGeom prst="rect">
                <a:avLst/>
              </a:prstGeom>
            </p:spPr>
          </p:pic>
          <p:pic>
            <p:nvPicPr>
              <p:cNvPr id="22" name="Picture 21"/>
              <p:cNvPicPr>
                <a:picLocks noChangeAspect="1"/>
              </p:cNvPicPr>
              <p:nvPr userDrawn="1"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17421" y="2287133"/>
                <a:ext cx="916707" cy="372075"/>
              </a:xfrm>
              <a:prstGeom prst="rect">
                <a:avLst/>
              </a:prstGeom>
            </p:spPr>
          </p:pic>
          <p:pic>
            <p:nvPicPr>
              <p:cNvPr id="25" name="Picture 24"/>
              <p:cNvPicPr>
                <a:picLocks noChangeAspect="1"/>
              </p:cNvPicPr>
              <p:nvPr userDrawn="1"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81967" y="2473170"/>
                <a:ext cx="544263" cy="257313"/>
              </a:xfrm>
              <a:prstGeom prst="rect">
                <a:avLst/>
              </a:prstGeom>
            </p:spPr>
          </p:pic>
          <p:pic>
            <p:nvPicPr>
              <p:cNvPr id="26" name="Picture 25"/>
              <p:cNvPicPr>
                <a:picLocks noChangeAspect="1"/>
              </p:cNvPicPr>
              <p:nvPr userDrawn="1"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628376" y="2443974"/>
                <a:ext cx="395536" cy="197768"/>
              </a:xfrm>
              <a:prstGeom prst="rect">
                <a:avLst/>
              </a:prstGeom>
            </p:spPr>
          </p:pic>
          <p:pic>
            <p:nvPicPr>
              <p:cNvPr id="28" name="Picture 27"/>
              <p:cNvPicPr>
                <a:picLocks noChangeAspect="1"/>
              </p:cNvPicPr>
              <p:nvPr userDrawn="1"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3257" y="2604173"/>
                <a:ext cx="644394" cy="187447"/>
              </a:xfrm>
              <a:prstGeom prst="rect">
                <a:avLst/>
              </a:prstGeom>
            </p:spPr>
          </p:pic>
          <p:pic>
            <p:nvPicPr>
              <p:cNvPr id="32" name="Picture 31"/>
              <p:cNvPicPr>
                <a:picLocks noChangeAspect="1"/>
              </p:cNvPicPr>
              <p:nvPr userDrawn="1"/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13532" y="2800538"/>
                <a:ext cx="825224" cy="125847"/>
              </a:xfrm>
              <a:prstGeom prst="rect">
                <a:avLst/>
              </a:prstGeom>
            </p:spPr>
          </p:pic>
          <p:pic>
            <p:nvPicPr>
              <p:cNvPr id="35" name="Picture 34"/>
              <p:cNvPicPr>
                <a:picLocks noChangeAspect="1"/>
              </p:cNvPicPr>
              <p:nvPr userDrawn="1"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65128" y="2753616"/>
                <a:ext cx="413714" cy="404664"/>
              </a:xfrm>
              <a:prstGeom prst="rect">
                <a:avLst/>
              </a:prstGeom>
            </p:spPr>
          </p:pic>
          <p:pic>
            <p:nvPicPr>
              <p:cNvPr id="37" name="Picture 36"/>
              <p:cNvPicPr>
                <a:picLocks noChangeAspect="1"/>
              </p:cNvPicPr>
              <p:nvPr userDrawn="1"/>
            </p:nvPicPr>
            <p:blipFill>
              <a:blip r:embed="rId1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62611" y="2635296"/>
                <a:ext cx="405011" cy="224132"/>
              </a:xfrm>
              <a:prstGeom prst="rect">
                <a:avLst/>
              </a:prstGeom>
            </p:spPr>
          </p:pic>
          <p:pic>
            <p:nvPicPr>
              <p:cNvPr id="38" name="Picture 37"/>
              <p:cNvPicPr>
                <a:picLocks noChangeAspect="1"/>
              </p:cNvPicPr>
              <p:nvPr userDrawn="1"/>
            </p:nvPicPr>
            <p:blipFill>
              <a:blip r:embed="rId1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22780" y="2641742"/>
                <a:ext cx="556155" cy="443441"/>
              </a:xfrm>
              <a:prstGeom prst="rect">
                <a:avLst/>
              </a:prstGeom>
            </p:spPr>
          </p:pic>
          <p:pic>
            <p:nvPicPr>
              <p:cNvPr id="43" name="Picture 42"/>
              <p:cNvPicPr>
                <a:picLocks noChangeAspect="1"/>
              </p:cNvPicPr>
              <p:nvPr userDrawn="1"/>
            </p:nvPicPr>
            <p:blipFill>
              <a:blip r:embed="rId2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399" y="1978191"/>
                <a:ext cx="438216" cy="308942"/>
              </a:xfrm>
              <a:prstGeom prst="rect">
                <a:avLst/>
              </a:prstGeom>
            </p:spPr>
          </p:pic>
          <p:pic>
            <p:nvPicPr>
              <p:cNvPr id="45" name="Picture 44"/>
              <p:cNvPicPr>
                <a:picLocks noChangeAspect="1"/>
              </p:cNvPicPr>
              <p:nvPr userDrawn="1"/>
            </p:nvPicPr>
            <p:blipFill>
              <a:blip r:embed="rId2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2179" y="2886819"/>
                <a:ext cx="454871" cy="454871"/>
              </a:xfrm>
              <a:prstGeom prst="rect">
                <a:avLst/>
              </a:prstGeom>
            </p:spPr>
          </p:pic>
          <p:pic>
            <p:nvPicPr>
              <p:cNvPr id="46" name="Picture 45"/>
              <p:cNvPicPr>
                <a:picLocks noChangeAspect="1"/>
              </p:cNvPicPr>
              <p:nvPr userDrawn="1"/>
            </p:nvPicPr>
            <p:blipFill>
              <a:blip r:embed="rId2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28702" y="2912349"/>
                <a:ext cx="416917" cy="277944"/>
              </a:xfrm>
              <a:prstGeom prst="rect">
                <a:avLst/>
              </a:prstGeom>
            </p:spPr>
          </p:pic>
          <p:pic>
            <p:nvPicPr>
              <p:cNvPr id="47" name="Picture 46"/>
              <p:cNvPicPr>
                <a:picLocks noChangeAspect="1"/>
              </p:cNvPicPr>
              <p:nvPr userDrawn="1"/>
            </p:nvPicPr>
            <p:blipFill>
              <a:blip r:embed="rId2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1284" y="3158280"/>
                <a:ext cx="1074794" cy="266708"/>
              </a:xfrm>
              <a:prstGeom prst="rect">
                <a:avLst/>
              </a:prstGeom>
            </p:spPr>
          </p:pic>
        </p:grpSp>
        <p:sp>
          <p:nvSpPr>
            <p:cNvPr id="5" name="Isosceles Triangle 4"/>
            <p:cNvSpPr/>
            <p:nvPr userDrawn="1"/>
          </p:nvSpPr>
          <p:spPr>
            <a:xfrm>
              <a:off x="531577" y="1263673"/>
              <a:ext cx="199979" cy="174985"/>
            </a:xfrm>
            <a:prstGeom prst="triangl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8" name="Sottotitolo 2"/>
            <p:cNvSpPr txBox="1">
              <a:spLocks/>
            </p:cNvSpPr>
            <p:nvPr userDrawn="1"/>
          </p:nvSpPr>
          <p:spPr>
            <a:xfrm>
              <a:off x="675539" y="1209421"/>
              <a:ext cx="2127272" cy="216024"/>
            </a:xfrm>
            <a:prstGeom prst="rect">
              <a:avLst/>
            </a:prstGeom>
            <a:ln>
              <a:noFill/>
            </a:ln>
          </p:spPr>
          <p:txBody>
            <a:bodyPr/>
            <a:lstStyle>
              <a:lvl1pPr marL="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it-IT" sz="1200" b="1" dirty="0" smtClean="0">
                  <a:solidFill>
                    <a:srgbClr val="00B050"/>
                  </a:solidFill>
                  <a:latin typeface="Century Gothic" pitchFamily="34" charset="0"/>
                </a:rPr>
                <a:t>General Data Centres</a:t>
              </a:r>
              <a:endParaRPr lang="en-US" sz="1200" b="1" dirty="0">
                <a:solidFill>
                  <a:srgbClr val="00B050"/>
                </a:solidFill>
                <a:latin typeface="Century Gothic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042779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munity Centr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601" y="556828"/>
            <a:ext cx="8414399" cy="6310800"/>
          </a:xfrm>
          <a:prstGeom prst="rect">
            <a:avLst/>
          </a:prstGeom>
        </p:spPr>
      </p:pic>
      <p:pic>
        <p:nvPicPr>
          <p:cNvPr id="11" name="Immagine 14" descr="logo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99" y="-211669"/>
            <a:ext cx="1227219" cy="1193800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371600" y="274638"/>
            <a:ext cx="7315200" cy="792162"/>
          </a:xfrm>
        </p:spPr>
        <p:txBody>
          <a:bodyPr/>
          <a:lstStyle/>
          <a:p>
            <a:r>
              <a:rPr lang="nl-NL" smtClean="0"/>
              <a:t>Click to edit Master title style</a:t>
            </a:r>
            <a:endParaRPr lang="en-US"/>
          </a:p>
        </p:txBody>
      </p:sp>
      <p:grpSp>
        <p:nvGrpSpPr>
          <p:cNvPr id="50" name="Group 49"/>
          <p:cNvGrpSpPr/>
          <p:nvPr/>
        </p:nvGrpSpPr>
        <p:grpSpPr>
          <a:xfrm>
            <a:off x="398572" y="1731343"/>
            <a:ext cx="2805276" cy="1913681"/>
            <a:chOff x="47873" y="3440583"/>
            <a:chExt cx="2805276" cy="1913681"/>
          </a:xfrm>
        </p:grpSpPr>
        <p:grpSp>
          <p:nvGrpSpPr>
            <p:cNvPr id="49" name="Group 48"/>
            <p:cNvGrpSpPr/>
            <p:nvPr userDrawn="1"/>
          </p:nvGrpSpPr>
          <p:grpSpPr>
            <a:xfrm>
              <a:off x="47873" y="3879520"/>
              <a:ext cx="2768760" cy="1474744"/>
              <a:chOff x="47873" y="3879520"/>
              <a:chExt cx="2768760" cy="1474744"/>
            </a:xfrm>
          </p:grpSpPr>
          <p:pic>
            <p:nvPicPr>
              <p:cNvPr id="15" name="Picture 14"/>
              <p:cNvPicPr>
                <a:picLocks noChangeAspect="1"/>
              </p:cNvPicPr>
              <p:nvPr userDrawn="1"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9407" y="3910447"/>
                <a:ext cx="701694" cy="248224"/>
              </a:xfrm>
              <a:prstGeom prst="rect">
                <a:avLst/>
              </a:prstGeom>
            </p:spPr>
          </p:pic>
          <p:pic>
            <p:nvPicPr>
              <p:cNvPr id="16" name="Picture 15"/>
              <p:cNvPicPr>
                <a:picLocks noChangeAspect="1"/>
              </p:cNvPicPr>
              <p:nvPr userDrawn="1"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44253" y="3923671"/>
                <a:ext cx="1076258" cy="221775"/>
              </a:xfrm>
              <a:prstGeom prst="rect">
                <a:avLst/>
              </a:prstGeom>
            </p:spPr>
          </p:pic>
          <p:pic>
            <p:nvPicPr>
              <p:cNvPr id="17" name="Picture 16"/>
              <p:cNvPicPr>
                <a:picLocks noChangeAspect="1"/>
              </p:cNvPicPr>
              <p:nvPr userDrawn="1"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34506" y="4189598"/>
                <a:ext cx="320268" cy="404664"/>
              </a:xfrm>
              <a:prstGeom prst="rect">
                <a:avLst/>
              </a:prstGeom>
            </p:spPr>
          </p:pic>
          <p:pic>
            <p:nvPicPr>
              <p:cNvPr id="23" name="Picture 22"/>
              <p:cNvPicPr>
                <a:picLocks noChangeAspect="1"/>
              </p:cNvPicPr>
              <p:nvPr userDrawn="1"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87074" y="4168451"/>
                <a:ext cx="631019" cy="186677"/>
              </a:xfrm>
              <a:prstGeom prst="rect">
                <a:avLst/>
              </a:prstGeom>
            </p:spPr>
          </p:pic>
          <p:pic>
            <p:nvPicPr>
              <p:cNvPr id="27" name="Picture 26"/>
              <p:cNvPicPr>
                <a:picLocks noChangeAspect="1"/>
              </p:cNvPicPr>
              <p:nvPr userDrawn="1"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96535" y="4197285"/>
                <a:ext cx="358025" cy="349969"/>
              </a:xfrm>
              <a:prstGeom prst="rect">
                <a:avLst/>
              </a:prstGeom>
            </p:spPr>
          </p:pic>
          <p:pic>
            <p:nvPicPr>
              <p:cNvPr id="29" name="Picture 28"/>
              <p:cNvPicPr>
                <a:picLocks noChangeAspect="1"/>
              </p:cNvPicPr>
              <p:nvPr userDrawn="1"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54098" y="4188528"/>
                <a:ext cx="423490" cy="423490"/>
              </a:xfrm>
              <a:prstGeom prst="rect">
                <a:avLst/>
              </a:prstGeom>
            </p:spPr>
          </p:pic>
          <p:pic>
            <p:nvPicPr>
              <p:cNvPr id="31" name="Picture 2"/>
              <p:cNvPicPr>
                <a:picLocks noChangeAspect="1" noChangeArrowheads="1"/>
              </p:cNvPicPr>
              <p:nvPr userDrawn="1"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873" y="4581128"/>
                <a:ext cx="1439820" cy="36605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33" name="Picture 32"/>
              <p:cNvPicPr>
                <a:picLocks noChangeAspect="1"/>
              </p:cNvPicPr>
              <p:nvPr userDrawn="1"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18630" y="4966140"/>
                <a:ext cx="683568" cy="294208"/>
              </a:xfrm>
              <a:prstGeom prst="rect">
                <a:avLst/>
              </a:prstGeom>
            </p:spPr>
          </p:pic>
          <p:pic>
            <p:nvPicPr>
              <p:cNvPr id="34" name="Picture 33"/>
              <p:cNvPicPr>
                <a:picLocks noChangeAspect="1"/>
              </p:cNvPicPr>
              <p:nvPr userDrawn="1"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30225" y="4660650"/>
                <a:ext cx="867544" cy="346415"/>
              </a:xfrm>
              <a:prstGeom prst="rect">
                <a:avLst/>
              </a:prstGeom>
            </p:spPr>
          </p:pic>
          <p:pic>
            <p:nvPicPr>
              <p:cNvPr id="36" name="Picture 35"/>
              <p:cNvPicPr>
                <a:picLocks noChangeAspect="1"/>
              </p:cNvPicPr>
              <p:nvPr userDrawn="1"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11901" y="4947183"/>
                <a:ext cx="403105" cy="407081"/>
              </a:xfrm>
              <a:prstGeom prst="rect">
                <a:avLst/>
              </a:prstGeom>
            </p:spPr>
          </p:pic>
          <p:pic>
            <p:nvPicPr>
              <p:cNvPr id="39" name="Picture 38"/>
              <p:cNvPicPr>
                <a:picLocks noChangeAspect="1"/>
              </p:cNvPicPr>
              <p:nvPr userDrawn="1"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2034" y="4438517"/>
                <a:ext cx="1121603" cy="790683"/>
              </a:xfrm>
              <a:prstGeom prst="rect">
                <a:avLst/>
              </a:prstGeom>
            </p:spPr>
          </p:pic>
          <p:pic>
            <p:nvPicPr>
              <p:cNvPr id="40" name="Picture 39"/>
              <p:cNvPicPr>
                <a:picLocks noChangeAspect="1"/>
              </p:cNvPicPr>
              <p:nvPr userDrawn="1"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46668" y="4400273"/>
                <a:ext cx="415943" cy="359312"/>
              </a:xfrm>
              <a:prstGeom prst="rect">
                <a:avLst/>
              </a:prstGeom>
            </p:spPr>
          </p:pic>
          <p:pic>
            <p:nvPicPr>
              <p:cNvPr id="41" name="Picture 40"/>
              <p:cNvPicPr>
                <a:picLocks noChangeAspect="1"/>
              </p:cNvPicPr>
              <p:nvPr userDrawn="1"/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5500" y="4243522"/>
                <a:ext cx="446067" cy="128748"/>
              </a:xfrm>
              <a:prstGeom prst="rect">
                <a:avLst/>
              </a:prstGeom>
            </p:spPr>
          </p:pic>
          <p:pic>
            <p:nvPicPr>
              <p:cNvPr id="42" name="Picture 41"/>
              <p:cNvPicPr>
                <a:picLocks noChangeAspect="1"/>
              </p:cNvPicPr>
              <p:nvPr userDrawn="1"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010431" y="3879520"/>
                <a:ext cx="806202" cy="310078"/>
              </a:xfrm>
              <a:prstGeom prst="rect">
                <a:avLst/>
              </a:prstGeom>
            </p:spPr>
          </p:pic>
        </p:grpSp>
        <p:sp>
          <p:nvSpPr>
            <p:cNvPr id="44" name="Sottotitolo 2"/>
            <p:cNvSpPr txBox="1">
              <a:spLocks/>
            </p:cNvSpPr>
            <p:nvPr userDrawn="1"/>
          </p:nvSpPr>
          <p:spPr>
            <a:xfrm>
              <a:off x="725877" y="3440583"/>
              <a:ext cx="2127272" cy="216024"/>
            </a:xfrm>
            <a:prstGeom prst="rect">
              <a:avLst/>
            </a:prstGeom>
            <a:ln>
              <a:noFill/>
            </a:ln>
          </p:spPr>
          <p:txBody>
            <a:bodyPr/>
            <a:lstStyle>
              <a:lvl1pPr marL="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it-IT" sz="1200" b="1" dirty="0" smtClean="0">
                  <a:solidFill>
                    <a:srgbClr val="FF0000"/>
                  </a:solidFill>
                  <a:latin typeface="Century Gothic" pitchFamily="34" charset="0"/>
                </a:rPr>
                <a:t>Community Centres</a:t>
              </a:r>
              <a:endParaRPr lang="en-US" sz="1200" b="1" dirty="0">
                <a:solidFill>
                  <a:srgbClr val="FF0000"/>
                </a:solidFill>
                <a:latin typeface="Century Gothic" pitchFamily="34" charset="0"/>
              </a:endParaRPr>
            </a:p>
          </p:txBody>
        </p:sp>
        <p:sp>
          <p:nvSpPr>
            <p:cNvPr id="4" name="Rectangle 3"/>
            <p:cNvSpPr/>
            <p:nvPr userDrawn="1"/>
          </p:nvSpPr>
          <p:spPr>
            <a:xfrm>
              <a:off x="611560" y="3517661"/>
              <a:ext cx="140608" cy="127691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</p:spTree>
    <p:extLst>
      <p:ext uri="{BB962C8B-B14F-4D97-AF65-F5344CB8AC3E}">
        <p14:creationId xmlns:p14="http://schemas.microsoft.com/office/powerpoint/2010/main" val="11068647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UDAT Communiti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magine 14" descr="logo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99" y="-211669"/>
            <a:ext cx="1227219" cy="1193800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371600" y="274638"/>
            <a:ext cx="7315200" cy="792162"/>
          </a:xfrm>
        </p:spPr>
        <p:txBody>
          <a:bodyPr/>
          <a:lstStyle/>
          <a:p>
            <a:r>
              <a:rPr lang="nl-NL" smtClean="0"/>
              <a:t>Click to edit Master title style</a:t>
            </a:r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606" y="764704"/>
            <a:ext cx="8124394" cy="6093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8252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UDAT Communities_empt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magine 14" descr="logo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99" y="-211669"/>
            <a:ext cx="1227219" cy="1193800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371600" y="274638"/>
            <a:ext cx="7315200" cy="792162"/>
          </a:xfrm>
        </p:spPr>
        <p:txBody>
          <a:bodyPr/>
          <a:lstStyle/>
          <a:p>
            <a:r>
              <a:rPr lang="nl-NL" smtClean="0"/>
              <a:t>Click to edit Master title style</a:t>
            </a:r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728700"/>
            <a:ext cx="8172399" cy="612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8252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Click to edit Master title style</a:t>
            </a:r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49A7106-6CBF-4446-9978-6A8E0CE00EE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68313" y="1628775"/>
            <a:ext cx="8207375" cy="4608513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58249379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8"/>
          <p:cNvSpPr>
            <a:spLocks noChangeArrowheads="1"/>
          </p:cNvSpPr>
          <p:nvPr/>
        </p:nvSpPr>
        <p:spPr bwMode="auto">
          <a:xfrm>
            <a:off x="7358063" y="6389688"/>
            <a:ext cx="18129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en-GB" sz="1600" b="1">
                <a:latin typeface="Century Gothic" charset="0"/>
                <a:hlinkClick r:id="rId3"/>
              </a:rPr>
              <a:t>www.eudat.eu</a:t>
            </a:r>
            <a:endParaRPr lang="en-GB" sz="1600" b="1">
              <a:latin typeface="Century Gothic" charset="0"/>
            </a:endParaRPr>
          </a:p>
        </p:txBody>
      </p:sp>
      <p:sp>
        <p:nvSpPr>
          <p:cNvPr id="6" name="CasellaDiTesto 10"/>
          <p:cNvSpPr txBox="1">
            <a:spLocks noChangeArrowheads="1"/>
          </p:cNvSpPr>
          <p:nvPr/>
        </p:nvSpPr>
        <p:spPr bwMode="auto">
          <a:xfrm>
            <a:off x="-65088" y="6510338"/>
            <a:ext cx="7516813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GB" sz="900" smtClean="0">
                <a:latin typeface="Century Gothic" charset="0"/>
                <a:cs typeface="Century Gothic" charset="0"/>
              </a:rPr>
              <a:t>EUDAT receives funding from the European Union's Horizon 2020 programme - DG CONNECT e-Infrastructures. Contract No. 654065</a:t>
            </a:r>
          </a:p>
        </p:txBody>
      </p:sp>
      <p:pic>
        <p:nvPicPr>
          <p:cNvPr id="7" name="Immagine 7" descr="eudat-log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304800"/>
            <a:ext cx="2386013" cy="142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ttangolo 10"/>
          <p:cNvSpPr/>
          <p:nvPr/>
        </p:nvSpPr>
        <p:spPr>
          <a:xfrm>
            <a:off x="0" y="6783388"/>
            <a:ext cx="2387600" cy="84137"/>
          </a:xfrm>
          <a:prstGeom prst="rect">
            <a:avLst/>
          </a:prstGeom>
          <a:solidFill>
            <a:srgbClr val="002B9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>
              <a:solidFill>
                <a:srgbClr val="FF0000"/>
              </a:solidFill>
            </a:endParaRPr>
          </a:p>
        </p:txBody>
      </p:sp>
      <p:sp>
        <p:nvSpPr>
          <p:cNvPr id="9" name="Rettangolo 15"/>
          <p:cNvSpPr/>
          <p:nvPr/>
        </p:nvSpPr>
        <p:spPr>
          <a:xfrm>
            <a:off x="2387600" y="6783388"/>
            <a:ext cx="2344738" cy="84137"/>
          </a:xfrm>
          <a:prstGeom prst="rect">
            <a:avLst/>
          </a:prstGeom>
          <a:solidFill>
            <a:srgbClr val="AA211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>
              <a:solidFill>
                <a:srgbClr val="FF0000"/>
              </a:solidFill>
            </a:endParaRPr>
          </a:p>
        </p:txBody>
      </p:sp>
      <p:sp>
        <p:nvSpPr>
          <p:cNvPr id="11" name="Rettangolo 16"/>
          <p:cNvSpPr/>
          <p:nvPr/>
        </p:nvSpPr>
        <p:spPr>
          <a:xfrm>
            <a:off x="4732338" y="6783388"/>
            <a:ext cx="2306637" cy="84137"/>
          </a:xfrm>
          <a:prstGeom prst="rect">
            <a:avLst/>
          </a:prstGeom>
          <a:solidFill>
            <a:srgbClr val="E3522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>
              <a:solidFill>
                <a:srgbClr val="FF0000"/>
              </a:solidFill>
            </a:endParaRPr>
          </a:p>
        </p:txBody>
      </p:sp>
      <p:sp>
        <p:nvSpPr>
          <p:cNvPr id="12" name="Rettangolo 17"/>
          <p:cNvSpPr/>
          <p:nvPr/>
        </p:nvSpPr>
        <p:spPr>
          <a:xfrm>
            <a:off x="7038975" y="6783388"/>
            <a:ext cx="2105025" cy="84137"/>
          </a:xfrm>
          <a:prstGeom prst="rect">
            <a:avLst/>
          </a:prstGeom>
          <a:solidFill>
            <a:srgbClr val="FAC4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>
              <a:solidFill>
                <a:srgbClr val="FF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420888"/>
            <a:ext cx="7772400" cy="1470025"/>
          </a:xfrm>
        </p:spPr>
        <p:txBody>
          <a:bodyPr>
            <a:normAutofit/>
          </a:bodyPr>
          <a:lstStyle>
            <a:lvl1pPr>
              <a:defRPr sz="4000">
                <a:latin typeface="Century Gothic" pitchFamily="34" charset="0"/>
              </a:defRPr>
            </a:lvl1pPr>
          </a:lstStyle>
          <a:p>
            <a:r>
              <a:rPr lang="nl-NL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933056"/>
            <a:ext cx="6400800" cy="60196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1">
                    <a:tint val="75000"/>
                  </a:schemeClr>
                </a:solidFill>
                <a:latin typeface="Century Gothic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Click to edit Master subtitle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4932040" y="4797152"/>
            <a:ext cx="3778636" cy="1512168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l-NL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868327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magine 14" descr="logo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99" y="-211669"/>
            <a:ext cx="1227219" cy="1193800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>
            <a:normAutofit/>
          </a:bodyPr>
          <a:lstStyle>
            <a:lvl1pPr>
              <a:defRPr sz="2400">
                <a:latin typeface="Century Gothic" pitchFamily="34" charset="0"/>
              </a:defRPr>
            </a:lvl1pPr>
            <a:lvl2pPr>
              <a:defRPr sz="2400">
                <a:latin typeface="Century Gothic" pitchFamily="34" charset="0"/>
              </a:defRPr>
            </a:lvl2pPr>
            <a:lvl3pPr>
              <a:defRPr sz="2400">
                <a:latin typeface="Century Gothic" pitchFamily="34" charset="0"/>
              </a:defRPr>
            </a:lvl3pPr>
            <a:lvl4pPr>
              <a:defRPr sz="2400">
                <a:latin typeface="Century Gothic" pitchFamily="34" charset="0"/>
              </a:defRPr>
            </a:lvl4pPr>
            <a:lvl5pPr>
              <a:defRPr sz="2400">
                <a:latin typeface="Century Gothic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371600" y="274638"/>
            <a:ext cx="7304856" cy="7921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229863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Final Slide">
    <p:bg>
      <p:bgPr>
        <a:solidFill>
          <a:srgbClr val="F7B1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5352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it-IT" dirty="0"/>
          </a:p>
        </p:txBody>
      </p:sp>
      <p:sp>
        <p:nvSpPr>
          <p:cNvPr id="3" name="Rettangolo 2"/>
          <p:cNvSpPr/>
          <p:nvPr userDrawn="1"/>
        </p:nvSpPr>
        <p:spPr>
          <a:xfrm>
            <a:off x="3291932" y="6137094"/>
            <a:ext cx="279223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2"/>
              </a:rPr>
              <a:t>www.eudat.eu</a:t>
            </a:r>
            <a:endParaRPr lang="en-GB" sz="2800" kern="1200" noProof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Rettangolo 10"/>
          <p:cNvSpPr/>
          <p:nvPr userDrawn="1"/>
        </p:nvSpPr>
        <p:spPr>
          <a:xfrm>
            <a:off x="0" y="6783755"/>
            <a:ext cx="2387600" cy="83123"/>
          </a:xfrm>
          <a:prstGeom prst="rect">
            <a:avLst/>
          </a:prstGeom>
          <a:solidFill>
            <a:srgbClr val="002B9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FF0000"/>
              </a:solidFill>
            </a:endParaRPr>
          </a:p>
        </p:txBody>
      </p:sp>
      <p:sp>
        <p:nvSpPr>
          <p:cNvPr id="5" name="Rettangolo 15"/>
          <p:cNvSpPr/>
          <p:nvPr userDrawn="1"/>
        </p:nvSpPr>
        <p:spPr>
          <a:xfrm>
            <a:off x="2387599" y="6783755"/>
            <a:ext cx="2345268" cy="83123"/>
          </a:xfrm>
          <a:prstGeom prst="rect">
            <a:avLst/>
          </a:prstGeom>
          <a:solidFill>
            <a:srgbClr val="AA211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FF0000"/>
              </a:solidFill>
            </a:endParaRPr>
          </a:p>
        </p:txBody>
      </p:sp>
      <p:sp>
        <p:nvSpPr>
          <p:cNvPr id="6" name="Rettangolo 16"/>
          <p:cNvSpPr/>
          <p:nvPr userDrawn="1"/>
        </p:nvSpPr>
        <p:spPr>
          <a:xfrm>
            <a:off x="4732867" y="6783755"/>
            <a:ext cx="2305367" cy="83123"/>
          </a:xfrm>
          <a:prstGeom prst="rect">
            <a:avLst/>
          </a:prstGeom>
          <a:solidFill>
            <a:srgbClr val="E3522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FF0000"/>
              </a:solidFill>
            </a:endParaRPr>
          </a:p>
        </p:txBody>
      </p:sp>
      <p:sp>
        <p:nvSpPr>
          <p:cNvPr id="7" name="Rettangolo 17"/>
          <p:cNvSpPr/>
          <p:nvPr userDrawn="1"/>
        </p:nvSpPr>
        <p:spPr>
          <a:xfrm>
            <a:off x="7038234" y="6783755"/>
            <a:ext cx="2105767" cy="83123"/>
          </a:xfrm>
          <a:prstGeom prst="rect">
            <a:avLst/>
          </a:prstGeom>
          <a:solidFill>
            <a:srgbClr val="FAC4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50043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inal Slide">
    <p:bg>
      <p:bgPr>
        <a:solidFill>
          <a:srgbClr val="F7B1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5352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Click to edit Master title style</a:t>
            </a:r>
            <a:endParaRPr lang="it-IT" dirty="0"/>
          </a:p>
        </p:txBody>
      </p:sp>
      <p:sp>
        <p:nvSpPr>
          <p:cNvPr id="3" name="Rettangolo 2"/>
          <p:cNvSpPr/>
          <p:nvPr userDrawn="1"/>
        </p:nvSpPr>
        <p:spPr>
          <a:xfrm>
            <a:off x="3291933" y="6137094"/>
            <a:ext cx="266013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000" kern="1200" noProof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2"/>
              </a:rPr>
              <a:t>www.eudat.eu</a:t>
            </a:r>
            <a:endParaRPr lang="en-GB" sz="2000" kern="1200" noProof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Rettangolo 10"/>
          <p:cNvSpPr/>
          <p:nvPr userDrawn="1"/>
        </p:nvSpPr>
        <p:spPr>
          <a:xfrm>
            <a:off x="0" y="6783755"/>
            <a:ext cx="2387600" cy="83123"/>
          </a:xfrm>
          <a:prstGeom prst="rect">
            <a:avLst/>
          </a:prstGeom>
          <a:solidFill>
            <a:srgbClr val="002B9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FF0000"/>
              </a:solidFill>
            </a:endParaRPr>
          </a:p>
        </p:txBody>
      </p:sp>
      <p:sp>
        <p:nvSpPr>
          <p:cNvPr id="5" name="Rettangolo 15"/>
          <p:cNvSpPr/>
          <p:nvPr userDrawn="1"/>
        </p:nvSpPr>
        <p:spPr>
          <a:xfrm>
            <a:off x="2387599" y="6783755"/>
            <a:ext cx="2345268" cy="83123"/>
          </a:xfrm>
          <a:prstGeom prst="rect">
            <a:avLst/>
          </a:prstGeom>
          <a:solidFill>
            <a:srgbClr val="AA211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FF0000"/>
              </a:solidFill>
            </a:endParaRPr>
          </a:p>
        </p:txBody>
      </p:sp>
      <p:sp>
        <p:nvSpPr>
          <p:cNvPr id="6" name="Rettangolo 16"/>
          <p:cNvSpPr/>
          <p:nvPr userDrawn="1"/>
        </p:nvSpPr>
        <p:spPr>
          <a:xfrm>
            <a:off x="4732867" y="6783755"/>
            <a:ext cx="2305367" cy="83123"/>
          </a:xfrm>
          <a:prstGeom prst="rect">
            <a:avLst/>
          </a:prstGeom>
          <a:solidFill>
            <a:srgbClr val="E3522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FF0000"/>
              </a:solidFill>
            </a:endParaRPr>
          </a:p>
        </p:txBody>
      </p:sp>
      <p:sp>
        <p:nvSpPr>
          <p:cNvPr id="7" name="Rettangolo 17"/>
          <p:cNvSpPr/>
          <p:nvPr userDrawn="1"/>
        </p:nvSpPr>
        <p:spPr>
          <a:xfrm>
            <a:off x="7038234" y="6783755"/>
            <a:ext cx="2105767" cy="83123"/>
          </a:xfrm>
          <a:prstGeom prst="rect">
            <a:avLst/>
          </a:prstGeom>
          <a:solidFill>
            <a:srgbClr val="FAC4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02994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_Black&amp;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74638"/>
            <a:ext cx="7391400" cy="868362"/>
          </a:xfrm>
        </p:spPr>
        <p:txBody>
          <a:bodyPr>
            <a:normAutofit/>
          </a:bodyPr>
          <a:lstStyle>
            <a:lvl1pPr>
              <a:defRPr sz="2800" b="1">
                <a:latin typeface="Century Gothic" pitchFamily="34" charset="0"/>
              </a:defRPr>
            </a:lvl1pPr>
          </a:lstStyle>
          <a:p>
            <a:r>
              <a:rPr lang="nl-NL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>
            <a:normAutofit/>
          </a:bodyPr>
          <a:lstStyle>
            <a:lvl1pPr>
              <a:defRPr sz="2400">
                <a:latin typeface="Century Gothic" pitchFamily="34" charset="0"/>
              </a:defRPr>
            </a:lvl1pPr>
            <a:lvl2pPr>
              <a:defRPr sz="2400">
                <a:latin typeface="Century Gothic" pitchFamily="34" charset="0"/>
              </a:defRPr>
            </a:lvl2pPr>
            <a:lvl3pPr>
              <a:defRPr sz="2400">
                <a:latin typeface="Century Gothic" pitchFamily="34" charset="0"/>
              </a:defRPr>
            </a:lvl3pPr>
            <a:lvl4pPr>
              <a:defRPr sz="2400">
                <a:latin typeface="Century Gothic" pitchFamily="34" charset="0"/>
              </a:defRPr>
            </a:lvl4pPr>
            <a:lvl5pPr>
              <a:defRPr sz="2400">
                <a:latin typeface="Century Gothic" pitchFamily="34" charset="0"/>
              </a:defRPr>
            </a:lvl5pPr>
          </a:lstStyle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  <a:p>
            <a:pPr lvl="4"/>
            <a:r>
              <a:rPr lang="nl-NL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096000"/>
            <a:ext cx="2133600" cy="365125"/>
          </a:xfrm>
        </p:spPr>
        <p:txBody>
          <a:bodyPr/>
          <a:lstStyle/>
          <a:p>
            <a:fld id="{74CD730F-05BA-A14B-B710-A3E85BD56C49}" type="datetimeFigureOut">
              <a:rPr lang="en-US" smtClean="0"/>
              <a:t>03/02/16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096000"/>
            <a:ext cx="28956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096000"/>
            <a:ext cx="2133600" cy="365125"/>
          </a:xfrm>
        </p:spPr>
        <p:txBody>
          <a:bodyPr/>
          <a:lstStyle/>
          <a:p>
            <a:fld id="{149A7106-6CBF-4446-9978-6A8E0CE00EED}" type="slidenum">
              <a:rPr lang="en-US" smtClean="0"/>
              <a:t>‹#›</a:t>
            </a:fld>
            <a:endParaRPr lang="en-US"/>
          </a:p>
        </p:txBody>
      </p:sp>
      <p:pic>
        <p:nvPicPr>
          <p:cNvPr id="12" name="Immagine 12" descr="EUDAT-LogoGrigio.ep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56" y="-119811"/>
            <a:ext cx="1164989" cy="90926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latin typeface="Century Gothic" pitchFamily="34" charset="0"/>
              </a:defRPr>
            </a:lvl1pPr>
          </a:lstStyle>
          <a:p>
            <a:r>
              <a:rPr lang="nl-NL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Century Gothic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172200"/>
            <a:ext cx="2133600" cy="365125"/>
          </a:xfrm>
        </p:spPr>
        <p:txBody>
          <a:bodyPr/>
          <a:lstStyle/>
          <a:p>
            <a:fld id="{74CD730F-05BA-A14B-B710-A3E85BD56C49}" type="datetimeFigureOut">
              <a:rPr lang="en-US" smtClean="0"/>
              <a:t>03/02/16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172200"/>
            <a:ext cx="28956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172200"/>
            <a:ext cx="2133600" cy="365125"/>
          </a:xfrm>
        </p:spPr>
        <p:txBody>
          <a:bodyPr/>
          <a:lstStyle/>
          <a:p>
            <a:fld id="{149A7106-6CBF-4446-9978-6A8E0CE00EE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Immagine 14" descr="logo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99" y="-211669"/>
            <a:ext cx="1227219" cy="11938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  <a:p>
            <a:pPr lvl="4"/>
            <a:r>
              <a:rPr lang="nl-NL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  <a:p>
            <a:pPr lvl="4"/>
            <a:r>
              <a:rPr lang="nl-NL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D730F-05BA-A14B-B710-A3E85BD56C49}" type="datetimeFigureOut">
              <a:rPr lang="en-US" smtClean="0"/>
              <a:t>03/02/16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A7106-6CBF-4446-9978-6A8E0CE00E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  <a:p>
            <a:pPr lvl="4"/>
            <a:r>
              <a:rPr lang="nl-NL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  <a:p>
            <a:pPr lvl="4"/>
            <a:r>
              <a:rPr lang="nl-NL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D730F-05BA-A14B-B710-A3E85BD56C49}" type="datetimeFigureOut">
              <a:rPr lang="en-US" smtClean="0"/>
              <a:t>03/02/16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A7106-6CBF-4446-9978-6A8E0CE00E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D730F-05BA-A14B-B710-A3E85BD56C49}" type="datetimeFigureOut">
              <a:rPr lang="en-US" smtClean="0"/>
              <a:t>03/02/16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A7106-6CBF-4446-9978-6A8E0CE00E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D730F-05BA-A14B-B710-A3E85BD56C49}" type="datetimeFigureOut">
              <a:rPr lang="en-US" smtClean="0"/>
              <a:t>03/02/16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A7106-6CBF-4446-9978-6A8E0CE00E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3008313" cy="9906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  <a:p>
            <a:pPr lvl="4"/>
            <a:r>
              <a:rPr lang="nl-NL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981200"/>
            <a:ext cx="3008313" cy="41449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D730F-05BA-A14B-B710-A3E85BD56C49}" type="datetimeFigureOut">
              <a:rPr lang="en-US" smtClean="0"/>
              <a:t>03/02/16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A7106-6CBF-4446-9978-6A8E0CE00E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2.xml"/><Relationship Id="rId23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24.xml"/><Relationship Id="rId25" Type="http://schemas.openxmlformats.org/officeDocument/2006/relationships/slideLayout" Target="../slideLayouts/slideLayout25.xml"/><Relationship Id="rId26" Type="http://schemas.openxmlformats.org/officeDocument/2006/relationships/slideLayout" Target="../slideLayouts/slideLayout26.xml"/><Relationship Id="rId27" Type="http://schemas.openxmlformats.org/officeDocument/2006/relationships/slideLayout" Target="../slideLayouts/slideLayout27.xml"/><Relationship Id="rId28" Type="http://schemas.openxmlformats.org/officeDocument/2006/relationships/theme" Target="../theme/theme1.xml"/><Relationship Id="rId29" Type="http://schemas.openxmlformats.org/officeDocument/2006/relationships/image" Target="../media/image1.png"/><Relationship Id="rId30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theme" Target="../theme/theme2.xml"/><Relationship Id="rId3" Type="http://schemas.openxmlformats.org/officeDocument/2006/relationships/image" Target="../media/image59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274638"/>
            <a:ext cx="7315200" cy="7921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716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  <a:p>
            <a:pPr lvl="4"/>
            <a:r>
              <a:rPr lang="nl-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3133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CD730F-05BA-A14B-B710-A3E85BD56C49}" type="datetimeFigureOut">
              <a:rPr lang="en-US" smtClean="0"/>
              <a:t>03/02/16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3133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13133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9A7106-6CBF-4446-9978-6A8E0CE00EE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Immagine 14" descr="logo.png"/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99" y="-211669"/>
            <a:ext cx="1227219" cy="1193800"/>
          </a:xfrm>
          <a:prstGeom prst="rect">
            <a:avLst/>
          </a:prstGeom>
        </p:spPr>
      </p:pic>
      <p:sp>
        <p:nvSpPr>
          <p:cNvPr id="15" name="Rettangolo 10"/>
          <p:cNvSpPr/>
          <p:nvPr/>
        </p:nvSpPr>
        <p:spPr>
          <a:xfrm>
            <a:off x="0" y="6783755"/>
            <a:ext cx="2387600" cy="83123"/>
          </a:xfrm>
          <a:prstGeom prst="rect">
            <a:avLst/>
          </a:prstGeom>
          <a:solidFill>
            <a:srgbClr val="002B9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FF0000"/>
              </a:solidFill>
            </a:endParaRPr>
          </a:p>
        </p:txBody>
      </p:sp>
      <p:sp>
        <p:nvSpPr>
          <p:cNvPr id="16" name="Rettangolo 15"/>
          <p:cNvSpPr/>
          <p:nvPr/>
        </p:nvSpPr>
        <p:spPr>
          <a:xfrm>
            <a:off x="2387599" y="6783755"/>
            <a:ext cx="2345268" cy="83123"/>
          </a:xfrm>
          <a:prstGeom prst="rect">
            <a:avLst/>
          </a:prstGeom>
          <a:solidFill>
            <a:srgbClr val="AA211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FF0000"/>
              </a:solidFill>
            </a:endParaRPr>
          </a:p>
        </p:txBody>
      </p:sp>
      <p:sp>
        <p:nvSpPr>
          <p:cNvPr id="17" name="Rettangolo 16"/>
          <p:cNvSpPr/>
          <p:nvPr/>
        </p:nvSpPr>
        <p:spPr>
          <a:xfrm>
            <a:off x="4732867" y="6783755"/>
            <a:ext cx="2305367" cy="83123"/>
          </a:xfrm>
          <a:prstGeom prst="rect">
            <a:avLst/>
          </a:prstGeom>
          <a:solidFill>
            <a:srgbClr val="E3522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FF0000"/>
              </a:solidFill>
            </a:endParaRPr>
          </a:p>
        </p:txBody>
      </p:sp>
      <p:sp>
        <p:nvSpPr>
          <p:cNvPr id="18" name="Rettangolo 17"/>
          <p:cNvSpPr/>
          <p:nvPr/>
        </p:nvSpPr>
        <p:spPr>
          <a:xfrm>
            <a:off x="7038234" y="6783755"/>
            <a:ext cx="2105767" cy="83123"/>
          </a:xfrm>
          <a:prstGeom prst="rect">
            <a:avLst/>
          </a:prstGeom>
          <a:solidFill>
            <a:srgbClr val="FAC4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FF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8" r:id="rId26"/>
    <p:sldLayoutId id="2147483689" r:id="rId27"/>
  </p:sldLayoutIdLst>
  <p:txStyles>
    <p:titleStyle>
      <a:lvl1pPr algn="ctr" defTabSz="914400" rtl="0" eaLnBrk="1" latinLnBrk="0" hangingPunct="1">
        <a:spcBef>
          <a:spcPct val="0"/>
        </a:spcBef>
        <a:buNone/>
        <a:defRPr sz="2800" b="1" kern="1200">
          <a:solidFill>
            <a:schemeClr val="tx1"/>
          </a:solidFill>
          <a:latin typeface="Century Gothic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SzPct val="100000"/>
        <a:buFontTx/>
        <a:buBlip>
          <a:blip r:embed="rId30"/>
        </a:buBlip>
        <a:defRPr sz="24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SzPct val="100000"/>
        <a:buFontTx/>
        <a:buBlip>
          <a:blip r:embed="rId30"/>
        </a:buBlip>
        <a:defRPr sz="24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SzPct val="100000"/>
        <a:buFontTx/>
        <a:buBlip>
          <a:blip r:embed="rId30"/>
        </a:buBlip>
        <a:defRPr sz="24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SzPct val="100000"/>
        <a:buFontTx/>
        <a:buBlip>
          <a:blip r:embed="rId30"/>
        </a:buBlip>
        <a:defRPr sz="24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SzPct val="100000"/>
        <a:buFontTx/>
        <a:buBlip>
          <a:blip r:embed="rId30"/>
        </a:buBlip>
        <a:defRPr sz="24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721837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</p:sldLayoutIdLst>
  <p:hf hdr="0" ft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4" Type="http://schemas.openxmlformats.org/officeDocument/2006/relationships/package" Target="../embeddings/Microsoft_Word_Document1.docx"/><Relationship Id="rId5" Type="http://schemas.openxmlformats.org/officeDocument/2006/relationships/image" Target="../media/image60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1.png"/><Relationship Id="rId3" Type="http://schemas.openxmlformats.org/officeDocument/2006/relationships/image" Target="../media/image6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EUDAT Working Groups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algn="r"/>
            <a:r>
              <a:rPr lang="en-US" sz="1800" dirty="0" smtClean="0">
                <a:solidFill>
                  <a:schemeClr val="tx1"/>
                </a:solidFill>
              </a:rPr>
              <a:t>Daan Broeder </a:t>
            </a:r>
          </a:p>
          <a:p>
            <a:pPr algn="r"/>
            <a:r>
              <a:rPr lang="en-US" sz="1800" dirty="0" smtClean="0">
                <a:solidFill>
                  <a:schemeClr val="tx1"/>
                </a:solidFill>
              </a:rPr>
              <a:t>Meertens Institute &amp; CLARIN ERIC</a:t>
            </a:r>
          </a:p>
          <a:p>
            <a:pPr algn="r"/>
            <a:endParaRPr lang="en-US" sz="1800" dirty="0" smtClean="0"/>
          </a:p>
          <a:p>
            <a:pPr algn="r"/>
            <a:r>
              <a:rPr lang="en-US" sz="1800" dirty="0" smtClean="0"/>
              <a:t>EUDAT User Forum, Feb 3,4 Rome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1481675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Working Group Future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Can you join?</a:t>
            </a:r>
          </a:p>
          <a:p>
            <a:pPr lvl="1"/>
            <a:r>
              <a:rPr lang="en-US" dirty="0" smtClean="0"/>
              <a:t>We should be glad to get new experts in</a:t>
            </a:r>
            <a:endParaRPr lang="en-US" dirty="0" smtClean="0"/>
          </a:p>
          <a:p>
            <a:pPr lvl="1"/>
            <a:r>
              <a:rPr lang="en-US" dirty="0" smtClean="0"/>
              <a:t>Contact the chairs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Can we have more WGs?</a:t>
            </a:r>
            <a:endParaRPr lang="en-US" dirty="0" smtClean="0"/>
          </a:p>
          <a:p>
            <a:pPr lvl="1"/>
            <a:r>
              <a:rPr lang="en-US" dirty="0" smtClean="0"/>
              <a:t>In principle yes, but we need a good case!</a:t>
            </a:r>
          </a:p>
          <a:p>
            <a:pPr lvl="1"/>
            <a:r>
              <a:rPr lang="en-US" dirty="0"/>
              <a:t>w</a:t>
            </a:r>
            <a:r>
              <a:rPr lang="en-US" dirty="0" smtClean="0"/>
              <a:t>ith and outlook on useful EUDAT services</a:t>
            </a:r>
          </a:p>
          <a:p>
            <a:pPr lvl="1"/>
            <a:r>
              <a:rPr lang="en-US" dirty="0" smtClean="0"/>
              <a:t>Activities c</a:t>
            </a:r>
            <a:r>
              <a:rPr lang="en-US" dirty="0" smtClean="0"/>
              <a:t>omplementary to RDA and EUDAT WGs esp. WP5 &amp; WP8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96015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66677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EUDAT Working groups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Part of EUDAT WP4, task leader Peter </a:t>
            </a:r>
            <a:r>
              <a:rPr lang="en-US" dirty="0" err="1" smtClean="0"/>
              <a:t>Wittenburg</a:t>
            </a:r>
            <a:endParaRPr lang="en-US" dirty="0" smtClean="0"/>
          </a:p>
          <a:p>
            <a:r>
              <a:rPr lang="en-US" dirty="0" smtClean="0"/>
              <a:t>The purpose of the EUDAT working groups is to investigate new technologies and consider their applicability for the EUDAT CDI</a:t>
            </a:r>
          </a:p>
          <a:p>
            <a:r>
              <a:rPr lang="en-US" dirty="0" smtClean="0"/>
              <a:t>The WGs are populated with EUDAT experts but also with external experts that we actively engage</a:t>
            </a:r>
          </a:p>
          <a:p>
            <a:r>
              <a:rPr lang="en-US" dirty="0" smtClean="0"/>
              <a:t>EUDAT WG work </a:t>
            </a:r>
            <a:r>
              <a:rPr lang="en-US" dirty="0"/>
              <a:t>on / </a:t>
            </a:r>
            <a:r>
              <a:rPr lang="en-US" dirty="0" smtClean="0"/>
              <a:t>discuss </a:t>
            </a:r>
            <a:r>
              <a:rPr lang="en-US" dirty="0"/>
              <a:t>about </a:t>
            </a:r>
          </a:p>
          <a:p>
            <a:pPr lvl="1"/>
            <a:r>
              <a:rPr lang="en-US" dirty="0"/>
              <a:t>Development of standards &amp; best practices</a:t>
            </a:r>
          </a:p>
          <a:p>
            <a:pPr lvl="1"/>
            <a:r>
              <a:rPr lang="en-US" dirty="0"/>
              <a:t>Prototype building</a:t>
            </a:r>
          </a:p>
          <a:p>
            <a:pPr lvl="1"/>
            <a:r>
              <a:rPr lang="en-US" dirty="0" smtClean="0"/>
              <a:t>Testing</a:t>
            </a:r>
          </a:p>
          <a:p>
            <a:r>
              <a:rPr lang="en-US" dirty="0" smtClean="0"/>
              <a:t>Results should be: </a:t>
            </a:r>
          </a:p>
          <a:p>
            <a:pPr lvl="1"/>
            <a:r>
              <a:rPr lang="en-US" dirty="0" smtClean="0"/>
              <a:t>Evaluation of data management technologies/services/practices</a:t>
            </a:r>
          </a:p>
          <a:p>
            <a:pPr lvl="1"/>
            <a:r>
              <a:rPr lang="en-US" dirty="0" smtClean="0"/>
              <a:t>Plans for development or implementation plans handed over to WP8 (JRA) and/or WP5</a:t>
            </a:r>
          </a:p>
          <a:p>
            <a:pPr marL="0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20078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does the work?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Some EUDAT </a:t>
            </a:r>
            <a:r>
              <a:rPr lang="en-US" dirty="0"/>
              <a:t>partners are funded to take part </a:t>
            </a:r>
            <a:r>
              <a:rPr lang="en-US" dirty="0" smtClean="0"/>
              <a:t>with experts in </a:t>
            </a:r>
            <a:r>
              <a:rPr lang="en-US" dirty="0"/>
              <a:t>the WGs</a:t>
            </a:r>
          </a:p>
          <a:p>
            <a:r>
              <a:rPr lang="en-US" dirty="0"/>
              <a:t>Extra resources are available for engaging the external </a:t>
            </a:r>
            <a:r>
              <a:rPr lang="en-US" dirty="0" smtClean="0"/>
              <a:t>high-level experts </a:t>
            </a:r>
            <a:r>
              <a:rPr lang="en-US" dirty="0"/>
              <a:t>(traveling </a:t>
            </a:r>
            <a:r>
              <a:rPr lang="en-US" dirty="0" smtClean="0"/>
              <a:t>costs etc.)</a:t>
            </a:r>
            <a:endParaRPr lang="en-US" dirty="0"/>
          </a:p>
          <a:p>
            <a:r>
              <a:rPr lang="en-US" dirty="0"/>
              <a:t>Some resources are available </a:t>
            </a:r>
            <a:r>
              <a:rPr lang="en-US" dirty="0" smtClean="0"/>
              <a:t>for small work </a:t>
            </a:r>
            <a:r>
              <a:rPr lang="en-US" dirty="0"/>
              <a:t>by experts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10020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153744"/>
          </a:xfrm>
        </p:spPr>
        <p:txBody>
          <a:bodyPr>
            <a:normAutofit/>
          </a:bodyPr>
          <a:lstStyle/>
          <a:p>
            <a:r>
              <a:rPr lang="en-US" dirty="0" smtClean="0"/>
              <a:t>The </a:t>
            </a:r>
            <a:r>
              <a:rPr lang="en-US" dirty="0" smtClean="0"/>
              <a:t>previous EUDAT1 project initiated working groups engaging also community experts from outside EUDAT and covered subjects some now JRA subjects:</a:t>
            </a:r>
          </a:p>
          <a:p>
            <a:pPr lvl="1"/>
            <a:r>
              <a:rPr lang="en-US" dirty="0" smtClean="0"/>
              <a:t>Dynamic </a:t>
            </a:r>
            <a:r>
              <a:rPr lang="en-US" dirty="0" smtClean="0"/>
              <a:t>Data</a:t>
            </a:r>
          </a:p>
          <a:p>
            <a:pPr lvl="2"/>
            <a:r>
              <a:rPr lang="en-US" dirty="0" smtClean="0"/>
              <a:t>How can we efficiently identify (using PIDs) dynamic data, store it and process it</a:t>
            </a:r>
            <a:endParaRPr lang="en-US" dirty="0" smtClean="0"/>
          </a:p>
          <a:p>
            <a:pPr lvl="1"/>
            <a:r>
              <a:rPr lang="en-US" dirty="0" smtClean="0"/>
              <a:t>Scientific </a:t>
            </a:r>
            <a:r>
              <a:rPr lang="en-US" dirty="0" smtClean="0"/>
              <a:t>Workflows</a:t>
            </a:r>
          </a:p>
          <a:p>
            <a:pPr lvl="2"/>
            <a:r>
              <a:rPr lang="en-US" dirty="0" smtClean="0"/>
              <a:t>The General Execution Framework, bring computation to data</a:t>
            </a:r>
            <a:endParaRPr lang="en-US" dirty="0" smtClean="0"/>
          </a:p>
          <a:p>
            <a:pPr lvl="1"/>
            <a:r>
              <a:rPr lang="en-US" dirty="0" smtClean="0"/>
              <a:t>Semantics</a:t>
            </a:r>
          </a:p>
          <a:p>
            <a:pPr lvl="2"/>
            <a:r>
              <a:rPr lang="en-US" dirty="0" smtClean="0"/>
              <a:t>B2NOTE: semantic annotation of data</a:t>
            </a:r>
            <a:endParaRPr lang="en-US" dirty="0" smtClean="0"/>
          </a:p>
          <a:p>
            <a:pPr lvl="1"/>
            <a:endParaRPr lang="en-US" dirty="0" smtClean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EUDAT Working </a:t>
            </a:r>
            <a:r>
              <a:rPr lang="en-US" dirty="0" smtClean="0"/>
              <a:t>Groups History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84868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153744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At the start of EUDAT2020 we asked: what is worthwhile to continue and what new subjects are interesting.</a:t>
            </a:r>
            <a:endParaRPr lang="en-US" dirty="0" smtClean="0"/>
          </a:p>
          <a:p>
            <a:r>
              <a:rPr lang="en-US" dirty="0" smtClean="0"/>
              <a:t>Now after discussion with data management and community experts  new subjects were discussed:</a:t>
            </a:r>
          </a:p>
          <a:p>
            <a:pPr lvl="1"/>
            <a:r>
              <a:rPr lang="en-US" dirty="0" smtClean="0"/>
              <a:t>Semantics</a:t>
            </a:r>
          </a:p>
          <a:p>
            <a:pPr lvl="1"/>
            <a:r>
              <a:rPr lang="en-US" dirty="0" smtClean="0"/>
              <a:t>Federated Data Mining</a:t>
            </a:r>
          </a:p>
          <a:p>
            <a:pPr lvl="1"/>
            <a:r>
              <a:rPr lang="en-US" dirty="0" smtClean="0"/>
              <a:t>Time-series data bases or Array Data Bases</a:t>
            </a:r>
          </a:p>
          <a:p>
            <a:pPr lvl="1"/>
            <a:r>
              <a:rPr lang="en-US" dirty="0" smtClean="0"/>
              <a:t>Reproducible data-science</a:t>
            </a:r>
          </a:p>
          <a:p>
            <a:r>
              <a:rPr lang="en-US" dirty="0" smtClean="0"/>
              <a:t>Involve experts and consultancy from outside EUDAT</a:t>
            </a:r>
          </a:p>
          <a:p>
            <a:r>
              <a:rPr lang="en-US" dirty="0" smtClean="0"/>
              <a:t>EUDAT working group event was organized in Barcelona Nov. 12,13 with high level community experts.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EUDAT2020 </a:t>
            </a:r>
            <a:r>
              <a:rPr lang="en-US" dirty="0" smtClean="0"/>
              <a:t>Working groups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4434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9442466"/>
              </p:ext>
            </p:extLst>
          </p:nvPr>
        </p:nvGraphicFramePr>
        <p:xfrm>
          <a:off x="1828800" y="1308100"/>
          <a:ext cx="5486400" cy="424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" name="Document" r:id="rId4" imgW="5486400" imgH="4241800" progId="Word.Document.12">
                  <p:embed/>
                </p:oleObj>
              </mc:Choice>
              <mc:Fallback>
                <p:oleObj name="Document" r:id="rId4" imgW="5486400" imgH="42418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828800" y="1308100"/>
                        <a:ext cx="5486400" cy="4241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EUDAT WG / RDA positioning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82682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Distributed Data Mining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81899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Chairs: Peter </a:t>
            </a:r>
            <a:r>
              <a:rPr lang="en-US" dirty="0" err="1" smtClean="0"/>
              <a:t>Wittenburg</a:t>
            </a:r>
            <a:r>
              <a:rPr lang="en-US" dirty="0" smtClean="0"/>
              <a:t>, Daan Broeder</a:t>
            </a:r>
          </a:p>
          <a:p>
            <a:r>
              <a:rPr lang="en-US" dirty="0" smtClean="0"/>
              <a:t>Data </a:t>
            </a:r>
            <a:r>
              <a:rPr lang="en-US" dirty="0" smtClean="0"/>
              <a:t>sets distributed over multiple sites and the computational processes need to be similarly distributed</a:t>
            </a:r>
          </a:p>
          <a:p>
            <a:pPr lvl="1"/>
            <a:r>
              <a:rPr lang="en-US" dirty="0" smtClean="0"/>
              <a:t>Sensitive data may not leave an institute</a:t>
            </a:r>
          </a:p>
          <a:p>
            <a:pPr lvl="1"/>
            <a:r>
              <a:rPr lang="en-US" dirty="0" smtClean="0"/>
              <a:t>Too large data volumes</a:t>
            </a:r>
          </a:p>
          <a:p>
            <a:r>
              <a:rPr lang="en-US" dirty="0" smtClean="0"/>
              <a:t>We saw use</a:t>
            </a:r>
            <a:r>
              <a:rPr lang="en-US" dirty="0"/>
              <a:t>-cases from different communities such as Human Brain Project, Health, Astronomy, Linguistics and </a:t>
            </a:r>
            <a:r>
              <a:rPr lang="en-US" dirty="0" smtClean="0"/>
              <a:t>Library</a:t>
            </a:r>
          </a:p>
          <a:p>
            <a:r>
              <a:rPr lang="en-GB" dirty="0" smtClean="0"/>
              <a:t>Outcome:</a:t>
            </a:r>
            <a:endParaRPr lang="en-GB" dirty="0" smtClean="0"/>
          </a:p>
          <a:p>
            <a:pPr lvl="1"/>
            <a:r>
              <a:rPr lang="en-GB" dirty="0" smtClean="0"/>
              <a:t>Ideas for protected data in the </a:t>
            </a:r>
            <a:r>
              <a:rPr lang="en-GB" dirty="0" err="1" smtClean="0"/>
              <a:t>BioMed</a:t>
            </a:r>
            <a:r>
              <a:rPr lang="en-GB" dirty="0" smtClean="0"/>
              <a:t> disciplines</a:t>
            </a:r>
          </a:p>
          <a:p>
            <a:pPr lvl="1"/>
            <a:r>
              <a:rPr lang="en-GB" dirty="0" smtClean="0"/>
              <a:t>Planning EUDAT collaboration with NDS and MPCDF concerning interoperability via DDM of the NDS Materials Data Facility and </a:t>
            </a:r>
            <a:r>
              <a:rPr lang="en-GB" dirty="0" err="1" smtClean="0"/>
              <a:t>NoMaD</a:t>
            </a:r>
            <a:r>
              <a:rPr lang="en-GB" dirty="0" smtClean="0"/>
              <a:t> </a:t>
            </a:r>
            <a:r>
              <a:rPr lang="en-GB" dirty="0" smtClean="0"/>
              <a:t>repository (</a:t>
            </a:r>
            <a:r>
              <a:rPr lang="en-GB" dirty="0" err="1" smtClean="0"/>
              <a:t>Wittenburg</a:t>
            </a:r>
            <a:r>
              <a:rPr lang="en-GB" dirty="0" smtClean="0"/>
              <a:t>/</a:t>
            </a:r>
            <a:r>
              <a:rPr lang="en-GB" dirty="0" err="1" smtClean="0"/>
              <a:t>Plante</a:t>
            </a:r>
            <a:r>
              <a:rPr lang="en-GB" dirty="0" smtClean="0"/>
              <a:t>)</a:t>
            </a:r>
            <a:endParaRPr lang="en-GB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08852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Array Data Bases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Chairs: Peter Baumann, Mark van de Sanden</a:t>
            </a:r>
          </a:p>
          <a:p>
            <a:r>
              <a:rPr lang="en-US" dirty="0" smtClean="0"/>
              <a:t>Array Data Bases (</a:t>
            </a:r>
            <a:r>
              <a:rPr lang="en-US" dirty="0" err="1" smtClean="0"/>
              <a:t>rasdaman</a:t>
            </a:r>
            <a:r>
              <a:rPr lang="en-US" dirty="0" smtClean="0"/>
              <a:t>) are a recent development and should be able to make managing and retrieval of array type data as for instance  </a:t>
            </a:r>
            <a:r>
              <a:rPr lang="en-US" dirty="0" err="1" smtClean="0"/>
              <a:t>spatio</a:t>
            </a:r>
            <a:r>
              <a:rPr lang="en-US" dirty="0" smtClean="0"/>
              <a:t>-temporal sensor data easier</a:t>
            </a:r>
          </a:p>
          <a:p>
            <a:pPr lvl="1"/>
            <a:r>
              <a:rPr lang="en-US" dirty="0" smtClean="0"/>
              <a:t>Special SQL/MDA SQL variant</a:t>
            </a:r>
          </a:p>
          <a:p>
            <a:r>
              <a:rPr lang="en-US" dirty="0" smtClean="0"/>
              <a:t>Communities present: Earth Observation, Seismology, Humanities; communities targeted: + Astronomy, Human Brain, Fluid Dynamics</a:t>
            </a:r>
          </a:p>
          <a:p>
            <a:r>
              <a:rPr lang="en-US" dirty="0" smtClean="0"/>
              <a:t>Actions proposed: EUDAT to host Array DB instances and communities EPOS,ICOS to provide data and test usefulness</a:t>
            </a:r>
          </a:p>
          <a:p>
            <a:pPr marL="0" indent="0">
              <a:buNone/>
            </a:pPr>
            <a:r>
              <a:rPr lang="en-US" dirty="0" smtClean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2859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Semantics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5373025" cy="499351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 smtClean="0"/>
              <a:t>Chairs: </a:t>
            </a:r>
            <a:r>
              <a:rPr lang="en-US" dirty="0" err="1" smtClean="0"/>
              <a:t>Yann</a:t>
            </a:r>
            <a:r>
              <a:rPr lang="en-US" dirty="0" smtClean="0"/>
              <a:t> Le Franc, Johannes </a:t>
            </a:r>
            <a:r>
              <a:rPr lang="en-US" dirty="0" err="1" smtClean="0"/>
              <a:t>Peterseil</a:t>
            </a:r>
            <a:endParaRPr lang="en-US" dirty="0" smtClean="0"/>
          </a:p>
          <a:p>
            <a:r>
              <a:rPr lang="en-US" dirty="0" smtClean="0"/>
              <a:t>Semantic </a:t>
            </a:r>
            <a:r>
              <a:rPr lang="en-US" dirty="0" smtClean="0"/>
              <a:t>Web infrastructure: how to build a reliable and scalable infrastructure?</a:t>
            </a:r>
          </a:p>
          <a:p>
            <a:r>
              <a:rPr lang="en-US" dirty="0" smtClean="0"/>
              <a:t>Ontology Life Cycle: coupling a data annotatio</a:t>
            </a:r>
            <a:r>
              <a:rPr lang="en-US" dirty="0" smtClean="0"/>
              <a:t>n process with the ontology design</a:t>
            </a:r>
          </a:p>
          <a:p>
            <a:r>
              <a:rPr lang="en-US" dirty="0" smtClean="0"/>
              <a:t>Semantics in Data: Use of the DTR in different scenarios describing of data e.g. as part of an ontology e.g.  DCO or separately as in a material science use-case</a:t>
            </a:r>
          </a:p>
          <a:p>
            <a:pPr lvl="1"/>
            <a:r>
              <a:rPr lang="en-US" dirty="0" smtClean="0"/>
              <a:t>DTR type proliferation, scope and governance are issues</a:t>
            </a:r>
          </a:p>
          <a:p>
            <a:r>
              <a:rPr lang="en-US" dirty="0" smtClean="0"/>
              <a:t>HTTP signposting: resolving resources described by PIDs and DOIs: going beyond the landing page</a:t>
            </a:r>
          </a:p>
          <a:p>
            <a:endParaRPr lang="en-US" dirty="0" smtClean="0"/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5" name="Image 8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5575" y="3324251"/>
            <a:ext cx="2508885" cy="3194050"/>
          </a:xfrm>
          <a:prstGeom prst="rect">
            <a:avLst/>
          </a:prstGeom>
        </p:spPr>
      </p:pic>
      <p:pic>
        <p:nvPicPr>
          <p:cNvPr id="6" name="Image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4840" y="989471"/>
            <a:ext cx="2151960" cy="2047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5813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EUDAT2020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resentation1">
  <a:themeElements>
    <a:clrScheme name="Eudat-Color">
      <a:dk1>
        <a:srgbClr val="515151"/>
      </a:dk1>
      <a:lt1>
        <a:sysClr val="window" lastClr="FFFFFF"/>
      </a:lt1>
      <a:dk2>
        <a:srgbClr val="1F497D"/>
      </a:dk2>
      <a:lt2>
        <a:srgbClr val="EEECE1"/>
      </a:lt2>
      <a:accent1>
        <a:srgbClr val="1B216E"/>
      </a:accent1>
      <a:accent2>
        <a:srgbClr val="B01813"/>
      </a:accent2>
      <a:accent3>
        <a:srgbClr val="DF3A10"/>
      </a:accent3>
      <a:accent4>
        <a:srgbClr val="F39605"/>
      </a:accent4>
      <a:accent5>
        <a:srgbClr val="FBBE09"/>
      </a:accent5>
      <a:accent6>
        <a:srgbClr val="FFF3E6"/>
      </a:accent6>
      <a:hlink>
        <a:srgbClr val="B11913"/>
      </a:hlink>
      <a:folHlink>
        <a:srgbClr val="DF3B13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EUDAT2020.thmx</Template>
  <TotalTime>6022</TotalTime>
  <Words>653</Words>
  <Application>Microsoft Macintosh PowerPoint</Application>
  <PresentationFormat>On-screen Show (4:3)</PresentationFormat>
  <Paragraphs>75</Paragraphs>
  <Slides>11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EUDAT2020</vt:lpstr>
      <vt:lpstr>Presentation1</vt:lpstr>
      <vt:lpstr>Document</vt:lpstr>
      <vt:lpstr>EUDAT Working Groups</vt:lpstr>
      <vt:lpstr>EUDAT Working groups</vt:lpstr>
      <vt:lpstr>Who does the work?</vt:lpstr>
      <vt:lpstr>EUDAT Working Groups History</vt:lpstr>
      <vt:lpstr>EUDAT2020 Working groups</vt:lpstr>
      <vt:lpstr>EUDAT WG / RDA positioning</vt:lpstr>
      <vt:lpstr>Distributed Data Mining</vt:lpstr>
      <vt:lpstr>Array Data Bases</vt:lpstr>
      <vt:lpstr>Semantics</vt:lpstr>
      <vt:lpstr>Working Group Future</vt:lpstr>
      <vt:lpstr>Questions</vt:lpstr>
    </vt:vector>
  </TitlesOfParts>
  <Company>Meertens Institute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EUDAT Working Groups</dc:title>
  <dc:creator>Daan Broeder</dc:creator>
  <cp:lastModifiedBy>Daan Broeder</cp:lastModifiedBy>
  <cp:revision>32</cp:revision>
  <dcterms:created xsi:type="dcterms:W3CDTF">2016-01-30T19:17:03Z</dcterms:created>
  <dcterms:modified xsi:type="dcterms:W3CDTF">2016-02-06T17:40:48Z</dcterms:modified>
</cp:coreProperties>
</file>