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1"/>
  </p:notesMasterIdLst>
  <p:sldIdLst>
    <p:sldId id="259" r:id="rId3"/>
    <p:sldId id="258" r:id="rId4"/>
    <p:sldId id="262" r:id="rId5"/>
    <p:sldId id="261" r:id="rId6"/>
    <p:sldId id="264" r:id="rId7"/>
    <p:sldId id="269" r:id="rId8"/>
    <p:sldId id="270" r:id="rId9"/>
    <p:sldId id="27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814" autoAdjust="0"/>
  </p:normalViewPr>
  <p:slideViewPr>
    <p:cSldViewPr>
      <p:cViewPr>
        <p:scale>
          <a:sx n="76" d="100"/>
          <a:sy n="76" d="100"/>
        </p:scale>
        <p:origin x="-1206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C341E-C218-4606-AE82-CE80D1AAE51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713104-6484-47AF-8E33-932053A0DC5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13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  <a:defRPr/>
            </a:pPr>
            <a:r>
              <a:rPr lang="en-US" dirty="0" smtClean="0">
                <a:solidFill>
                  <a:schemeClr val="tx2"/>
                </a:solidFill>
                <a:ea typeface="+mn-ea"/>
              </a:rPr>
              <a:t>B2FIND 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s</a:t>
            </a:r>
            <a:r>
              <a:rPr lang="en-US" dirty="0" smtClean="0">
                <a:solidFill>
                  <a:schemeClr val="tx2"/>
                </a:solidFill>
                <a:ea typeface="+mn-ea"/>
              </a:rPr>
              <a:t>tores metadata as well through other EUDAT services such as B2SHARE to provide access to data </a:t>
            </a:r>
            <a:r>
              <a:rPr lang="en-US" dirty="0" smtClean="0">
                <a:solidFill>
                  <a:schemeClr val="tx2"/>
                </a:solidFill>
              </a:rPr>
              <a:t>object within the EUDAT CDI</a:t>
            </a:r>
            <a:endParaRPr lang="en-US" dirty="0" smtClean="0">
              <a:solidFill>
                <a:schemeClr val="tx2"/>
              </a:solidFill>
              <a:ea typeface="+mn-ea"/>
            </a:endParaRP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is used in inter-service use cases, e.g. to select links to data to be transferred to HPC platforms through B2STAGE</a:t>
            </a:r>
            <a:endParaRPr lang="en-GB" dirty="0" smtClean="0">
              <a:solidFill>
                <a:schemeClr val="tx2"/>
              </a:solidFill>
              <a:ea typeface="+mn-ea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17F8AD-33BB-4EDC-B921-541CE899FC3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7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dat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783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1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60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20888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Century Gothic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933056"/>
            <a:ext cx="6400800" cy="60196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  <a:latin typeface="Century Gothic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ttangolo 8"/>
          <p:cNvSpPr/>
          <p:nvPr userDrawn="1"/>
        </p:nvSpPr>
        <p:spPr>
          <a:xfrm>
            <a:off x="7358189" y="6389792"/>
            <a:ext cx="1813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b="1" kern="1200" noProof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  <a:hlinkClick r:id="rId3"/>
              </a:rPr>
              <a:t>www.eudat.eu</a:t>
            </a:r>
            <a:endParaRPr lang="en-GB" sz="1600" b="1" kern="1200" noProof="0" dirty="0" smtClean="0">
              <a:solidFill>
                <a:schemeClr val="tx1"/>
              </a:solidFill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CasellaDiTesto 10"/>
          <p:cNvSpPr txBox="1"/>
          <p:nvPr userDrawn="1"/>
        </p:nvSpPr>
        <p:spPr>
          <a:xfrm>
            <a:off x="-65318" y="6510536"/>
            <a:ext cx="7517638" cy="2308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900" noProof="0" dirty="0" smtClean="0">
                <a:latin typeface="Century Gothic"/>
                <a:cs typeface="Century Gothic"/>
              </a:rPr>
              <a:t>EUDAT receives funding from the European Union's Horizon 2020 programme - DG CONNECT e-Infrastructures. Contract No. 654065</a:t>
            </a:r>
            <a:endParaRPr lang="en-GB" sz="900" noProof="0" dirty="0">
              <a:latin typeface="Century Gothic"/>
              <a:cs typeface="Century Gothic"/>
            </a:endParaRPr>
          </a:p>
        </p:txBody>
      </p:sp>
      <p:pic>
        <p:nvPicPr>
          <p:cNvPr id="14" name="Immagine 7" descr="eudat-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04800"/>
            <a:ext cx="2386076" cy="1421492"/>
          </a:xfrm>
          <a:prstGeom prst="rect">
            <a:avLst/>
          </a:prstGeom>
        </p:spPr>
      </p:pic>
      <p:sp>
        <p:nvSpPr>
          <p:cNvPr id="13" name="Rettangolo 10"/>
          <p:cNvSpPr/>
          <p:nvPr userDrawn="1"/>
        </p:nvSpPr>
        <p:spPr>
          <a:xfrm>
            <a:off x="0" y="6783755"/>
            <a:ext cx="2387600" cy="83123"/>
          </a:xfrm>
          <a:prstGeom prst="rect">
            <a:avLst/>
          </a:prstGeom>
          <a:solidFill>
            <a:srgbClr val="002B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5" name="Rettangolo 15"/>
          <p:cNvSpPr/>
          <p:nvPr userDrawn="1"/>
        </p:nvSpPr>
        <p:spPr>
          <a:xfrm>
            <a:off x="2387599" y="6783755"/>
            <a:ext cx="2345268" cy="83123"/>
          </a:xfrm>
          <a:prstGeom prst="rect">
            <a:avLst/>
          </a:prstGeom>
          <a:solidFill>
            <a:srgbClr val="AA211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Rettangolo 16"/>
          <p:cNvSpPr/>
          <p:nvPr userDrawn="1"/>
        </p:nvSpPr>
        <p:spPr>
          <a:xfrm>
            <a:off x="4732867" y="6783755"/>
            <a:ext cx="2305367" cy="83123"/>
          </a:xfrm>
          <a:prstGeom prst="rect">
            <a:avLst/>
          </a:prstGeom>
          <a:solidFill>
            <a:srgbClr val="E35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7" name="Rettangolo 17"/>
          <p:cNvSpPr/>
          <p:nvPr userDrawn="1"/>
        </p:nvSpPr>
        <p:spPr>
          <a:xfrm>
            <a:off x="7038234" y="6783755"/>
            <a:ext cx="2105767" cy="83123"/>
          </a:xfrm>
          <a:prstGeom prst="rect">
            <a:avLst/>
          </a:prstGeom>
          <a:solidFill>
            <a:srgbClr val="FAC42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932040" y="4797152"/>
            <a:ext cx="3778636" cy="151216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Name, Affiliation, Conference Title and location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01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14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/>
          </a:bodyPr>
          <a:lstStyle>
            <a:lvl1pPr>
              <a:defRPr sz="2400">
                <a:latin typeface="Century Gothic" pitchFamily="34" charset="0"/>
              </a:defRPr>
            </a:lvl1pPr>
            <a:lvl2pPr>
              <a:defRPr sz="2400">
                <a:latin typeface="Century Gothic" pitchFamily="34" charset="0"/>
              </a:defRPr>
            </a:lvl2pPr>
            <a:lvl3pPr>
              <a:defRPr sz="2400">
                <a:latin typeface="Century Gothic" pitchFamily="34" charset="0"/>
              </a:defRPr>
            </a:lvl3pPr>
            <a:lvl4pPr>
              <a:defRPr sz="2400">
                <a:latin typeface="Century Gothic" pitchFamily="34" charset="0"/>
              </a:defRPr>
            </a:lvl4pPr>
            <a:lvl5pPr>
              <a:defRPr sz="2400">
                <a:latin typeface="Century Gothic" pitchFamily="34" charset="0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7304856" cy="792162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pic>
        <p:nvPicPr>
          <p:cNvPr id="5" name="Immagine 14" descr="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-211138"/>
            <a:ext cx="1227138" cy="119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42521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1289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082551"/>
          </a:xfrm>
        </p:spPr>
        <p:txBody>
          <a:bodyPr/>
          <a:lstStyle>
            <a:lvl1pPr>
              <a:defRPr>
                <a:solidFill>
                  <a:srgbClr val="25408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2976"/>
            <a:ext cx="6400800" cy="648072"/>
          </a:xfrm>
        </p:spPr>
        <p:txBody>
          <a:bodyPr/>
          <a:lstStyle>
            <a:lvl1pPr marL="0" indent="0" algn="ctr">
              <a:buNone/>
              <a:defRPr>
                <a:solidFill>
                  <a:srgbClr val="C1342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 dirty="0"/>
          </a:p>
        </p:txBody>
      </p:sp>
      <p:pic>
        <p:nvPicPr>
          <p:cNvPr id="7" name="Picture 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5445224"/>
            <a:ext cx="928688" cy="757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70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991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5329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233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628775"/>
            <a:ext cx="8207375" cy="460851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647765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1407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66592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105014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6712"/>
            <a:ext cx="5111750" cy="52894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86855"/>
            <a:ext cx="3008313" cy="423930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713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6711"/>
            <a:ext cx="5486400" cy="38908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27570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2557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36712"/>
            <a:ext cx="2057400" cy="528945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36712"/>
            <a:ext cx="6019800" cy="5289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5886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68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0" y="0"/>
            <a:ext cx="9144000" cy="61653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458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340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501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7659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873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994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037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153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image" Target="../media/image6.jpeg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9.jpeg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hyperlink" Target="http://www.lter-europe.net/" TargetMode="Externa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eg"/><Relationship Id="rId23" Type="http://schemas.openxmlformats.org/officeDocument/2006/relationships/image" Target="../media/image11.jpeg"/><Relationship Id="rId10" Type="http://schemas.openxmlformats.org/officeDocument/2006/relationships/slideLayout" Target="../slideLayouts/slideLayout23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Relationship Id="rId22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597E3-FEBC-4BB4-B7F5-63F938AA50A9}" type="datetimeFigureOut">
              <a:rPr lang="en-GB" smtClean="0"/>
              <a:t>13/04/2016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5E4E4-B10B-439B-85F8-DC64F39294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15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317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8229600" cy="4497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6237312"/>
            <a:ext cx="895023" cy="538547"/>
          </a:xfrm>
          <a:prstGeom prst="rect">
            <a:avLst/>
          </a:prstGeom>
        </p:spPr>
      </p:pic>
      <p:pic>
        <p:nvPicPr>
          <p:cNvPr id="8" name="Picture 50" descr="http://www.lter-europe.net/logo.jpg">
            <a:hlinkClick r:id="rId17"/>
          </p:cNvPr>
          <p:cNvPicPr>
            <a:picLocks noChangeAspect="1" noChangeArrowheads="1"/>
          </p:cNvPicPr>
          <p:nvPr userDrawn="1"/>
        </p:nvPicPr>
        <p:blipFill>
          <a:blip r:embed="rId18" cstate="screen"/>
          <a:srcRect/>
          <a:stretch>
            <a:fillRect/>
          </a:stretch>
        </p:blipFill>
        <p:spPr bwMode="auto">
          <a:xfrm>
            <a:off x="187351" y="37798"/>
            <a:ext cx="1596940" cy="62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uppieren 3"/>
          <p:cNvGrpSpPr/>
          <p:nvPr userDrawn="1"/>
        </p:nvGrpSpPr>
        <p:grpSpPr>
          <a:xfrm>
            <a:off x="4473319" y="6380085"/>
            <a:ext cx="1211014" cy="320290"/>
            <a:chOff x="4473319" y="6380085"/>
            <a:chExt cx="1211014" cy="320290"/>
          </a:xfrm>
        </p:grpSpPr>
        <p:pic>
          <p:nvPicPr>
            <p:cNvPr id="9" name="Picture 9" descr="logo_enveurope_web"/>
            <p:cNvPicPr>
              <a:picLocks noChangeAspect="1" noChangeArrowheads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3319" y="6380085"/>
              <a:ext cx="746753" cy="32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5" descr="life"/>
            <p:cNvPicPr>
              <a:picLocks noChangeAspect="1" noChangeArrowheads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1059" y="6380085"/>
              <a:ext cx="443274" cy="32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71" y="6410597"/>
            <a:ext cx="2879725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Bild 2" descr="logo_alternet"/>
          <p:cNvPicPr>
            <a:picLocks noChangeAspect="1" noChangeArrowheads="1"/>
          </p:cNvPicPr>
          <p:nvPr userDrawn="1"/>
        </p:nvPicPr>
        <p:blipFill>
          <a:blip r:embed="rId2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11047"/>
          <a:stretch>
            <a:fillRect/>
          </a:stretch>
        </p:blipFill>
        <p:spPr bwMode="auto">
          <a:xfrm>
            <a:off x="3749019" y="6309320"/>
            <a:ext cx="504056" cy="46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eLTER short logo (no subtext)"/>
          <p:cNvPicPr>
            <a:picLocks noChangeAspect="1" noChangeArrowheads="1"/>
          </p:cNvPicPr>
          <p:nvPr userDrawn="1"/>
        </p:nvPicPr>
        <p:blipFill rotWithShape="1"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627309" y="6360230"/>
            <a:ext cx="901466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45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C13424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25408F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t-IT" dirty="0"/>
              <a:t>LTER- </a:t>
            </a:r>
            <a:r>
              <a:rPr lang="it-IT" dirty="0" smtClean="0"/>
              <a:t>Europe &amp; EUDAT Collaboration</a:t>
            </a:r>
            <a:endParaRPr lang="it-IT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it-IT" dirty="0" smtClean="0"/>
              <a:t>www.lter-europe.net</a:t>
            </a:r>
            <a:r>
              <a:rPr lang="it-IT" dirty="0"/>
              <a:t>/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690" y="2176395"/>
            <a:ext cx="35941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>
                <a:latin typeface="Century Gothic" charset="0"/>
              </a:rPr>
              <a:t>EUDAT: A truly pan-European Infrastructure</a:t>
            </a:r>
            <a:endParaRPr lang="en-GB" dirty="0"/>
          </a:p>
        </p:txBody>
      </p:sp>
      <p:sp>
        <p:nvSpPr>
          <p:cNvPr id="4" name="Rettangolo 59"/>
          <p:cNvSpPr>
            <a:spLocks noChangeArrowheads="1"/>
          </p:cNvSpPr>
          <p:nvPr/>
        </p:nvSpPr>
        <p:spPr bwMode="auto">
          <a:xfrm>
            <a:off x="78726" y="1574273"/>
            <a:ext cx="4307109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offers </a:t>
            </a:r>
            <a:r>
              <a:rPr lang="en-GB" sz="2000" b="1" dirty="0">
                <a:latin typeface="Century Gothic" charset="0"/>
              </a:rPr>
              <a:t>common data </a:t>
            </a:r>
            <a:r>
              <a:rPr lang="en-GB" sz="2000" b="1" dirty="0" smtClean="0">
                <a:latin typeface="Century Gothic" charset="0"/>
              </a:rPr>
              <a:t>services </a:t>
            </a:r>
            <a:r>
              <a:rPr lang="en-GB" sz="2000" dirty="0" smtClean="0">
                <a:latin typeface="Century Gothic" charset="0"/>
              </a:rPr>
              <a:t>to both </a:t>
            </a:r>
            <a:r>
              <a:rPr lang="en-GB" sz="2000" b="1" dirty="0" smtClean="0">
                <a:latin typeface="Century Gothic" charset="0"/>
              </a:rPr>
              <a:t>research </a:t>
            </a:r>
            <a:r>
              <a:rPr lang="en-GB" sz="2000" b="1" dirty="0">
                <a:latin typeface="Century Gothic" charset="0"/>
              </a:rPr>
              <a:t>communities </a:t>
            </a:r>
            <a:r>
              <a:rPr lang="en-GB" sz="2000" b="1" dirty="0" smtClean="0">
                <a:latin typeface="Century Gothic" charset="0"/>
              </a:rPr>
              <a:t>and individuals </a:t>
            </a:r>
            <a:r>
              <a:rPr lang="en-GB" sz="2000" dirty="0" smtClean="0">
                <a:latin typeface="Century Gothic" charset="0"/>
              </a:rPr>
              <a:t>through a network </a:t>
            </a:r>
            <a:r>
              <a:rPr lang="en-GB" sz="2000" dirty="0">
                <a:latin typeface="Century Gothic" charset="0"/>
              </a:rPr>
              <a:t>of </a:t>
            </a:r>
            <a:r>
              <a:rPr lang="en-GB" sz="2000" b="1" dirty="0" smtClean="0">
                <a:latin typeface="Century Gothic" charset="0"/>
              </a:rPr>
              <a:t>35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organisations.</a:t>
            </a:r>
            <a:endParaRPr lang="en-GB" sz="2000" b="1" dirty="0">
              <a:latin typeface="Century Gothic" charset="0"/>
            </a:endParaRPr>
          </a:p>
        </p:txBody>
      </p:sp>
      <p:sp>
        <p:nvSpPr>
          <p:cNvPr id="5" name="Rettangolo 60"/>
          <p:cNvSpPr>
            <a:spLocks noChangeArrowheads="1"/>
          </p:cNvSpPr>
          <p:nvPr/>
        </p:nvSpPr>
        <p:spPr bwMode="auto">
          <a:xfrm>
            <a:off x="78726" y="3635714"/>
            <a:ext cx="3890211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2000" dirty="0" smtClean="0">
                <a:latin typeface="Century Gothic" charset="0"/>
              </a:rPr>
              <a:t>EUDAT wants to enable </a:t>
            </a:r>
            <a:r>
              <a:rPr lang="en-GB" sz="2000" b="1" dirty="0">
                <a:latin typeface="Century Gothic" charset="0"/>
              </a:rPr>
              <a:t>European </a:t>
            </a:r>
            <a:r>
              <a:rPr lang="en-GB" sz="2000" b="1" dirty="0" smtClean="0">
                <a:latin typeface="Century Gothic" charset="0"/>
              </a:rPr>
              <a:t>researchers from </a:t>
            </a:r>
            <a:r>
              <a:rPr lang="en-GB" sz="2000" b="1" dirty="0">
                <a:latin typeface="Century Gothic" charset="0"/>
              </a:rPr>
              <a:t>any </a:t>
            </a:r>
            <a:r>
              <a:rPr lang="en-GB" sz="2000" b="1" dirty="0" smtClean="0">
                <a:latin typeface="Century Gothic" charset="0"/>
              </a:rPr>
              <a:t>discipline </a:t>
            </a:r>
            <a:r>
              <a:rPr lang="en-GB" sz="2000" dirty="0">
                <a:latin typeface="Century Gothic" charset="0"/>
              </a:rPr>
              <a:t>to </a:t>
            </a:r>
            <a:r>
              <a:rPr lang="en-GB" sz="2000" b="1" dirty="0">
                <a:latin typeface="Century Gothic" charset="0"/>
              </a:rPr>
              <a:t>preserve, find, access, and process data</a:t>
            </a:r>
            <a:r>
              <a:rPr lang="en-GB" sz="2000" dirty="0">
                <a:latin typeface="Century Gothic" charset="0"/>
              </a:rPr>
              <a:t> in a trusted environment, as part of a </a:t>
            </a:r>
            <a:r>
              <a:rPr lang="en-GB" sz="2000" b="1" dirty="0">
                <a:latin typeface="Century Gothic" charset="0"/>
              </a:rPr>
              <a:t>Collaborative Data </a:t>
            </a:r>
            <a:r>
              <a:rPr lang="en-GB" sz="2000" b="1" dirty="0" smtClean="0">
                <a:latin typeface="Century Gothic" charset="0"/>
              </a:rPr>
              <a:t>Infrastructure</a:t>
            </a:r>
            <a:r>
              <a:rPr lang="en-GB" sz="2000" dirty="0" smtClean="0">
                <a:latin typeface="Century Gothic" charset="0"/>
              </a:rPr>
              <a:t>.</a:t>
            </a:r>
            <a:endParaRPr lang="en-GB" sz="2000" dirty="0">
              <a:latin typeface="Century Gothic" charset="0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629" y="1728434"/>
            <a:ext cx="5177371" cy="447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5983294"/>
            <a:ext cx="134933" cy="156495"/>
          </a:xfrm>
          <a:prstGeom prst="rect">
            <a:avLst/>
          </a:prstGeom>
        </p:spPr>
      </p:pic>
      <p:sp>
        <p:nvSpPr>
          <p:cNvPr id="8" name="Rettangolo 60"/>
          <p:cNvSpPr>
            <a:spLocks noChangeArrowheads="1"/>
          </p:cNvSpPr>
          <p:nvPr/>
        </p:nvSpPr>
        <p:spPr bwMode="auto">
          <a:xfrm>
            <a:off x="5635490" y="589170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European infrastructures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57" y="6252418"/>
            <a:ext cx="134933" cy="156495"/>
          </a:xfrm>
          <a:prstGeom prst="rect">
            <a:avLst/>
          </a:prstGeom>
        </p:spPr>
      </p:pic>
      <p:sp>
        <p:nvSpPr>
          <p:cNvPr id="10" name="Rettangolo 60"/>
          <p:cNvSpPr>
            <a:spLocks noChangeArrowheads="1"/>
          </p:cNvSpPr>
          <p:nvPr/>
        </p:nvSpPr>
        <p:spPr bwMode="auto">
          <a:xfrm>
            <a:off x="5635490" y="6149535"/>
            <a:ext cx="28446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Technology Providers</a:t>
            </a:r>
            <a:endParaRPr lang="en-GB" sz="1400" dirty="0">
              <a:latin typeface="Century Gothic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712" y="6519351"/>
            <a:ext cx="134933" cy="156495"/>
          </a:xfrm>
          <a:prstGeom prst="rect">
            <a:avLst/>
          </a:prstGeom>
        </p:spPr>
      </p:pic>
      <p:sp>
        <p:nvSpPr>
          <p:cNvPr id="12" name="Rettangolo 60"/>
          <p:cNvSpPr>
            <a:spLocks noChangeArrowheads="1"/>
          </p:cNvSpPr>
          <p:nvPr/>
        </p:nvSpPr>
        <p:spPr bwMode="auto">
          <a:xfrm>
            <a:off x="5619312" y="6432260"/>
            <a:ext cx="286080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GB" sz="1400" dirty="0" smtClean="0">
                <a:latin typeface="Century Gothic" charset="0"/>
              </a:rPr>
              <a:t>Research Communities</a:t>
            </a:r>
            <a:endParaRPr lang="en-GB" sz="1400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36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76300" y="260648"/>
            <a:ext cx="73914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EUDAT Vision &amp; Mission 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371600"/>
            <a:ext cx="5194920" cy="515374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400" kern="120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GB" sz="3200" b="1" dirty="0" smtClean="0"/>
              <a:t>Vision</a:t>
            </a:r>
            <a:r>
              <a:rPr lang="en-GB" sz="3200" dirty="0" smtClean="0"/>
              <a:t>: </a:t>
            </a:r>
            <a:r>
              <a:rPr lang="en-GB" sz="3200" i="1" dirty="0" smtClean="0"/>
              <a:t>Data is shared and preserved across borders and disciplines thereby enhancing the value and quality of research at large.</a:t>
            </a:r>
          </a:p>
          <a:p>
            <a:pPr>
              <a:lnSpc>
                <a:spcPct val="110000"/>
              </a:lnSpc>
            </a:pPr>
            <a:endParaRPr lang="en-GB" sz="3200" dirty="0" smtClean="0"/>
          </a:p>
          <a:p>
            <a:pPr>
              <a:lnSpc>
                <a:spcPct val="110000"/>
              </a:lnSpc>
            </a:pPr>
            <a:r>
              <a:rPr lang="en-GB" sz="3200" b="1" dirty="0" smtClean="0"/>
              <a:t>Mission</a:t>
            </a:r>
            <a:r>
              <a:rPr lang="en-GB" sz="3200" dirty="0" smtClean="0"/>
              <a:t>: </a:t>
            </a:r>
            <a:r>
              <a:rPr lang="en-GB" sz="3200" i="1" dirty="0" smtClean="0"/>
              <a:t>To enable data stewardship within and between European Research Communities through a Collaborative Data Infrastructure, a common model and service infrastructure for managing data spanning all European research data centres and community data repositories. </a:t>
            </a:r>
          </a:p>
          <a:p>
            <a:pPr marL="0" indent="0">
              <a:lnSpc>
                <a:spcPct val="110000"/>
              </a:lnSpc>
              <a:buFont typeface="Arial" panose="020B0604020202020204" pitchFamily="34" charset="0"/>
              <a:buNone/>
            </a:pPr>
            <a:endParaRPr lang="en-GB" sz="3200" i="1" dirty="0" smtClean="0"/>
          </a:p>
          <a:p>
            <a:pPr>
              <a:lnSpc>
                <a:spcPct val="110000"/>
              </a:lnSpc>
            </a:pPr>
            <a:endParaRPr lang="en-US" sz="3100" dirty="0" smtClean="0"/>
          </a:p>
          <a:p>
            <a:pPr>
              <a:lnSpc>
                <a:spcPct val="110000"/>
              </a:lnSpc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3573016"/>
            <a:ext cx="3019480" cy="260333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8692" y="1196752"/>
            <a:ext cx="2674367" cy="200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1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44624"/>
            <a:ext cx="7304856" cy="792162"/>
          </a:xfrm>
        </p:spPr>
        <p:txBody>
          <a:bodyPr/>
          <a:lstStyle/>
          <a:p>
            <a:r>
              <a:rPr lang="de-DE" dirty="0" smtClean="0"/>
              <a:t>B2 Service Suite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50199" y="6321305"/>
            <a:ext cx="31201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/>
              <a:t>https://</a:t>
            </a:r>
            <a:r>
              <a:rPr lang="fr-FR" dirty="0" err="1"/>
              <a:t>www.eudat.eu</a:t>
            </a:r>
            <a:r>
              <a:rPr lang="fr-FR" dirty="0"/>
              <a:t>/services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430318" y="980728"/>
            <a:ext cx="3672408" cy="3972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dirty="0"/>
              <a:t>Covering both </a:t>
            </a:r>
            <a:r>
              <a:rPr lang="en-US" sz="2200" b="1" dirty="0"/>
              <a:t>access</a:t>
            </a:r>
            <a:r>
              <a:rPr lang="en-US" sz="2200" dirty="0"/>
              <a:t> and </a:t>
            </a:r>
            <a:r>
              <a:rPr lang="en-US" sz="2200" b="1" dirty="0"/>
              <a:t>deposit</a:t>
            </a:r>
            <a:r>
              <a:rPr lang="en-US" sz="2200" dirty="0"/>
              <a:t>, from </a:t>
            </a:r>
            <a:r>
              <a:rPr lang="en-US" sz="2200" b="1" dirty="0"/>
              <a:t>informal data sharing to long-term archiving</a:t>
            </a:r>
            <a:r>
              <a:rPr lang="en-US" sz="2200" dirty="0"/>
              <a:t>, and addressing </a:t>
            </a:r>
            <a:r>
              <a:rPr lang="en-US" sz="2200" b="1" dirty="0"/>
              <a:t>identification</a:t>
            </a:r>
            <a:r>
              <a:rPr lang="en-US" sz="2200" dirty="0"/>
              <a:t>, </a:t>
            </a:r>
            <a:r>
              <a:rPr lang="en-US" sz="2200" b="1" dirty="0"/>
              <a:t>discoverability</a:t>
            </a:r>
            <a:r>
              <a:rPr lang="en-US" sz="2200" dirty="0"/>
              <a:t> and </a:t>
            </a:r>
            <a:r>
              <a:rPr lang="en-US" sz="2200" b="1" dirty="0"/>
              <a:t>computability</a:t>
            </a:r>
            <a:r>
              <a:rPr lang="en-US" sz="2200" dirty="0"/>
              <a:t> of both </a:t>
            </a:r>
            <a:r>
              <a:rPr lang="en-US" sz="2200" b="1" dirty="0"/>
              <a:t>long-tail and big data</a:t>
            </a:r>
            <a:r>
              <a:rPr lang="en-US" sz="2200" dirty="0"/>
              <a:t>, EUDAT services </a:t>
            </a:r>
            <a:r>
              <a:rPr lang="en-US" sz="2200" dirty="0" smtClean="0"/>
              <a:t>seek to </a:t>
            </a:r>
            <a:r>
              <a:rPr lang="en-US" sz="2200" b="1" u="sng" dirty="0" smtClean="0"/>
              <a:t>address </a:t>
            </a:r>
            <a:r>
              <a:rPr lang="en-US" sz="2200" b="1" u="sng" dirty="0"/>
              <a:t>the full lifecycle of research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861" y="980728"/>
            <a:ext cx="5427547" cy="4999264"/>
            <a:chOff x="19861" y="1255626"/>
            <a:chExt cx="5427547" cy="4999264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61" y="1255626"/>
              <a:ext cx="5427547" cy="4999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5" descr="C:\Users\jkr\projects\eudat\logos\B2SHARE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0335" y="3708660"/>
              <a:ext cx="648072" cy="1371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C:\Users\jkr\projects\eudat\logos\B2FIND.png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835" y="4514878"/>
              <a:ext cx="1014500" cy="1555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4" descr="C:\Users\jkr\projects\eudat\logos\B2DROP-O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584" y="3708660"/>
              <a:ext cx="649932" cy="1448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Users\jkr\projects\eudat\logos\B2SAFE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0417" y="2722835"/>
              <a:ext cx="64993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C:\Users\jkr\projects\eudat\logos\B2STAGE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2722835"/>
              <a:ext cx="648072" cy="144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1143" y="1554721"/>
              <a:ext cx="974905" cy="216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C:\Users\jkr\projects\eudat\logos\B2HANDLE ORIGINAL NO PAYOFF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176686"/>
              <a:ext cx="792088" cy="2911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7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2" y="5358331"/>
            <a:ext cx="2093971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90" y="5729324"/>
            <a:ext cx="2093207" cy="31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9" y="6116381"/>
            <a:ext cx="2093207" cy="31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 descr="C:\Users\lbermude\Documents\Laura\eudat\conference\3rd-conference\poster-services\b2stage\presentacion\B2STAGE_payoff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288" y="6496131"/>
            <a:ext cx="2093207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5570701"/>
            <a:ext cx="2093972" cy="31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jkr\projects\eudat\logos\B2ACCESS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532" y="6341946"/>
            <a:ext cx="2093972" cy="31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297" y="5885327"/>
            <a:ext cx="2093207" cy="49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03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23728" y="1754768"/>
            <a:ext cx="6770912" cy="6683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000" dirty="0"/>
              <a:t>Common Language Resources and Technology Infrastructure (CLARIN)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86065" y="116632"/>
            <a:ext cx="7444885" cy="648072"/>
          </a:xfrm>
        </p:spPr>
        <p:txBody>
          <a:bodyPr>
            <a:noAutofit/>
          </a:bodyPr>
          <a:lstStyle/>
          <a:p>
            <a:r>
              <a:rPr lang="en-GB" sz="3600" dirty="0" smtClean="0"/>
              <a:t>Building solutions with communities</a:t>
            </a:r>
            <a:endParaRPr lang="en-GB" sz="3600" dirty="0"/>
          </a:p>
        </p:txBody>
      </p:sp>
      <p:pic>
        <p:nvPicPr>
          <p:cNvPr id="4" name="Picture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7"/>
          <a:stretch/>
        </p:blipFill>
        <p:spPr bwMode="auto">
          <a:xfrm>
            <a:off x="631309" y="1637222"/>
            <a:ext cx="825628" cy="9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297131" y="2659019"/>
            <a:ext cx="8597509" cy="555063"/>
            <a:chOff x="297131" y="2659019"/>
            <a:chExt cx="8597509" cy="555063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131" y="2659019"/>
              <a:ext cx="1493985" cy="55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Content Placeholder 1"/>
            <p:cNvSpPr txBox="1">
              <a:spLocks/>
            </p:cNvSpPr>
            <p:nvPr/>
          </p:nvSpPr>
          <p:spPr>
            <a:xfrm>
              <a:off x="2123728" y="2665332"/>
              <a:ext cx="6770912" cy="542436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000" dirty="0" smtClean="0"/>
                <a:t>European Network for Earth System Modelling (ENES)</a:t>
              </a:r>
              <a:endParaRPr lang="en-GB" sz="20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566769" y="3450762"/>
            <a:ext cx="8327871" cy="759234"/>
            <a:chOff x="566769" y="3450762"/>
            <a:chExt cx="8327871" cy="759234"/>
          </a:xfrm>
        </p:grpSpPr>
        <p:pic>
          <p:nvPicPr>
            <p:cNvPr id="7" name="Picture 4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6769" y="3474188"/>
              <a:ext cx="954709" cy="7123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Content Placeholder 1"/>
            <p:cNvSpPr txBox="1">
              <a:spLocks/>
            </p:cNvSpPr>
            <p:nvPr/>
          </p:nvSpPr>
          <p:spPr>
            <a:xfrm>
              <a:off x="2123728" y="3450762"/>
              <a:ext cx="6770912" cy="75923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000" dirty="0" smtClean="0"/>
                <a:t>Distributed </a:t>
              </a:r>
              <a:r>
                <a:rPr lang="en-GB" sz="2000" dirty="0"/>
                <a:t>infrastructure for life-science information </a:t>
              </a:r>
              <a:r>
                <a:rPr lang="en-GB" sz="2000" dirty="0" smtClean="0"/>
                <a:t>(ELIXIR)</a:t>
              </a:r>
              <a:endParaRPr lang="en-GB" sz="2000" dirty="0"/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440026" y="4365104"/>
            <a:ext cx="8454614" cy="675932"/>
            <a:chOff x="440026" y="4386866"/>
            <a:chExt cx="8454614" cy="675932"/>
          </a:xfrm>
        </p:grpSpPr>
        <p:pic>
          <p:nvPicPr>
            <p:cNvPr id="9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026" y="4468329"/>
              <a:ext cx="1208194" cy="513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Content Placeholder 1"/>
            <p:cNvSpPr txBox="1">
              <a:spLocks/>
            </p:cNvSpPr>
            <p:nvPr/>
          </p:nvSpPr>
          <p:spPr>
            <a:xfrm>
              <a:off x="2123728" y="4386866"/>
              <a:ext cx="6770912" cy="67593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000" dirty="0"/>
                <a:t>European Plate Observing System (EPOS) </a:t>
              </a:r>
              <a:r>
                <a:rPr lang="en-GB" sz="2000" dirty="0" smtClean="0"/>
                <a:t>- Solid </a:t>
              </a:r>
              <a:r>
                <a:rPr lang="en-GB" sz="2000" dirty="0"/>
                <a:t>Earth </a:t>
              </a:r>
              <a:r>
                <a:rPr lang="en-GB" sz="2000" dirty="0" smtClean="0"/>
                <a:t>sciences Research Infrastructure</a:t>
              </a:r>
              <a:endParaRPr lang="en-GB" sz="2000" dirty="0"/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107504" y="5191148"/>
            <a:ext cx="8787136" cy="830140"/>
            <a:chOff x="107504" y="5271660"/>
            <a:chExt cx="8787136" cy="830140"/>
          </a:xfrm>
        </p:grpSpPr>
        <p:pic>
          <p:nvPicPr>
            <p:cNvPr id="12" name="Picture 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1495"/>
            <a:stretch/>
          </p:blipFill>
          <p:spPr>
            <a:xfrm>
              <a:off x="107504" y="5337929"/>
              <a:ext cx="1954060" cy="697602"/>
            </a:xfrm>
            <a:prstGeom prst="rect">
              <a:avLst/>
            </a:prstGeom>
          </p:spPr>
        </p:pic>
        <p:sp>
          <p:nvSpPr>
            <p:cNvPr id="15" name="Content Placeholder 1"/>
            <p:cNvSpPr txBox="1">
              <a:spLocks/>
            </p:cNvSpPr>
            <p:nvPr/>
          </p:nvSpPr>
          <p:spPr>
            <a:xfrm>
              <a:off x="2123728" y="5271660"/>
              <a:ext cx="6770912" cy="83014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000" dirty="0" smtClean="0"/>
                <a:t>Integrated Carbon Observation System (ICOS) to quantify &amp; understand greenhouse </a:t>
              </a:r>
              <a:r>
                <a:rPr lang="en-GB" sz="2000" dirty="0"/>
                <a:t>gas </a:t>
              </a:r>
              <a:r>
                <a:rPr lang="en-GB" sz="2000" dirty="0" smtClean="0"/>
                <a:t>balance</a:t>
              </a:r>
              <a:endParaRPr lang="en-GB" sz="2000" dirty="0"/>
            </a:p>
          </p:txBody>
        </p:sp>
      </p:grpSp>
      <p:grpSp>
        <p:nvGrpSpPr>
          <p:cNvPr id="20" name="Gruppieren 19"/>
          <p:cNvGrpSpPr/>
          <p:nvPr/>
        </p:nvGrpSpPr>
        <p:grpSpPr>
          <a:xfrm>
            <a:off x="271886" y="6064545"/>
            <a:ext cx="8622754" cy="711536"/>
            <a:chOff x="271886" y="6064545"/>
            <a:chExt cx="8622754" cy="711536"/>
          </a:xfrm>
        </p:grpSpPr>
        <p:pic>
          <p:nvPicPr>
            <p:cNvPr id="14" name="Picture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886" y="6064545"/>
              <a:ext cx="1544474" cy="71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Content Placeholder 1"/>
            <p:cNvSpPr txBox="1">
              <a:spLocks/>
            </p:cNvSpPr>
            <p:nvPr/>
          </p:nvSpPr>
          <p:spPr>
            <a:xfrm>
              <a:off x="2123728" y="6191165"/>
              <a:ext cx="6770912" cy="4582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4"/>
                </a:buBlip>
                <a:defRPr sz="2400" kern="120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GB" sz="2000" dirty="0"/>
                <a:t>Long-Term Ecosystem Research (LTER</a:t>
              </a:r>
              <a:r>
                <a:rPr lang="en-GB" sz="2000" dirty="0" smtClean="0"/>
                <a:t>) in Europe</a:t>
              </a:r>
              <a:endParaRPr lang="en-GB" sz="2000" dirty="0"/>
            </a:p>
          </p:txBody>
        </p:sp>
      </p:grpSp>
      <p:sp>
        <p:nvSpPr>
          <p:cNvPr id="17" name="Rettangolo 60"/>
          <p:cNvSpPr>
            <a:spLocks noChangeArrowheads="1"/>
          </p:cNvSpPr>
          <p:nvPr/>
        </p:nvSpPr>
        <p:spPr bwMode="auto">
          <a:xfrm>
            <a:off x="251520" y="929336"/>
            <a:ext cx="8539402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charset="0"/>
              </a:rPr>
              <a:t>EUDAT services </a:t>
            </a:r>
            <a:r>
              <a:rPr lang="en-GB" sz="2000" dirty="0" smtClean="0">
                <a:latin typeface="Century Gothic" charset="0"/>
              </a:rPr>
              <a:t>(</a:t>
            </a:r>
            <a:r>
              <a:rPr lang="en-GB" sz="2000" b="1" i="1" dirty="0" smtClean="0">
                <a:latin typeface="Century Gothic" charset="0"/>
              </a:rPr>
              <a:t>B2 </a:t>
            </a:r>
            <a:r>
              <a:rPr lang="de-DE" sz="2000" b="1" i="1" dirty="0">
                <a:latin typeface="Century Gothic" charset="0"/>
              </a:rPr>
              <a:t>Service Suite</a:t>
            </a:r>
            <a:r>
              <a:rPr lang="en-GB" sz="2000" dirty="0" smtClean="0">
                <a:latin typeface="Century Gothic" charset="0"/>
              </a:rPr>
              <a:t>) are </a:t>
            </a:r>
            <a:r>
              <a:rPr lang="en-GB" sz="2000" b="1" dirty="0">
                <a:latin typeface="Century Gothic" charset="0"/>
              </a:rPr>
              <a:t>designed, built and implemented</a:t>
            </a:r>
            <a:r>
              <a:rPr lang="en-GB" sz="2000" dirty="0">
                <a:latin typeface="Century Gothic" charset="0"/>
              </a:rPr>
              <a:t> </a:t>
            </a:r>
            <a:r>
              <a:rPr lang="en-GB" sz="2000" b="1" dirty="0" smtClean="0">
                <a:latin typeface="Century Gothic" charset="0"/>
              </a:rPr>
              <a:t>together with </a:t>
            </a:r>
            <a:r>
              <a:rPr lang="en-GB" sz="2000" b="1" dirty="0">
                <a:latin typeface="Century Gothic" charset="0"/>
              </a:rPr>
              <a:t>user </a:t>
            </a:r>
            <a:r>
              <a:rPr lang="en-GB" sz="2000" b="1" dirty="0" err="1" smtClean="0">
                <a:latin typeface="Century Gothic" charset="0"/>
              </a:rPr>
              <a:t>communites</a:t>
            </a:r>
            <a:r>
              <a:rPr lang="en-GB" sz="2000" b="1" dirty="0" smtClean="0">
                <a:latin typeface="Century Gothic" charset="0"/>
              </a:rPr>
              <a:t>.</a:t>
            </a:r>
            <a:endParaRPr lang="en-GB" sz="2000" b="1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810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15378" y="177281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pSp>
        <p:nvGrpSpPr>
          <p:cNvPr id="13" name="Gruppieren 12"/>
          <p:cNvGrpSpPr/>
          <p:nvPr/>
        </p:nvGrpSpPr>
        <p:grpSpPr>
          <a:xfrm>
            <a:off x="157279" y="667644"/>
            <a:ext cx="8879217" cy="3841476"/>
            <a:chOff x="157279" y="595636"/>
            <a:chExt cx="8879217" cy="3841476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157280" y="595636"/>
              <a:ext cx="8879216" cy="520694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8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4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rgbClr val="25408F"/>
                  </a:solidFill>
                  <a:latin typeface="Arial" pitchFamily="34" charset="0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spcBef>
                  <a:spcPct val="0"/>
                </a:spcBef>
                <a:buNone/>
              </a:pPr>
              <a:r>
                <a:rPr lang="en-GB" sz="2200" b="1" dirty="0">
                  <a:solidFill>
                    <a:schemeClr val="tx1"/>
                  </a:solidFill>
                  <a:latin typeface="Century Gothic" pitchFamily="34" charset="0"/>
                  <a:cs typeface="+mn-cs"/>
                </a:rPr>
                <a:t>Sharing Research Data (B2SHARE)</a:t>
              </a:r>
              <a:endParaRPr lang="en-US" sz="2200" b="1" dirty="0">
                <a:solidFill>
                  <a:schemeClr val="tx1"/>
                </a:solidFill>
                <a:latin typeface="Century Gothic" pitchFamily="34" charset="0"/>
                <a:cs typeface="+mn-cs"/>
              </a:endParaRPr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>
            <a:xfrm>
              <a:off x="157279" y="1124744"/>
              <a:ext cx="8879217" cy="3312368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55713" lvl="4">
                <a:spcBef>
                  <a:spcPts val="600"/>
                </a:spcBef>
                <a:spcAft>
                  <a:spcPts val="600"/>
                </a:spcAft>
              </a:pPr>
              <a:endParaRPr lang="en-GB" sz="1800" smtClean="0">
                <a:solidFill>
                  <a:prstClr val="black"/>
                </a:solidFill>
              </a:endParaRPr>
            </a:p>
            <a:p>
              <a:pPr marL="901700" lvl="4" indent="-500063">
                <a:spcBef>
                  <a:spcPts val="600"/>
                </a:spcBef>
                <a:spcAft>
                  <a:spcPts val="600"/>
                </a:spcAft>
              </a:pPr>
              <a:r>
                <a:rPr lang="en-GB" smtClean="0">
                  <a:solidFill>
                    <a:prstClr val="black"/>
                  </a:solidFill>
                </a:rPr>
                <a:t>LTER </a:t>
              </a:r>
              <a:r>
                <a:rPr lang="en-GB" dirty="0" smtClean="0">
                  <a:solidFill>
                    <a:prstClr val="black"/>
                  </a:solidFill>
                </a:rPr>
                <a:t>Europe </a:t>
              </a:r>
              <a:r>
                <a:rPr lang="en-GB" smtClean="0">
                  <a:solidFill>
                    <a:prstClr val="black"/>
                  </a:solidFill>
                </a:rPr>
                <a:t>will evaluate the use of B2SHARE as repository </a:t>
              </a:r>
              <a:r>
                <a:rPr lang="en-GB" dirty="0" smtClean="0">
                  <a:solidFill>
                    <a:prstClr val="black"/>
                  </a:solidFill>
                </a:rPr>
                <a:t>for </a:t>
              </a:r>
              <a:r>
                <a:rPr lang="en-GB" smtClean="0">
                  <a:solidFill>
                    <a:prstClr val="black"/>
                  </a:solidFill>
                </a:rPr>
                <a:t>shareable digital </a:t>
              </a:r>
              <a:r>
                <a:rPr lang="en-GB" dirty="0" smtClean="0">
                  <a:solidFill>
                    <a:prstClr val="black"/>
                  </a:solidFill>
                </a:rPr>
                <a:t>objects and evaluate the </a:t>
              </a:r>
              <a:r>
                <a:rPr lang="en-GB" smtClean="0">
                  <a:solidFill>
                    <a:prstClr val="black"/>
                  </a:solidFill>
                </a:rPr>
                <a:t>option as central data </a:t>
              </a:r>
              <a:r>
                <a:rPr lang="en-GB" dirty="0" smtClean="0">
                  <a:solidFill>
                    <a:prstClr val="black"/>
                  </a:solidFill>
                </a:rPr>
                <a:t>repository </a:t>
              </a:r>
              <a:r>
                <a:rPr lang="en-GB" smtClean="0">
                  <a:solidFill>
                    <a:prstClr val="black"/>
                  </a:solidFill>
                </a:rPr>
                <a:t>for LTER data </a:t>
              </a:r>
              <a:r>
                <a:rPr lang="en-GB" dirty="0" smtClean="0">
                  <a:solidFill>
                    <a:prstClr val="black"/>
                  </a:solidFill>
                </a:rPr>
                <a:t>objects / files. </a:t>
              </a:r>
            </a:p>
            <a:p>
              <a:pPr marL="901700" lvl="4" indent="-500063">
                <a:spcBef>
                  <a:spcPts val="600"/>
                </a:spcBef>
                <a:spcAft>
                  <a:spcPts val="600"/>
                </a:spcAft>
              </a:pPr>
              <a:r>
                <a:rPr lang="en-GB" dirty="0">
                  <a:solidFill>
                    <a:prstClr val="black"/>
                  </a:solidFill>
                </a:rPr>
                <a:t>Fully integrate within </a:t>
              </a:r>
              <a:r>
                <a:rPr lang="en-GB">
                  <a:solidFill>
                    <a:prstClr val="black"/>
                  </a:solidFill>
                </a:rPr>
                <a:t>DEIMS </a:t>
              </a:r>
              <a:r>
                <a:rPr lang="en-GB" smtClean="0">
                  <a:solidFill>
                    <a:prstClr val="black"/>
                  </a:solidFill>
                </a:rPr>
                <a:t>metadata </a:t>
              </a:r>
              <a:r>
                <a:rPr lang="en-GB">
                  <a:solidFill>
                    <a:prstClr val="black"/>
                  </a:solidFill>
                </a:rPr>
                <a:t>editor </a:t>
              </a:r>
              <a:r>
                <a:rPr lang="en-GB" smtClean="0">
                  <a:solidFill>
                    <a:prstClr val="black"/>
                  </a:solidFill>
                </a:rPr>
                <a:t>to upload </a:t>
              </a:r>
              <a:r>
                <a:rPr lang="en-GB" dirty="0">
                  <a:solidFill>
                    <a:prstClr val="black"/>
                  </a:solidFill>
                </a:rPr>
                <a:t>files to B2SHARE </a:t>
              </a:r>
              <a:r>
                <a:rPr lang="en-GB">
                  <a:solidFill>
                    <a:prstClr val="black"/>
                  </a:solidFill>
                </a:rPr>
                <a:t>within </a:t>
              </a:r>
              <a:r>
                <a:rPr lang="en-GB" smtClean="0">
                  <a:solidFill>
                    <a:prstClr val="black"/>
                  </a:solidFill>
                </a:rPr>
                <a:t>DEIMS and create related metadata.</a:t>
              </a:r>
              <a:endParaRPr lang="en-GB" dirty="0">
                <a:solidFill>
                  <a:prstClr val="black"/>
                </a:solidFill>
              </a:endParaRPr>
            </a:p>
          </p:txBody>
        </p:sp>
        <p:pic>
          <p:nvPicPr>
            <p:cNvPr id="5" name="Picture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30" y="1196751"/>
              <a:ext cx="2160000" cy="3347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441736" y="101320"/>
            <a:ext cx="8229600" cy="689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  <a:cs typeface="+mn-cs"/>
              </a:rPr>
              <a:t>LTER- Europe EUDAT Service Uptake</a:t>
            </a:r>
            <a:endParaRPr lang="en-US" sz="3200" b="1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</p:txBody>
      </p:sp>
      <p:grpSp>
        <p:nvGrpSpPr>
          <p:cNvPr id="14" name="Gruppieren 13"/>
          <p:cNvGrpSpPr/>
          <p:nvPr/>
        </p:nvGrpSpPr>
        <p:grpSpPr>
          <a:xfrm>
            <a:off x="139285" y="4504854"/>
            <a:ext cx="8882868" cy="1804466"/>
            <a:chOff x="139285" y="4504854"/>
            <a:chExt cx="8882868" cy="1804466"/>
          </a:xfrm>
        </p:grpSpPr>
        <p:sp>
          <p:nvSpPr>
            <p:cNvPr id="10" name="Title 1"/>
            <p:cNvSpPr txBox="1">
              <a:spLocks/>
            </p:cNvSpPr>
            <p:nvPr/>
          </p:nvSpPr>
          <p:spPr>
            <a:xfrm>
              <a:off x="139285" y="4504854"/>
              <a:ext cx="8879217" cy="58033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2800" b="1" kern="1200">
                  <a:solidFill>
                    <a:schemeClr val="tx1"/>
                  </a:solidFill>
                  <a:latin typeface="Century Gothic" pitchFamily="34" charset="0"/>
                  <a:ea typeface="+mj-ea"/>
                  <a:cs typeface="+mj-cs"/>
                </a:defRPr>
              </a:lvl1pPr>
            </a:lstStyle>
            <a:p>
              <a:r>
                <a:rPr lang="en-GB" sz="2300" dirty="0">
                  <a:ea typeface="+mn-ea"/>
                  <a:cs typeface="+mn-cs"/>
                </a:rPr>
                <a:t>Semantic Annotation (B2NOTE)</a:t>
              </a:r>
              <a:endParaRPr lang="en-US" sz="2300" dirty="0">
                <a:ea typeface="+mn-ea"/>
                <a:cs typeface="+mn-cs"/>
              </a:endParaRPr>
            </a:p>
          </p:txBody>
        </p:sp>
        <p:sp>
          <p:nvSpPr>
            <p:cNvPr id="11" name="Content Placeholder 2"/>
            <p:cNvSpPr txBox="1">
              <a:spLocks/>
            </p:cNvSpPr>
            <p:nvPr/>
          </p:nvSpPr>
          <p:spPr>
            <a:xfrm>
              <a:off x="142936" y="5085184"/>
              <a:ext cx="8879217" cy="122413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fontScale="55000" lnSpcReduction="2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28800" lvl="4" indent="0">
                <a:buNone/>
              </a:pPr>
              <a:endParaRPr lang="de-AT" sz="3300" dirty="0" smtClean="0">
                <a:solidFill>
                  <a:prstClr val="black"/>
                </a:solidFill>
              </a:endParaRPr>
            </a:p>
            <a:p>
              <a:pPr marL="1828800" lvl="4" indent="0">
                <a:buNone/>
              </a:pPr>
              <a:endParaRPr lang="de-AT" sz="2000" dirty="0" smtClean="0">
                <a:solidFill>
                  <a:prstClr val="black"/>
                </a:solidFill>
              </a:endParaRPr>
            </a:p>
            <a:p>
              <a:pPr marL="992188" lvl="4" indent="-541338"/>
              <a:r>
                <a:rPr lang="de-AT" sz="4400" dirty="0">
                  <a:solidFill>
                    <a:prstClr val="black"/>
                  </a:solidFill>
                </a:rPr>
                <a:t>semantic annotation of data for the LTER </a:t>
              </a:r>
              <a:r>
                <a:rPr lang="de-AT" sz="4400">
                  <a:solidFill>
                    <a:prstClr val="black"/>
                  </a:solidFill>
                </a:rPr>
                <a:t>community </a:t>
              </a:r>
              <a:r>
                <a:rPr lang="de-AT" sz="4400" smtClean="0">
                  <a:solidFill>
                    <a:prstClr val="black"/>
                  </a:solidFill>
                </a:rPr>
                <a:t>metadata and data</a:t>
              </a:r>
              <a:endParaRPr lang="en-GB" sz="4400" dirty="0">
                <a:solidFill>
                  <a:prstClr val="black"/>
                </a:solidFill>
              </a:endParaRPr>
            </a:p>
          </p:txBody>
        </p:sp>
        <p:pic>
          <p:nvPicPr>
            <p:cNvPr id="12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1357" y="5157036"/>
              <a:ext cx="2160000" cy="3354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45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/>
          <p:cNvGrpSpPr/>
          <p:nvPr/>
        </p:nvGrpSpPr>
        <p:grpSpPr>
          <a:xfrm>
            <a:off x="139285" y="796915"/>
            <a:ext cx="8879218" cy="2632085"/>
            <a:chOff x="139285" y="796915"/>
            <a:chExt cx="8879218" cy="2632085"/>
          </a:xfrm>
        </p:grpSpPr>
        <p:sp>
          <p:nvSpPr>
            <p:cNvPr id="2" name="Title 1"/>
            <p:cNvSpPr txBox="1">
              <a:spLocks/>
            </p:cNvSpPr>
            <p:nvPr/>
          </p:nvSpPr>
          <p:spPr>
            <a:xfrm>
              <a:off x="139285" y="796915"/>
              <a:ext cx="8879217" cy="59645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spcBef>
                  <a:spcPts val="0"/>
                </a:spcBef>
              </a:pPr>
              <a:r>
                <a:rPr lang="en-GB" sz="2400" b="1" dirty="0">
                  <a:latin typeface="Century Gothic" pitchFamily="34" charset="0"/>
                  <a:ea typeface="+mn-ea"/>
                  <a:cs typeface="+mn-cs"/>
                </a:rPr>
                <a:t>Multi-disciplinary joint metadata catalogue (B2FIND)</a:t>
              </a:r>
              <a:endParaRPr lang="en-US" sz="2400" b="1" dirty="0"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3" name="Content Placeholder 2"/>
            <p:cNvSpPr txBox="1">
              <a:spLocks/>
            </p:cNvSpPr>
            <p:nvPr/>
          </p:nvSpPr>
          <p:spPr>
            <a:xfrm>
              <a:off x="139286" y="1444988"/>
              <a:ext cx="8879217" cy="1984012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rmAutofit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4">
                <a:spcBef>
                  <a:spcPts val="0"/>
                </a:spcBef>
                <a:spcAft>
                  <a:spcPts val="600"/>
                </a:spcAft>
              </a:pPr>
              <a:endParaRPr lang="en-GB" sz="2800" smtClean="0">
                <a:solidFill>
                  <a:prstClr val="black"/>
                </a:solidFill>
              </a:endParaRPr>
            </a:p>
            <a:p>
              <a:pPr marL="901700" lvl="4" indent="-450850">
                <a:spcBef>
                  <a:spcPts val="0"/>
                </a:spcBef>
                <a:spcAft>
                  <a:spcPts val="600"/>
                </a:spcAft>
              </a:pPr>
              <a:r>
                <a:rPr lang="en-GB" smtClean="0">
                  <a:solidFill>
                    <a:prstClr val="black"/>
                  </a:solidFill>
                </a:rPr>
                <a:t>to </a:t>
              </a:r>
              <a:r>
                <a:rPr lang="en-GB" dirty="0">
                  <a:solidFill>
                    <a:prstClr val="black"/>
                  </a:solidFill>
                </a:rPr>
                <a:t>deliver metadata to broader </a:t>
              </a:r>
              <a:r>
                <a:rPr lang="en-GB">
                  <a:solidFill>
                    <a:prstClr val="black"/>
                  </a:solidFill>
                </a:rPr>
                <a:t>communities </a:t>
              </a:r>
              <a:endParaRPr lang="en-GB" smtClean="0">
                <a:solidFill>
                  <a:prstClr val="black"/>
                </a:solidFill>
              </a:endParaRPr>
            </a:p>
            <a:p>
              <a:pPr marL="901700" lvl="4" indent="-450850">
                <a:spcBef>
                  <a:spcPts val="0"/>
                </a:spcBef>
                <a:spcAft>
                  <a:spcPts val="600"/>
                </a:spcAft>
              </a:pPr>
              <a:r>
                <a:rPr lang="en-GB" smtClean="0">
                  <a:solidFill>
                    <a:prstClr val="black"/>
                  </a:solidFill>
                </a:rPr>
                <a:t>evaluate </a:t>
              </a:r>
              <a:r>
                <a:rPr lang="en-GB" dirty="0">
                  <a:solidFill>
                    <a:prstClr val="black"/>
                  </a:solidFill>
                </a:rPr>
                <a:t>options </a:t>
              </a:r>
              <a:r>
                <a:rPr lang="en-GB">
                  <a:solidFill>
                    <a:prstClr val="black"/>
                  </a:solidFill>
                </a:rPr>
                <a:t>for </a:t>
              </a:r>
              <a:r>
                <a:rPr lang="en-GB" smtClean="0">
                  <a:solidFill>
                    <a:prstClr val="black"/>
                  </a:solidFill>
                </a:rPr>
                <a:t>community based MD </a:t>
              </a:r>
              <a:r>
                <a:rPr lang="en-GB" dirty="0">
                  <a:solidFill>
                    <a:prstClr val="black"/>
                  </a:solidFill>
                </a:rPr>
                <a:t>integration </a:t>
              </a:r>
              <a:r>
                <a:rPr lang="en-GB" dirty="0" smtClean="0">
                  <a:solidFill>
                    <a:prstClr val="black"/>
                  </a:solidFill>
                </a:rPr>
                <a:t>&amp; harmonisation </a:t>
              </a:r>
              <a:r>
                <a:rPr lang="en-GB" dirty="0">
                  <a:solidFill>
                    <a:prstClr val="black"/>
                  </a:solidFill>
                </a:rPr>
                <a:t>(currently </a:t>
              </a:r>
              <a:r>
                <a:rPr lang="en-GB" dirty="0" err="1">
                  <a:solidFill>
                    <a:prstClr val="black"/>
                  </a:solidFill>
                </a:rPr>
                <a:t>geonetwork</a:t>
              </a:r>
              <a:r>
                <a:rPr lang="en-GB" dirty="0">
                  <a:solidFill>
                    <a:prstClr val="black"/>
                  </a:solidFill>
                </a:rPr>
                <a:t> in discussion</a:t>
              </a:r>
              <a:r>
                <a:rPr lang="en-GB" dirty="0" smtClean="0">
                  <a:solidFill>
                    <a:prstClr val="black"/>
                  </a:solidFill>
                </a:rPr>
                <a:t>)</a:t>
              </a:r>
              <a:endParaRPr lang="de-AT" sz="1900" dirty="0">
                <a:solidFill>
                  <a:prstClr val="black"/>
                </a:solidFill>
              </a:endParaRPr>
            </a:p>
          </p:txBody>
        </p:sp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82" y="1509836"/>
              <a:ext cx="2160000" cy="3354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441736" y="101320"/>
            <a:ext cx="8229600" cy="6892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Century Gothic" pitchFamily="34" charset="0"/>
                <a:cs typeface="+mn-cs"/>
              </a:rPr>
              <a:t>LTER- Europe EUDAT Service Uptake</a:t>
            </a:r>
            <a:endParaRPr lang="en-US" sz="3200" b="1" dirty="0">
              <a:solidFill>
                <a:schemeClr val="tx1"/>
              </a:solidFill>
              <a:latin typeface="Century Gothic" pitchFamily="34" charset="0"/>
              <a:cs typeface="+mn-cs"/>
            </a:endParaRPr>
          </a:p>
        </p:txBody>
      </p:sp>
      <p:grpSp>
        <p:nvGrpSpPr>
          <p:cNvPr id="12" name="Gruppieren 11"/>
          <p:cNvGrpSpPr/>
          <p:nvPr/>
        </p:nvGrpSpPr>
        <p:grpSpPr>
          <a:xfrm>
            <a:off x="148737" y="3717032"/>
            <a:ext cx="8887758" cy="2304256"/>
            <a:chOff x="148737" y="3573016"/>
            <a:chExt cx="8887758" cy="2304256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157278" y="3573016"/>
              <a:ext cx="8879217" cy="489587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3600" kern="1200">
                  <a:solidFill>
                    <a:srgbClr val="C13424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en-GB" sz="2200" b="1" dirty="0">
                  <a:solidFill>
                    <a:schemeClr val="tx1"/>
                  </a:solidFill>
                  <a:latin typeface="Century Gothic" pitchFamily="34" charset="0"/>
                  <a:ea typeface="+mn-ea"/>
                  <a:cs typeface="+mn-cs"/>
                </a:rPr>
                <a:t>Data replication and long term preservation (B2SAFE)</a:t>
              </a:r>
              <a:endParaRPr lang="en-US" sz="2200" b="1" dirty="0">
                <a:solidFill>
                  <a:schemeClr val="tx1"/>
                </a:solidFill>
                <a:latin typeface="Century Gothic" pitchFamily="34" charset="0"/>
                <a:ea typeface="+mn-ea"/>
                <a:cs typeface="+mn-cs"/>
              </a:endParaRPr>
            </a:p>
          </p:txBody>
        </p:sp>
        <p:sp>
          <p:nvSpPr>
            <p:cNvPr id="10" name="Content Placeholder 2"/>
            <p:cNvSpPr txBox="1">
              <a:spLocks/>
            </p:cNvSpPr>
            <p:nvPr/>
          </p:nvSpPr>
          <p:spPr>
            <a:xfrm>
              <a:off x="148737" y="4077072"/>
              <a:ext cx="8879217" cy="1800200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SzPct val="100000"/>
                <a:buFontTx/>
                <a:buBlip>
                  <a:blip r:embed="rId2"/>
                </a:buBlip>
                <a:defRPr sz="2400" kern="1200">
                  <a:solidFill>
                    <a:schemeClr val="dk1"/>
                  </a:solidFill>
                  <a:latin typeface="Century Gothic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255713" lvl="4">
                <a:spcBef>
                  <a:spcPts val="0"/>
                </a:spcBef>
              </a:pPr>
              <a:endParaRPr lang="de-AT" sz="2800">
                <a:solidFill>
                  <a:prstClr val="black"/>
                </a:solidFill>
              </a:endParaRPr>
            </a:p>
            <a:p>
              <a:pPr marL="904875" lvl="4" indent="-454025">
                <a:spcBef>
                  <a:spcPts val="0"/>
                </a:spcBef>
              </a:pPr>
              <a:r>
                <a:rPr lang="de-AT" smtClean="0">
                  <a:solidFill>
                    <a:prstClr val="black"/>
                  </a:solidFill>
                </a:rPr>
                <a:t>For data replication of the virtual nodes in order to ensure data availability</a:t>
              </a:r>
            </a:p>
            <a:p>
              <a:pPr marL="904875" lvl="4" indent="-454025">
                <a:spcBef>
                  <a:spcPts val="0"/>
                </a:spcBef>
              </a:pPr>
              <a:r>
                <a:rPr lang="de-AT" smtClean="0">
                  <a:solidFill>
                    <a:prstClr val="black"/>
                  </a:solidFill>
                </a:rPr>
                <a:t>For </a:t>
              </a:r>
              <a:r>
                <a:rPr lang="de-AT">
                  <a:solidFill>
                    <a:prstClr val="black"/>
                  </a:solidFill>
                </a:rPr>
                <a:t>replication </a:t>
              </a:r>
              <a:r>
                <a:rPr lang="de-AT" smtClean="0">
                  <a:solidFill>
                    <a:prstClr val="black"/>
                  </a:solidFill>
                </a:rPr>
                <a:t>and distribution of </a:t>
              </a:r>
              <a:r>
                <a:rPr lang="de-AT" dirty="0">
                  <a:solidFill>
                    <a:prstClr val="black"/>
                  </a:solidFill>
                </a:rPr>
                <a:t>virtual machines</a:t>
              </a:r>
            </a:p>
          </p:txBody>
        </p:sp>
        <p:pic>
          <p:nvPicPr>
            <p:cNvPr id="11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22" y="4149080"/>
              <a:ext cx="2160240" cy="313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65550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57200" y="54868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 smtClean="0">
                <a:latin typeface="Century Gothic" panose="020B0502020202020204" pitchFamily="34" charset="0"/>
              </a:rPr>
              <a:t>For More Information </a:t>
            </a:r>
            <a:endParaRPr lang="en-GB" sz="2800" b="1" dirty="0">
              <a:latin typeface="Century Gothic" panose="020B0502020202020204" pitchFamily="34" charset="0"/>
            </a:endParaRPr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183976" y="1628800"/>
            <a:ext cx="4316016" cy="43204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25408F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de-DE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LTER Europe </a:t>
            </a:r>
          </a:p>
          <a:p>
            <a:pPr marL="0" indent="0" algn="ctr">
              <a:buNone/>
            </a:pPr>
            <a:r>
              <a:rPr lang="de-DE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Web –</a:t>
            </a:r>
            <a:r>
              <a:rPr lang="de-DE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lter-europe.net</a:t>
            </a:r>
          </a:p>
          <a:p>
            <a:pPr marL="0" indent="0" algn="ctr">
              <a:buNone/>
            </a:pPr>
            <a:r>
              <a:rPr lang="de-DE" dirty="0">
                <a:solidFill>
                  <a:prstClr val="black"/>
                </a:solidFill>
                <a:latin typeface="Century Gothic" panose="020B0502020202020204" pitchFamily="34" charset="0"/>
              </a:rPr>
              <a:t>Twitter- </a:t>
            </a:r>
            <a:r>
              <a:rPr lang="de-DE" dirty="0" smtClean="0">
                <a:solidFill>
                  <a:srgbClr val="0070C0"/>
                </a:solidFill>
                <a:latin typeface="Century Gothic" panose="020B0502020202020204" pitchFamily="34" charset="0"/>
              </a:rPr>
              <a:t>@eLTER_EU</a:t>
            </a:r>
            <a:endParaRPr lang="de-DE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4788024" y="1650651"/>
            <a:ext cx="4032448" cy="444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354013" indent="-354013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20000"/>
              <a:buFont typeface="Arial" charset="0"/>
              <a:buChar char="•"/>
              <a:defRPr sz="24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1pPr>
            <a:lvl2pPr marL="631825" indent="-276225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22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2pPr>
            <a:lvl3pPr marL="895350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3pPr>
            <a:lvl4pPr marL="1147763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4pPr>
            <a:lvl5pPr marL="1400175" indent="-234950" algn="l" defTabSz="952500" rtl="0" eaLnBrk="1" fontAlgn="base" hangingPunct="1">
              <a:spcBef>
                <a:spcPct val="20000"/>
              </a:spcBef>
              <a:spcAft>
                <a:spcPts val="575"/>
              </a:spcAft>
              <a:buClr>
                <a:schemeClr val="accent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HelveticaNeueLT Pro 45 Lt"/>
                <a:ea typeface="ＭＳ Ｐゴシック" charset="0"/>
                <a:cs typeface="HelveticaNeueLT Pro 45 Lt"/>
              </a:defRPr>
            </a:lvl5pPr>
            <a:lvl6pPr marL="2371346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591945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2812522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033117" indent="-238971" algn="l" defTabSz="955894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48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defTabSz="914400">
              <a:buNone/>
            </a:pPr>
            <a:r>
              <a:rPr lang="en-GB" sz="2800" b="1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</a:t>
            </a:r>
          </a:p>
          <a:p>
            <a:pPr marL="0" indent="0" algn="ctr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Web –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eudat.eu</a:t>
            </a:r>
          </a:p>
          <a:p>
            <a:pPr marL="0" indent="0" algn="ctr" defTabSz="914400">
              <a:buNone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Twitter - </a:t>
            </a:r>
            <a:r>
              <a:rPr lang="en-GB" sz="2800" dirty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@</a:t>
            </a:r>
            <a:r>
              <a:rPr lang="en-GB" sz="2800" dirty="0" smtClean="0">
                <a:solidFill>
                  <a:srgbClr val="0070C0"/>
                </a:solidFill>
                <a:latin typeface="Century Gothic" panose="020B0502020202020204" pitchFamily="34" charset="0"/>
                <a:ea typeface="+mn-ea"/>
                <a:cs typeface="Arial" pitchFamily="34" charset="0"/>
              </a:rPr>
              <a:t>EUDAT_EU</a:t>
            </a:r>
            <a:endParaRPr lang="en-GB" sz="2800" dirty="0">
              <a:solidFill>
                <a:srgbClr val="0070C0"/>
              </a:solidFill>
              <a:latin typeface="Century Gothic" panose="020B0502020202020204" pitchFamily="34" charset="0"/>
              <a:ea typeface="+mn-ea"/>
              <a:cs typeface="Arial" pitchFamily="34" charset="0"/>
            </a:endParaRPr>
          </a:p>
          <a:p>
            <a:endParaRPr lang="en-GB" sz="2800" kern="0" dirty="0">
              <a:solidFill>
                <a:srgbClr val="0070C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221088"/>
            <a:ext cx="3737040" cy="14608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076" y="3821693"/>
            <a:ext cx="3096344" cy="203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UDA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chemeClr val="tx1">
                <a:lumMod val="75000"/>
                <a:lumOff val="25000"/>
              </a:schemeClr>
            </a:solidFill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On-screen Show (4:3)</PresentationFormat>
  <Paragraphs>53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EUDAT_Template</vt:lpstr>
      <vt:lpstr>PowerPoint Presentation</vt:lpstr>
      <vt:lpstr>EUDAT: A truly pan-European Infrastructure</vt:lpstr>
      <vt:lpstr>PowerPoint Presentation</vt:lpstr>
      <vt:lpstr>B2 Service Suite</vt:lpstr>
      <vt:lpstr>Building solutions with communities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</dc:creator>
  <cp:lastModifiedBy>Alex</cp:lastModifiedBy>
  <cp:revision>14</cp:revision>
  <dcterms:created xsi:type="dcterms:W3CDTF">2016-03-15T11:11:29Z</dcterms:created>
  <dcterms:modified xsi:type="dcterms:W3CDTF">2016-04-13T12:41:51Z</dcterms:modified>
</cp:coreProperties>
</file>