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2438"/>
    <a:srgbClr val="85394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35" autoAdjust="0"/>
    <p:restoredTop sz="90955" autoAdjust="0"/>
  </p:normalViewPr>
  <p:slideViewPr>
    <p:cSldViewPr snapToGrid="0" snapToObjects="1">
      <p:cViewPr varScale="1">
        <p:scale>
          <a:sx n="80" d="100"/>
          <a:sy n="80" d="100"/>
        </p:scale>
        <p:origin x="207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2EEAFD-6E62-EA4B-8722-E7934E9B5BB3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CBE779-A9C3-1247-8E38-C9C38EB6E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50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A3B5D9-9486-4EC5-89B3-4D94BEACC1FE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2DF5B6-EFA8-409D-AD7A-924F880C88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100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2DF5B6-EFA8-409D-AD7A-924F880C880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422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Stake/shareholders </a:t>
            </a:r>
            <a:r>
              <a:rPr lang="en-US" dirty="0" smtClean="0"/>
              <a:t>role and responsibilities</a:t>
            </a:r>
            <a:r>
              <a:rPr lang="en-US" baseline="0" dirty="0" smtClean="0"/>
              <a:t> -&gt; </a:t>
            </a:r>
            <a:r>
              <a:rPr lang="en-US" dirty="0" smtClean="0"/>
              <a:t>ESFRI</a:t>
            </a:r>
            <a:r>
              <a:rPr lang="en-US" baseline="0" dirty="0" smtClean="0"/>
              <a:t> / COMMISSION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2DF5B6-EFA8-409D-AD7A-924F880C880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470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435429"/>
            <a:ext cx="7772400" cy="3165021"/>
          </a:xfrm>
        </p:spPr>
        <p:txBody>
          <a:bodyPr anchor="b" anchorCtr="0"/>
          <a:lstStyle>
            <a:lvl1pPr algn="ctr">
              <a:defRPr sz="7200" baseline="0"/>
            </a:lvl1pPr>
          </a:lstStyle>
          <a:p>
            <a:r>
              <a:rPr lang="fi-FI" dirty="0" smtClean="0"/>
              <a:t>CLICK TO ADD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766457"/>
            <a:ext cx="6400800" cy="783771"/>
          </a:xfrm>
        </p:spPr>
        <p:txBody>
          <a:bodyPr/>
          <a:lstStyle>
            <a:lvl1pPr marL="0" indent="0" algn="ctr">
              <a:buNone/>
              <a:defRPr cap="all" baseline="0">
                <a:solidFill>
                  <a:srgbClr val="382438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CLICK TO ADD SUBTITLE</a:t>
            </a:r>
            <a:endParaRPr lang="en-US" dirty="0"/>
          </a:p>
        </p:txBody>
      </p:sp>
      <p:pic>
        <p:nvPicPr>
          <p:cNvPr id="4" name="Picture 3" descr="ENVRI plus longer version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236" y="5395456"/>
            <a:ext cx="8574763" cy="13209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4800" y="820249"/>
            <a:ext cx="8841600" cy="4082496"/>
          </a:xfrm>
        </p:spPr>
        <p:txBody>
          <a:bodyPr anchor="ctr" anchorCtr="0"/>
          <a:lstStyle>
            <a:lvl1pPr algn="ctr">
              <a:lnSpc>
                <a:spcPct val="70000"/>
              </a:lnSpc>
              <a:defRPr sz="7200" cap="all" spc="-500" baseline="0"/>
            </a:lvl1pPr>
          </a:lstStyle>
          <a:p>
            <a:r>
              <a:rPr lang="fi-FI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901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435430"/>
            <a:ext cx="7772400" cy="2157612"/>
          </a:xfrm>
        </p:spPr>
        <p:txBody>
          <a:bodyPr anchor="b" anchorCtr="0"/>
          <a:lstStyle>
            <a:lvl1pPr algn="ctr">
              <a:defRPr sz="5400" baseline="0"/>
            </a:lvl1pPr>
          </a:lstStyle>
          <a:p>
            <a:r>
              <a:rPr lang="fi-FI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93043"/>
            <a:ext cx="7772400" cy="2574044"/>
          </a:xfrm>
        </p:spPr>
        <p:txBody>
          <a:bodyPr/>
          <a:lstStyle>
            <a:lvl1pPr marL="0" indent="0" algn="ctr">
              <a:lnSpc>
                <a:spcPct val="75000"/>
              </a:lnSpc>
              <a:spcBef>
                <a:spcPts val="800"/>
              </a:spcBef>
              <a:buNone/>
              <a:defRPr sz="2400" cap="all" baseline="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07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200" y="1309751"/>
            <a:ext cx="8562000" cy="4180618"/>
          </a:xfrm>
        </p:spPr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/>
          </a:p>
        </p:txBody>
      </p:sp>
      <p:sp>
        <p:nvSpPr>
          <p:cNvPr id="7" name="Otsikko 6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dirty="0" smtClean="0"/>
              <a:t>ADD TITLE</a:t>
            </a:r>
            <a:br>
              <a:rPr lang="fi-FI" dirty="0" smtClean="0"/>
            </a:br>
            <a:r>
              <a:rPr lang="fi-FI" dirty="0" smtClean="0"/>
              <a:t>HERE</a:t>
            </a:r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Picture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44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first slide_final_lighter.ai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600" y="118999"/>
            <a:ext cx="8810354" cy="662000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200" y="1322979"/>
            <a:ext cx="8562000" cy="4458446"/>
          </a:xfrm>
        </p:spPr>
        <p:txBody>
          <a:bodyPr/>
          <a:lstStyle>
            <a:lvl1pPr marL="0" indent="0">
              <a:lnSpc>
                <a:spcPct val="75000"/>
              </a:lnSpc>
              <a:buFontTx/>
              <a:buNone/>
              <a:defRPr sz="1800" b="1" cap="all" spc="-40" baseline="0">
                <a:latin typeface="+mj-lt"/>
              </a:defRPr>
            </a:lvl1pPr>
            <a:lvl2pPr marL="457200" indent="0">
              <a:lnSpc>
                <a:spcPct val="75000"/>
              </a:lnSpc>
              <a:buFontTx/>
              <a:buNone/>
              <a:defRPr sz="1800" b="1" cap="all" spc="-40" baseline="0">
                <a:latin typeface="+mj-lt"/>
              </a:defRPr>
            </a:lvl2pPr>
            <a:lvl3pPr marL="914400" indent="0">
              <a:lnSpc>
                <a:spcPct val="75000"/>
              </a:lnSpc>
              <a:buFontTx/>
              <a:buNone/>
              <a:defRPr sz="1800" b="1" cap="all" spc="-40" baseline="0">
                <a:latin typeface="+mj-lt"/>
              </a:defRPr>
            </a:lvl3pPr>
            <a:lvl4pPr marL="1371600" indent="0">
              <a:lnSpc>
                <a:spcPct val="75000"/>
              </a:lnSpc>
              <a:buFontTx/>
              <a:buNone/>
              <a:defRPr sz="1800" b="1" cap="all" spc="-40" baseline="0">
                <a:latin typeface="+mj-lt"/>
              </a:defRPr>
            </a:lvl4pPr>
            <a:lvl5pPr marL="1828800" indent="0">
              <a:lnSpc>
                <a:spcPct val="75000"/>
              </a:lnSpc>
              <a:buFontTx/>
              <a:buNone/>
              <a:defRPr sz="1800" b="1" cap="all" spc="-40" baseline="0">
                <a:latin typeface="+mj-lt"/>
              </a:defRPr>
            </a:lvl5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/>
          </a:p>
        </p:txBody>
      </p:sp>
      <p:sp>
        <p:nvSpPr>
          <p:cNvPr id="7" name="Otsikko 6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dirty="0" smtClean="0"/>
              <a:t>ADD TITLE</a:t>
            </a:r>
            <a:br>
              <a:rPr lang="fi-FI" dirty="0" smtClean="0"/>
            </a:br>
            <a:r>
              <a:rPr lang="fi-FI" dirty="0" smtClean="0"/>
              <a:t>HERE</a:t>
            </a:r>
            <a:endParaRPr lang="fi-FI" dirty="0"/>
          </a:p>
        </p:txBody>
      </p:sp>
      <p:sp>
        <p:nvSpPr>
          <p:cNvPr id="19" name="TextBox 18"/>
          <p:cNvSpPr txBox="1"/>
          <p:nvPr userDrawn="1"/>
        </p:nvSpPr>
        <p:spPr>
          <a:xfrm>
            <a:off x="502664" y="6486666"/>
            <a:ext cx="19542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Arial"/>
                <a:cs typeface="Arial"/>
              </a:rPr>
              <a:t>H2020 Project</a:t>
            </a:r>
            <a:endParaRPr lang="en-US" sz="1100" dirty="0">
              <a:latin typeface="Arial"/>
              <a:cs typeface="Arial"/>
            </a:endParaRPr>
          </a:p>
        </p:txBody>
      </p:sp>
      <p:pic>
        <p:nvPicPr>
          <p:cNvPr id="20" name="Picture 19" descr="EU_flag_yellow_low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426" y="6044493"/>
            <a:ext cx="660020" cy="448456"/>
          </a:xfrm>
          <a:prstGeom prst="rect">
            <a:avLst/>
          </a:prstGeom>
        </p:spPr>
      </p:pic>
      <p:sp>
        <p:nvSpPr>
          <p:cNvPr id="21" name="TextBox 20"/>
          <p:cNvSpPr txBox="1"/>
          <p:nvPr userDrawn="1"/>
        </p:nvSpPr>
        <p:spPr>
          <a:xfrm>
            <a:off x="6620952" y="6486666"/>
            <a:ext cx="19542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latin typeface="Arial"/>
                <a:cs typeface="Arial"/>
              </a:rPr>
              <a:t>Project Number: 654182</a:t>
            </a:r>
            <a:endParaRPr lang="en-US" sz="11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5950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Picture Neg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200" y="1349439"/>
            <a:ext cx="8562000" cy="4431985"/>
          </a:xfrm>
        </p:spPr>
        <p:txBody>
          <a:bodyPr/>
          <a:lstStyle>
            <a:lvl1pPr marL="0" indent="0">
              <a:lnSpc>
                <a:spcPct val="75000"/>
              </a:lnSpc>
              <a:buFontTx/>
              <a:buNone/>
              <a:defRPr sz="1800" b="1" cap="all" spc="-40" baseline="0">
                <a:solidFill>
                  <a:srgbClr val="FFFFFF"/>
                </a:solidFill>
                <a:latin typeface="+mj-lt"/>
              </a:defRPr>
            </a:lvl1pPr>
            <a:lvl2pPr marL="457200" indent="0">
              <a:lnSpc>
                <a:spcPct val="75000"/>
              </a:lnSpc>
              <a:buFontTx/>
              <a:buNone/>
              <a:defRPr sz="1800" b="1" cap="all" spc="-40" baseline="0">
                <a:solidFill>
                  <a:srgbClr val="FFFFFF"/>
                </a:solidFill>
                <a:latin typeface="+mj-lt"/>
              </a:defRPr>
            </a:lvl2pPr>
            <a:lvl3pPr marL="914400" indent="0">
              <a:lnSpc>
                <a:spcPct val="75000"/>
              </a:lnSpc>
              <a:buFontTx/>
              <a:buNone/>
              <a:defRPr sz="1800" b="1" cap="all" spc="-40" baseline="0">
                <a:solidFill>
                  <a:srgbClr val="FFFFFF"/>
                </a:solidFill>
                <a:latin typeface="+mj-lt"/>
              </a:defRPr>
            </a:lvl3pPr>
            <a:lvl4pPr marL="1371600" indent="0">
              <a:lnSpc>
                <a:spcPct val="75000"/>
              </a:lnSpc>
              <a:buFontTx/>
              <a:buNone/>
              <a:defRPr sz="1800" b="1" cap="all" spc="-40" baseline="0">
                <a:solidFill>
                  <a:srgbClr val="FFFFFF"/>
                </a:solidFill>
                <a:latin typeface="+mj-lt"/>
              </a:defRPr>
            </a:lvl4pPr>
            <a:lvl5pPr marL="1828800" indent="0">
              <a:lnSpc>
                <a:spcPct val="75000"/>
              </a:lnSpc>
              <a:buFontTx/>
              <a:buNone/>
              <a:defRPr sz="1800" b="1" cap="all" spc="-40" baseline="0">
                <a:solidFill>
                  <a:srgbClr val="FFFFFF"/>
                </a:solidFill>
                <a:latin typeface="+mj-lt"/>
              </a:defRPr>
            </a:lvl5pPr>
          </a:lstStyle>
          <a:p>
            <a:pPr lvl="0"/>
            <a:r>
              <a:rPr lang="fi-FI" dirty="0" smtClean="0"/>
              <a:t>CLICK TO ADD TEXT</a:t>
            </a:r>
          </a:p>
          <a:p>
            <a:pPr lvl="1"/>
            <a:r>
              <a:rPr lang="fi-FI" dirty="0" smtClean="0"/>
              <a:t>Second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2"/>
            <a:r>
              <a:rPr lang="fi-FI" dirty="0" smtClean="0"/>
              <a:t>Third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3"/>
            <a:r>
              <a:rPr lang="fi-FI" dirty="0" err="1" smtClean="0"/>
              <a:t>Fourth</a:t>
            </a:r>
            <a:r>
              <a:rPr lang="fi-FI" dirty="0" smtClean="0"/>
              <a:t>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4"/>
            <a:r>
              <a:rPr lang="fi-FI" dirty="0" err="1" smtClean="0"/>
              <a:t>Fifth</a:t>
            </a:r>
            <a:r>
              <a:rPr lang="fi-FI" dirty="0" smtClean="0"/>
              <a:t> </a:t>
            </a:r>
            <a:r>
              <a:rPr lang="fi-FI" dirty="0" err="1" smtClean="0"/>
              <a:t>level</a:t>
            </a:r>
            <a:endParaRPr lang="en-US" dirty="0"/>
          </a:p>
        </p:txBody>
      </p:sp>
      <p:sp>
        <p:nvSpPr>
          <p:cNvPr id="7" name="Otsikko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fi-FI" dirty="0" smtClean="0"/>
              <a:t>ADD TITLE</a:t>
            </a:r>
            <a:br>
              <a:rPr lang="fi-FI" dirty="0" smtClean="0"/>
            </a:br>
            <a:r>
              <a:rPr lang="fi-FI" dirty="0" smtClean="0"/>
              <a:t>HERE</a:t>
            </a:r>
            <a:endParaRPr lang="fi-FI" dirty="0"/>
          </a:p>
        </p:txBody>
      </p:sp>
      <p:grpSp>
        <p:nvGrpSpPr>
          <p:cNvPr id="2" name="Ryhmä 1"/>
          <p:cNvGrpSpPr/>
          <p:nvPr userDrawn="1"/>
        </p:nvGrpSpPr>
        <p:grpSpPr>
          <a:xfrm>
            <a:off x="-1" y="0"/>
            <a:ext cx="9145336" cy="6862856"/>
            <a:chOff x="-1" y="0"/>
            <a:chExt cx="9145336" cy="6862856"/>
          </a:xfrm>
        </p:grpSpPr>
        <p:sp>
          <p:nvSpPr>
            <p:cNvPr id="9" name="Suorakulmio 8"/>
            <p:cNvSpPr/>
            <p:nvPr userDrawn="1"/>
          </p:nvSpPr>
          <p:spPr>
            <a:xfrm>
              <a:off x="-1" y="0"/>
              <a:ext cx="9144000" cy="1452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/>
            <p:cNvSpPr/>
            <p:nvPr userDrawn="1"/>
          </p:nvSpPr>
          <p:spPr>
            <a:xfrm>
              <a:off x="0" y="6717600"/>
              <a:ext cx="9144000" cy="1452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/>
            <p:cNvSpPr/>
            <p:nvPr userDrawn="1"/>
          </p:nvSpPr>
          <p:spPr>
            <a:xfrm>
              <a:off x="0" y="0"/>
              <a:ext cx="144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2" name="Suorakulmio 11"/>
            <p:cNvSpPr/>
            <p:nvPr userDrawn="1"/>
          </p:nvSpPr>
          <p:spPr>
            <a:xfrm>
              <a:off x="9001335" y="0"/>
              <a:ext cx="144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5" name="TextBox 4"/>
          <p:cNvSpPr txBox="1"/>
          <p:nvPr userDrawn="1"/>
        </p:nvSpPr>
        <p:spPr>
          <a:xfrm>
            <a:off x="8280859" y="601956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2" name="TextBox 21"/>
          <p:cNvSpPr txBox="1"/>
          <p:nvPr userDrawn="1"/>
        </p:nvSpPr>
        <p:spPr>
          <a:xfrm>
            <a:off x="502664" y="6486666"/>
            <a:ext cx="19542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Arial"/>
                <a:cs typeface="Arial"/>
              </a:rPr>
              <a:t>H2020 Project</a:t>
            </a:r>
            <a:endParaRPr lang="en-US" sz="1100" dirty="0">
              <a:latin typeface="Arial"/>
              <a:cs typeface="Arial"/>
            </a:endParaRPr>
          </a:p>
        </p:txBody>
      </p:sp>
      <p:pic>
        <p:nvPicPr>
          <p:cNvPr id="23" name="Picture 22" descr="EU_flag_yellow_low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426" y="6044493"/>
            <a:ext cx="660020" cy="448456"/>
          </a:xfrm>
          <a:prstGeom prst="rect">
            <a:avLst/>
          </a:prstGeom>
        </p:spPr>
      </p:pic>
      <p:sp>
        <p:nvSpPr>
          <p:cNvPr id="24" name="TextBox 23"/>
          <p:cNvSpPr txBox="1"/>
          <p:nvPr userDrawn="1"/>
        </p:nvSpPr>
        <p:spPr>
          <a:xfrm>
            <a:off x="6620952" y="6486666"/>
            <a:ext cx="19542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latin typeface="Arial"/>
                <a:cs typeface="Arial"/>
              </a:rPr>
              <a:t>Project Number: 654182</a:t>
            </a:r>
            <a:endParaRPr lang="en-US" sz="1100" dirty="0">
              <a:latin typeface="Arial"/>
              <a:cs typeface="Arial"/>
            </a:endParaRPr>
          </a:p>
        </p:txBody>
      </p:sp>
      <p:pic>
        <p:nvPicPr>
          <p:cNvPr id="14" name="Picture 13" descr="ENVRI plus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5356" y="5781425"/>
            <a:ext cx="1740030" cy="907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403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7200" y="1322979"/>
            <a:ext cx="4191000" cy="4437854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8199" y="1322979"/>
            <a:ext cx="4378257" cy="4437853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/>
          </a:p>
        </p:txBody>
      </p:sp>
      <p:sp>
        <p:nvSpPr>
          <p:cNvPr id="8" name="Otsikko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dirty="0" smtClean="0"/>
              <a:t>ADD TITLE</a:t>
            </a:r>
            <a:br>
              <a:rPr lang="fi-FI" dirty="0" smtClean="0"/>
            </a:br>
            <a:r>
              <a:rPr lang="fi-FI" dirty="0" smtClean="0"/>
              <a:t>HERE</a:t>
            </a:r>
            <a:endParaRPr lang="fi-FI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image" Target="../media/image5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jp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em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irst slide_final_lighter.ai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600" y="118999"/>
            <a:ext cx="8810354" cy="6620002"/>
          </a:xfrm>
          <a:prstGeom prst="rect">
            <a:avLst/>
          </a:prstGeom>
        </p:spPr>
      </p:pic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77199" y="1322980"/>
            <a:ext cx="8569257" cy="4458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 smtClean="0"/>
          </a:p>
        </p:txBody>
      </p:sp>
      <p:pic>
        <p:nvPicPr>
          <p:cNvPr id="3" name="Picture 2" descr="ENVRI plus.eps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5356" y="5781425"/>
            <a:ext cx="1740030" cy="90727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2664" y="6486666"/>
            <a:ext cx="19542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Arial"/>
                <a:cs typeface="Arial"/>
              </a:rPr>
              <a:t>H2020 Project</a:t>
            </a:r>
            <a:endParaRPr lang="en-US" sz="1100" dirty="0">
              <a:latin typeface="Arial"/>
              <a:cs typeface="Arial"/>
            </a:endParaRPr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77199" y="361684"/>
            <a:ext cx="8569257" cy="842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smtClean="0"/>
              <a:t>ADD TITLE</a:t>
            </a:r>
            <a:br>
              <a:rPr lang="fi-FI" dirty="0" smtClean="0"/>
            </a:br>
            <a:r>
              <a:rPr lang="fi-FI" dirty="0" smtClean="0"/>
              <a:t>HERE</a:t>
            </a:r>
            <a:endParaRPr lang="en-US" dirty="0" smtClean="0"/>
          </a:p>
        </p:txBody>
      </p:sp>
      <p:pic>
        <p:nvPicPr>
          <p:cNvPr id="2" name="Picture 1" descr="EU_flag_yellow_low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426" y="6044493"/>
            <a:ext cx="660020" cy="44845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620952" y="6486666"/>
            <a:ext cx="19542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latin typeface="Arial"/>
                <a:cs typeface="Arial"/>
              </a:rPr>
              <a:t>Project Number: 654182</a:t>
            </a:r>
            <a:endParaRPr lang="en-US" sz="1100" dirty="0">
              <a:latin typeface="Arial"/>
              <a:cs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7" r:id="rId2"/>
    <p:sldLayoutId id="2147483660" r:id="rId3"/>
    <p:sldLayoutId id="2147483651" r:id="rId4"/>
    <p:sldLayoutId id="2147483658" r:id="rId5"/>
    <p:sldLayoutId id="2147483659" r:id="rId6"/>
    <p:sldLayoutId id="2147483653" r:id="rId7"/>
  </p:sldLayoutIdLst>
  <p:txStyles>
    <p:titleStyle>
      <a:lvl1pPr algn="l" defTabSz="457200" rtl="0" eaLnBrk="1" fontAlgn="base" hangingPunct="1">
        <a:lnSpc>
          <a:spcPct val="65000"/>
        </a:lnSpc>
        <a:spcBef>
          <a:spcPct val="0"/>
        </a:spcBef>
        <a:spcAft>
          <a:spcPct val="0"/>
        </a:spcAft>
        <a:defRPr sz="3600" b="1" kern="1200" cap="all" spc="-300" baseline="0">
          <a:solidFill>
            <a:schemeClr val="tx1"/>
          </a:solidFill>
          <a:latin typeface="+mj-lt"/>
          <a:ea typeface="ＭＳ Ｐゴシック" pitchFamily="34" charset="-128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9pPr>
    </p:titleStyle>
    <p:bodyStyle>
      <a:lvl1pPr marL="180975" indent="-180975" algn="l" defTabSz="457200" rtl="0" eaLnBrk="1" fontAlgn="base" hangingPunct="1">
        <a:spcBef>
          <a:spcPct val="20000"/>
        </a:spcBef>
        <a:spcAft>
          <a:spcPct val="0"/>
        </a:spcAft>
        <a:buSzPct val="100000"/>
        <a:buFontTx/>
        <a:buBlip>
          <a:blip r:embed="rId12"/>
        </a:buBlip>
        <a:defRPr sz="2000" kern="1200">
          <a:solidFill>
            <a:srgbClr val="382438"/>
          </a:solidFill>
          <a:latin typeface="+mn-lt"/>
          <a:ea typeface="ＭＳ Ｐゴシック" pitchFamily="34" charset="-128"/>
          <a:cs typeface="+mn-cs"/>
        </a:defRPr>
      </a:lvl1pPr>
      <a:lvl2pPr marL="355600" indent="-174625" algn="l" defTabSz="457200" rtl="0" eaLnBrk="1" fontAlgn="base" hangingPunct="1">
        <a:spcBef>
          <a:spcPct val="20000"/>
        </a:spcBef>
        <a:spcAft>
          <a:spcPct val="0"/>
        </a:spcAft>
        <a:buSzPct val="100000"/>
        <a:buFontTx/>
        <a:buBlip>
          <a:blip r:embed="rId13"/>
        </a:buBlip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536575" indent="-180975" algn="l" defTabSz="457200" rtl="0" eaLnBrk="1" fontAlgn="base" hangingPunct="1">
        <a:spcBef>
          <a:spcPct val="20000"/>
        </a:spcBef>
        <a:spcAft>
          <a:spcPct val="0"/>
        </a:spcAft>
        <a:buSzPct val="100000"/>
        <a:buFontTx/>
        <a:buBlip>
          <a:blip r:embed="rId13"/>
        </a:buBlip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719138" indent="-182563" algn="l" defTabSz="457200" rtl="0" eaLnBrk="1" fontAlgn="base" hangingPunct="1">
        <a:spcBef>
          <a:spcPct val="20000"/>
        </a:spcBef>
        <a:spcAft>
          <a:spcPct val="0"/>
        </a:spcAft>
        <a:buSzPct val="100000"/>
        <a:buFontTx/>
        <a:buBlip>
          <a:blip r:embed="rId13"/>
        </a:buBlip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900113" indent="-180975" algn="l" defTabSz="457200" rtl="0" eaLnBrk="1" fontAlgn="base" hangingPunct="1">
        <a:spcBef>
          <a:spcPct val="20000"/>
        </a:spcBef>
        <a:spcAft>
          <a:spcPct val="0"/>
        </a:spcAft>
        <a:buSzPct val="100000"/>
        <a:buFontTx/>
        <a:buBlip>
          <a:blip r:embed="rId13"/>
        </a:buBlip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77200" y="1309751"/>
            <a:ext cx="8562000" cy="4376572"/>
          </a:xfrm>
        </p:spPr>
        <p:txBody>
          <a:bodyPr/>
          <a:lstStyle/>
          <a:p>
            <a:r>
              <a:rPr lang="en-US" dirty="0" smtClean="0"/>
              <a:t>OPEN in </a:t>
            </a:r>
            <a:r>
              <a:rPr lang="en-US" dirty="0" err="1" smtClean="0"/>
              <a:t>OpenScienceCloud</a:t>
            </a:r>
            <a:r>
              <a:rPr lang="en-US" dirty="0" smtClean="0"/>
              <a:t> </a:t>
            </a:r>
            <a:r>
              <a:rPr lang="en-US" b="1" dirty="0" smtClean="0"/>
              <a:t>MUST</a:t>
            </a:r>
            <a:r>
              <a:rPr lang="en-US" dirty="0" smtClean="0"/>
              <a:t> be</a:t>
            </a:r>
          </a:p>
          <a:p>
            <a:pPr lvl="1"/>
            <a:r>
              <a:rPr lang="en-US" dirty="0" smtClean="0"/>
              <a:t>OPEN for </a:t>
            </a:r>
            <a:r>
              <a:rPr lang="en-US" b="1" dirty="0" smtClean="0"/>
              <a:t>Use</a:t>
            </a:r>
          </a:p>
          <a:p>
            <a:pPr lvl="2"/>
            <a:r>
              <a:rPr lang="en-US" dirty="0" smtClean="0"/>
              <a:t>Regardless of origin/background of users</a:t>
            </a:r>
          </a:p>
          <a:p>
            <a:pPr lvl="1"/>
            <a:r>
              <a:rPr lang="en-US" dirty="0" smtClean="0"/>
              <a:t>OPEN to </a:t>
            </a:r>
            <a:r>
              <a:rPr lang="en-US" b="1" dirty="0" smtClean="0"/>
              <a:t>Contribute</a:t>
            </a:r>
          </a:p>
          <a:p>
            <a:pPr lvl="2"/>
            <a:r>
              <a:rPr lang="en-US" dirty="0" smtClean="0"/>
              <a:t>From the beginning all potential contributors must be able to participate in the set up and planning of the system</a:t>
            </a:r>
          </a:p>
          <a:p>
            <a:pPr lvl="3"/>
            <a:r>
              <a:rPr lang="en-US" dirty="0" smtClean="0"/>
              <a:t>Scientists</a:t>
            </a:r>
          </a:p>
          <a:p>
            <a:pPr lvl="3"/>
            <a:r>
              <a:rPr lang="en-US" dirty="0" smtClean="0"/>
              <a:t>National ICT providers</a:t>
            </a:r>
          </a:p>
          <a:p>
            <a:pPr lvl="3"/>
            <a:r>
              <a:rPr lang="en-US" dirty="0" smtClean="0"/>
              <a:t>Companies (including SMEs)</a:t>
            </a:r>
          </a:p>
          <a:p>
            <a:pPr lvl="3"/>
            <a:r>
              <a:rPr lang="en-US" dirty="0" smtClean="0"/>
              <a:t>Infrastructures (ESFRI, </a:t>
            </a:r>
            <a:r>
              <a:rPr lang="en-US" dirty="0" err="1" smtClean="0"/>
              <a:t>eInfrastructures</a:t>
            </a:r>
            <a:r>
              <a:rPr lang="en-US" dirty="0" smtClean="0"/>
              <a:t>, etc.)</a:t>
            </a:r>
          </a:p>
          <a:p>
            <a:pPr lvl="1"/>
            <a:r>
              <a:rPr lang="en-US" dirty="0" smtClean="0"/>
              <a:t>OPEN to </a:t>
            </a:r>
            <a:r>
              <a:rPr lang="en-US" b="1" dirty="0" smtClean="0"/>
              <a:t>Provide</a:t>
            </a:r>
          </a:p>
          <a:p>
            <a:pPr lvl="2"/>
            <a:r>
              <a:rPr lang="en-US" dirty="0" smtClean="0"/>
              <a:t>Distributed instead of Monolithic (no one central facility)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199" y="361683"/>
            <a:ext cx="8569257" cy="1072669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ENVRIRONMENTAL RESEARCH INFRASTRUCTURES  - </a:t>
            </a:r>
            <a:r>
              <a:rPr lang="en-US" dirty="0" smtClean="0">
                <a:solidFill>
                  <a:srgbClr val="FF0000"/>
                </a:solidFill>
              </a:rPr>
              <a:t>Principles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22324" y="6001891"/>
            <a:ext cx="198283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ARI </a:t>
            </a:r>
            <a:r>
              <a:rPr lang="en-US" sz="1050" b="1" dirty="0" smtClean="0"/>
              <a:t>ASMI</a:t>
            </a:r>
            <a:r>
              <a:rPr lang="en-US" sz="1050" dirty="0" smtClean="0"/>
              <a:t>, </a:t>
            </a:r>
          </a:p>
          <a:p>
            <a:r>
              <a:rPr lang="en-US" sz="1050" dirty="0" smtClean="0"/>
              <a:t>ENVRI community</a:t>
            </a:r>
          </a:p>
          <a:p>
            <a:r>
              <a:rPr lang="en-US" sz="1050" dirty="0" err="1" smtClean="0"/>
              <a:t>OpenScienceCloud</a:t>
            </a:r>
            <a:r>
              <a:rPr lang="en-US" sz="1050" dirty="0" smtClean="0"/>
              <a:t> 30.11.2015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436261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77200" y="1182751"/>
            <a:ext cx="8562000" cy="86153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First phase of Open Science Cloud must be a </a:t>
            </a:r>
            <a:r>
              <a:rPr lang="en-US" b="1" i="1" dirty="0" smtClean="0"/>
              <a:t>Preparatory Phase Project</a:t>
            </a:r>
            <a:r>
              <a:rPr lang="en-US" b="1" dirty="0" smtClean="0"/>
              <a:t> </a:t>
            </a:r>
            <a:r>
              <a:rPr lang="en-US" dirty="0" smtClean="0"/>
              <a:t>with main aims to build:</a:t>
            </a:r>
            <a:endParaRPr lang="en-US" i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ENVRIRONMENTAL RESEARCH INFRASTRUCTURES - </a:t>
            </a:r>
            <a:r>
              <a:rPr lang="en-US" dirty="0" smtClean="0">
                <a:solidFill>
                  <a:srgbClr val="FF0000"/>
                </a:solidFill>
              </a:rPr>
              <a:t>Implementation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7200" y="2040193"/>
            <a:ext cx="435077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Inclusive and Transparent Governance </a:t>
            </a:r>
            <a:endParaRPr lang="en-US" b="1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Member </a:t>
            </a:r>
            <a:r>
              <a:rPr lang="en-US" dirty="0"/>
              <a:t>states, Commission, National ICT provides, </a:t>
            </a:r>
            <a:r>
              <a:rPr lang="en-US" dirty="0" smtClean="0"/>
              <a:t>Users</a:t>
            </a:r>
          </a:p>
          <a:p>
            <a:endParaRPr lang="en-US" dirty="0"/>
          </a:p>
          <a:p>
            <a:r>
              <a:rPr lang="en-US" b="1" dirty="0"/>
              <a:t>Funding model to ensure </a:t>
            </a:r>
            <a:r>
              <a:rPr lang="en-US" b="1" dirty="0" smtClean="0"/>
              <a:t>sustainability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Sufficient </a:t>
            </a:r>
            <a:r>
              <a:rPr lang="en-US" dirty="0"/>
              <a:t>resources </a:t>
            </a:r>
            <a:r>
              <a:rPr lang="en-US" dirty="0" smtClean="0"/>
              <a:t>for Long-term operation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Clear </a:t>
            </a:r>
            <a:r>
              <a:rPr lang="en-US" dirty="0"/>
              <a:t>service price tags / </a:t>
            </a:r>
            <a:r>
              <a:rPr lang="en-US" dirty="0" smtClean="0"/>
              <a:t>memberships</a:t>
            </a:r>
          </a:p>
          <a:p>
            <a:endParaRPr lang="en-US" dirty="0"/>
          </a:p>
          <a:p>
            <a:r>
              <a:rPr lang="en-US" b="1" dirty="0"/>
              <a:t>Well defined </a:t>
            </a:r>
            <a:r>
              <a:rPr lang="en-US" b="1" dirty="0" smtClean="0"/>
              <a:t>services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Common </a:t>
            </a:r>
            <a:r>
              <a:rPr lang="en-US" dirty="0"/>
              <a:t>solutions / tailored </a:t>
            </a:r>
            <a:r>
              <a:rPr lang="en-US" dirty="0" smtClean="0"/>
              <a:t>solutions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Open </a:t>
            </a:r>
            <a:r>
              <a:rPr lang="en-US" dirty="0"/>
              <a:t>possibility to provide 3</a:t>
            </a:r>
            <a:r>
              <a:rPr lang="en-US" baseline="30000" dirty="0"/>
              <a:t>rd</a:t>
            </a:r>
            <a:r>
              <a:rPr lang="en-US" dirty="0"/>
              <a:t> party </a:t>
            </a:r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27974" y="1765243"/>
            <a:ext cx="435077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Stake/shareholders </a:t>
            </a:r>
            <a:r>
              <a:rPr lang="en-US" dirty="0"/>
              <a:t>role and responsibilities</a:t>
            </a:r>
          </a:p>
          <a:p>
            <a:pPr marL="285750" indent="-285750">
              <a:buFont typeface="Arial"/>
              <a:buChar char="•"/>
            </a:pPr>
            <a:r>
              <a:rPr lang="en-US" b="1" dirty="0" smtClean="0"/>
              <a:t>Common Member State Initiative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User Groups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Major infrastructures </a:t>
            </a:r>
          </a:p>
          <a:p>
            <a:endParaRPr lang="en-US" b="1" dirty="0" smtClean="0"/>
          </a:p>
          <a:p>
            <a:r>
              <a:rPr lang="en-US" b="1" dirty="0" smtClean="0"/>
              <a:t>Technical Implementation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Take into account existing capacity (</a:t>
            </a:r>
            <a:r>
              <a:rPr lang="en-US" dirty="0" err="1" smtClean="0"/>
              <a:t>eRI</a:t>
            </a:r>
            <a:r>
              <a:rPr lang="en-US" dirty="0" smtClean="0"/>
              <a:t> and RI) and standard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Federated approach (multi-domain approach)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Building of flexible and open architecture (interfaces, APIs, </a:t>
            </a:r>
            <a:r>
              <a:rPr lang="en-US" dirty="0" err="1" smtClean="0"/>
              <a:t>etc</a:t>
            </a:r>
            <a:r>
              <a:rPr lang="en-US" dirty="0" smtClean="0"/>
              <a:t>) instead of ready services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Connections to </a:t>
            </a:r>
            <a:r>
              <a:rPr lang="en-US" smtClean="0"/>
              <a:t>operational services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r>
              <a:rPr lang="en-US" b="1" dirty="0"/>
              <a:t>	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22324" y="6001891"/>
            <a:ext cx="198283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ARI </a:t>
            </a:r>
            <a:r>
              <a:rPr lang="en-US" sz="1050" b="1" dirty="0" smtClean="0"/>
              <a:t>ASMI</a:t>
            </a:r>
            <a:r>
              <a:rPr lang="en-US" sz="1050" dirty="0" smtClean="0"/>
              <a:t>, </a:t>
            </a:r>
          </a:p>
          <a:p>
            <a:r>
              <a:rPr lang="en-US" sz="1050" dirty="0" smtClean="0"/>
              <a:t>ENVRI community</a:t>
            </a:r>
          </a:p>
          <a:p>
            <a:r>
              <a:rPr lang="en-US" sz="1050" dirty="0" err="1" smtClean="0"/>
              <a:t>OpenScienceCloud</a:t>
            </a:r>
            <a:r>
              <a:rPr lang="en-US" sz="1050" dirty="0" smtClean="0"/>
              <a:t> 30.11.2015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864384039"/>
      </p:ext>
    </p:extLst>
  </p:cSld>
  <p:clrMapOvr>
    <a:masterClrMapping/>
  </p:clrMapOvr>
</p:sld>
</file>

<file path=ppt/theme/theme1.xml><?xml version="1.0" encoding="utf-8"?>
<a:theme xmlns:a="http://schemas.openxmlformats.org/drawingml/2006/main" name="ENVRIplus_PPT template(1)">
  <a:themeElements>
    <a:clrScheme name="HY">
      <a:dk1>
        <a:sysClr val="windowText" lastClr="000000"/>
      </a:dk1>
      <a:lt1>
        <a:srgbClr val="FFFFFF"/>
      </a:lt1>
      <a:dk2>
        <a:srgbClr val="8C8A87"/>
      </a:dk2>
      <a:lt2>
        <a:srgbClr val="FFFFFF"/>
      </a:lt2>
      <a:accent1>
        <a:srgbClr val="8C8A87"/>
      </a:accent1>
      <a:accent2>
        <a:srgbClr val="1E1C77"/>
      </a:accent2>
      <a:accent3>
        <a:srgbClr val="FCA311"/>
      </a:accent3>
      <a:accent4>
        <a:srgbClr val="256EC7"/>
      </a:accent4>
      <a:accent5>
        <a:srgbClr val="E5053A"/>
      </a:accent5>
      <a:accent6>
        <a:srgbClr val="FCD116"/>
      </a:accent6>
      <a:hlink>
        <a:srgbClr val="FCA311"/>
      </a:hlink>
      <a:folHlink>
        <a:srgbClr val="8C8A87"/>
      </a:folHlink>
    </a:clrScheme>
    <a:fontScheme name="Office, klassinen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ENVRIplus_PPT template(1).potx</Template>
  <TotalTime>0</TotalTime>
  <Words>216</Words>
  <Application>Microsoft Office PowerPoint</Application>
  <PresentationFormat>On-screen Show (4:3)</PresentationFormat>
  <Paragraphs>45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ＭＳ Ｐゴシック</vt:lpstr>
      <vt:lpstr>ENVRIplus_PPT template(1)</vt:lpstr>
      <vt:lpstr>ENVRIRONMENTAL RESEARCH INFRASTRUCTURES  - Principles</vt:lpstr>
      <vt:lpstr>ENVRIRONMENTAL RESEARCH INFRASTRUCTURES - Implementation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2012-05-29T07:09:48Z</dcterms:created>
  <dcterms:modified xsi:type="dcterms:W3CDTF">2016-02-05T13:17:19Z</dcterms:modified>
</cp:coreProperties>
</file>