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80" r:id="rId3"/>
    <p:sldId id="283" r:id="rId4"/>
    <p:sldId id="284" r:id="rId5"/>
  </p:sldIdLst>
  <p:sldSz cx="9144000" cy="6858000" type="screen4x3"/>
  <p:notesSz cx="6858000" cy="9144000"/>
  <p:defaultTextStyle>
    <a:defPPr>
      <a:defRPr lang="en-GB"/>
    </a:defPPr>
    <a:lvl1pPr algn="r" rtl="0" fontAlgn="base">
      <a:spcBef>
        <a:spcPct val="0"/>
      </a:spcBef>
      <a:spcAft>
        <a:spcPct val="0"/>
      </a:spcAft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1pPr>
    <a:lvl2pPr marL="457200" algn="r" rtl="0" fontAlgn="base">
      <a:spcBef>
        <a:spcPct val="0"/>
      </a:spcBef>
      <a:spcAft>
        <a:spcPct val="0"/>
      </a:spcAft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2pPr>
    <a:lvl3pPr marL="914400" algn="r" rtl="0" fontAlgn="base">
      <a:spcBef>
        <a:spcPct val="0"/>
      </a:spcBef>
      <a:spcAft>
        <a:spcPct val="0"/>
      </a:spcAft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3pPr>
    <a:lvl4pPr marL="1371600" algn="r" rtl="0" fontAlgn="base">
      <a:spcBef>
        <a:spcPct val="0"/>
      </a:spcBef>
      <a:spcAft>
        <a:spcPct val="0"/>
      </a:spcAft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4pPr>
    <a:lvl5pPr marL="1828800" algn="r" rtl="0" fontAlgn="base">
      <a:spcBef>
        <a:spcPct val="0"/>
      </a:spcBef>
      <a:spcAft>
        <a:spcPct val="0"/>
      </a:spcAft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900" b="1" kern="1200">
        <a:solidFill>
          <a:srgbClr val="000000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6600"/>
    <a:srgbClr val="993300"/>
    <a:srgbClr val="CC3300"/>
    <a:srgbClr val="009900"/>
    <a:srgbClr val="FFFF00"/>
    <a:srgbClr val="2D4E6F"/>
    <a:srgbClr val="000000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8" autoAdjust="0"/>
    <p:restoredTop sz="98654" autoAdjust="0"/>
  </p:normalViewPr>
  <p:slideViewPr>
    <p:cSldViewPr>
      <p:cViewPr varScale="1">
        <p:scale>
          <a:sx n="88" d="100"/>
          <a:sy n="88" d="100"/>
        </p:scale>
        <p:origin x="1362" y="96"/>
      </p:cViewPr>
      <p:guideLst>
        <p:guide orient="horz" pos="2160"/>
        <p:guide pos="4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557"/>
    </p:cViewPr>
  </p:sorterViewPr>
  <p:notesViewPr>
    <p:cSldViewPr>
      <p:cViewPr varScale="1">
        <p:scale>
          <a:sx n="61" d="100"/>
          <a:sy n="61" d="100"/>
        </p:scale>
        <p:origin x="-1698" y="-4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DDB2D75A-C96E-124C-AE55-FEF9E88F34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3963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CE849B98-E8AD-254A-A77D-F57608A04C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725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E849B98-E8AD-254A-A77D-F57608A04CC7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2021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3"/>
          <p:cNvSpPr>
            <a:spLocks noChangeShapeType="1"/>
          </p:cNvSpPr>
          <p:nvPr userDrawn="1"/>
        </p:nvSpPr>
        <p:spPr bwMode="auto">
          <a:xfrm>
            <a:off x="5715000" y="3733800"/>
            <a:ext cx="2895600" cy="0"/>
          </a:xfrm>
          <a:prstGeom prst="line">
            <a:avLst/>
          </a:prstGeom>
          <a:noFill/>
          <a:ln w="28575">
            <a:solidFill>
              <a:srgbClr val="2D4E6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8320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6BCA6-2112-8B40-BF04-D94D1A456E0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55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90500"/>
            <a:ext cx="2133600" cy="6057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90500"/>
            <a:ext cx="6248400" cy="6057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7E3BC-74C8-F945-907E-D4015E66F8C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5646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CMDI workshop</a:t>
            </a:r>
          </a:p>
          <a:p>
            <a:pPr>
              <a:defRPr/>
            </a:pPr>
            <a:r>
              <a:rPr lang="en-US" dirty="0" smtClean="0"/>
              <a:t>Utrecht</a:t>
            </a:r>
          </a:p>
          <a:p>
            <a:pPr>
              <a:defRPr/>
            </a:pPr>
            <a:r>
              <a:rPr lang="en-US" dirty="0" smtClean="0"/>
              <a:t>2013-10-14</a:t>
            </a:r>
            <a:endParaRPr lang="en-GB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err="1" smtClean="0"/>
              <a:t>www.clarin.eu</a:t>
            </a:r>
            <a:endParaRPr lang="hr-HR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B7AD4-9EE1-2046-ACC1-DAA2CCDF2B8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3239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71E60-7580-744C-A4A2-D1878DF78F3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8987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191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687F-5FAD-1A4D-8420-08685BABC9A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962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1322A-0937-8C46-809D-F937EBA040C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36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7CED2-AAAA-084B-BA6E-C5C5C999A77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757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23492-E7B6-8542-834E-7D99FA4244B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2346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62DD6-04AF-654C-A535-01FBEE72D82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129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CLARIN-NL training</a:t>
            </a:r>
          </a:p>
          <a:p>
            <a:pPr>
              <a:defRPr/>
            </a:pPr>
            <a:r>
              <a:rPr lang="en-US"/>
              <a:t>Nijmegen</a:t>
            </a:r>
          </a:p>
          <a:p>
            <a:pPr>
              <a:defRPr/>
            </a:pPr>
            <a:r>
              <a:rPr lang="en-US"/>
              <a:t>2010-05-27</a:t>
            </a:r>
            <a:endParaRPr lang="en-GB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r>
              <a:rPr lang="en-US"/>
              <a:t>www.clarin.eu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A8BEC-2F43-AC4A-B8F1-149FFAB2FBF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1137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90500"/>
            <a:ext cx="57912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46662" dir="2115817" algn="ctr" rotWithShape="0">
                    <a:srgbClr val="F3C579">
                      <a:alpha val="50000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Click to edit Master</a:t>
            </a:r>
            <a:r>
              <a:rPr lang="en-US"/>
              <a:t> </a:t>
            </a:r>
            <a:r>
              <a:rPr lang="hr-HR"/>
              <a:t>title style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534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GB" noProof="0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91400" y="152400"/>
            <a:ext cx="1524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EUDAT conference</a:t>
            </a:r>
          </a:p>
          <a:p>
            <a:pPr>
              <a:defRPr/>
            </a:pPr>
            <a:r>
              <a:rPr lang="en-US" dirty="0" smtClean="0"/>
              <a:t>Amsterdam</a:t>
            </a:r>
          </a:p>
          <a:p>
            <a:pPr>
              <a:defRPr/>
            </a:pPr>
            <a:r>
              <a:rPr lang="en-US" dirty="0" smtClean="0"/>
              <a:t>2014-09-25</a:t>
            </a:r>
            <a:endParaRPr lang="en-GB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err="1" smtClean="0"/>
              <a:t>www.clarin.eu</a:t>
            </a:r>
            <a:endParaRPr lang="hr-HR" dirty="0"/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04025" y="6400800"/>
            <a:ext cx="2133600" cy="312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27CDE327-A5EB-5C43-AD6F-D90A0FEDCDF0}" type="slidenum">
              <a:rPr lang="hr-HR" smtClean="0"/>
              <a:t>‹#›</a:t>
            </a:fld>
            <a:fld id="{8ADD55D7-5269-D340-BF5F-26836CE6BF54}" type="slidenum">
              <a:rPr lang="hr-HR" smtClean="0"/>
              <a:pPr>
                <a:defRPr/>
              </a:pPr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rgbClr val="000000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2400">
          <a:solidFill>
            <a:srgbClr val="000000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2200">
          <a:solidFill>
            <a:srgbClr val="000000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>
          <a:solidFill>
            <a:srgbClr val="000000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2D4E6F"/>
        </a:buClr>
        <a:buFont typeface="Wingdings" charset="0"/>
        <a:buChar char="§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304800" y="1524000"/>
            <a:ext cx="83820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46662" dir="2115817" algn="ctr" rotWithShape="0">
                    <a:srgbClr val="F3C579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lIns="0" anchor="ctr"/>
          <a:lstStyle/>
          <a:p>
            <a:pPr>
              <a:defRPr/>
            </a:pPr>
            <a:r>
              <a:rPr lang="en-US" sz="3200" dirty="0" smtClean="0"/>
              <a:t>CLARIN ERIC and the science cloud</a:t>
            </a:r>
            <a:endParaRPr lang="en-US" sz="3200" i="1" dirty="0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533400" y="4191000"/>
            <a:ext cx="81534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/>
          <a:lstStyle/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r>
              <a:rPr lang="en-US" sz="2000" dirty="0" smtClean="0"/>
              <a:t>Franciska de Jong </a:t>
            </a:r>
            <a:endParaRPr lang="en-US" sz="2000" dirty="0">
              <a:cs typeface="+mn-cs"/>
            </a:endParaRPr>
          </a:p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r>
              <a:rPr lang="en-US" sz="1400" dirty="0" smtClean="0">
                <a:cs typeface="+mn-cs"/>
              </a:rPr>
              <a:t>CLARIN ERIC – www.clarin.eu</a:t>
            </a:r>
          </a:p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r>
              <a:rPr lang="en-US" sz="1400" dirty="0" smtClean="0">
                <a:cs typeface="+mn-cs"/>
              </a:rPr>
              <a:t>f.m.g.dejong@uu.nl</a:t>
            </a:r>
            <a:endParaRPr lang="hr-HR" sz="1400" dirty="0">
              <a:cs typeface="+mn-cs"/>
            </a:endParaRPr>
          </a:p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endParaRPr lang="nl-NL" sz="1400" dirty="0" smtClean="0">
              <a:cs typeface="+mn-cs"/>
            </a:endParaRPr>
          </a:p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r>
              <a:rPr lang="nl-NL" sz="1400" dirty="0" smtClean="0">
                <a:cs typeface="+mn-cs"/>
              </a:rPr>
              <a:t>EOSC workshop</a:t>
            </a:r>
          </a:p>
          <a:p>
            <a:pPr>
              <a:spcBef>
                <a:spcPct val="20000"/>
              </a:spcBef>
              <a:buClr>
                <a:srgbClr val="2D4E6F"/>
              </a:buClr>
              <a:defRPr/>
            </a:pPr>
            <a:r>
              <a:rPr lang="nl-NL" sz="1400" dirty="0"/>
              <a:t>Rome, 5 </a:t>
            </a:r>
            <a:r>
              <a:rPr lang="nl-NL" sz="1400" dirty="0" err="1"/>
              <a:t>February</a:t>
            </a:r>
            <a:r>
              <a:rPr lang="nl-NL" sz="1400" dirty="0"/>
              <a:t> 2016</a:t>
            </a:r>
            <a:endParaRPr lang="en-US" sz="1400" dirty="0"/>
          </a:p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endParaRPr lang="en-US" sz="1400" dirty="0">
              <a:cs typeface="+mn-cs"/>
            </a:endParaRPr>
          </a:p>
          <a:p>
            <a:pPr>
              <a:spcBef>
                <a:spcPct val="20000"/>
              </a:spcBef>
              <a:buClr>
                <a:srgbClr val="2D4E6F"/>
              </a:buClr>
              <a:buFont typeface="Wingdings" charset="0"/>
              <a:buNone/>
              <a:defRPr/>
            </a:pPr>
            <a:endParaRPr lang="en-GB" sz="14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CLARIN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C</a:t>
            </a:r>
            <a:r>
              <a:rPr lang="en-GB" dirty="0" smtClean="0"/>
              <a:t>ommon </a:t>
            </a:r>
            <a:r>
              <a:rPr lang="en-GB" b="1" dirty="0" smtClean="0"/>
              <a:t>La</a:t>
            </a:r>
            <a:r>
              <a:rPr lang="en-GB" dirty="0" smtClean="0"/>
              <a:t>nguage </a:t>
            </a:r>
            <a:r>
              <a:rPr lang="en-GB" b="1" dirty="0" smtClean="0"/>
              <a:t>R</a:t>
            </a:r>
            <a:r>
              <a:rPr lang="en-GB" dirty="0" smtClean="0"/>
              <a:t>esources and Technology </a:t>
            </a:r>
            <a:r>
              <a:rPr lang="en-GB" b="1" dirty="0" smtClean="0"/>
              <a:t>In</a:t>
            </a:r>
            <a:r>
              <a:rPr lang="en-GB" dirty="0" smtClean="0"/>
              <a:t>frastructure</a:t>
            </a:r>
          </a:p>
          <a:p>
            <a:r>
              <a:rPr lang="en-GB" dirty="0" smtClean="0"/>
              <a:t>European (ESFRI) Research Infrastructure;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ERIC </a:t>
            </a:r>
            <a:r>
              <a:rPr lang="en-GB" dirty="0"/>
              <a:t>status since </a:t>
            </a:r>
            <a:r>
              <a:rPr lang="en-GB" dirty="0" smtClean="0"/>
              <a:t>February 2012</a:t>
            </a:r>
          </a:p>
          <a:p>
            <a:r>
              <a:rPr lang="en-GB" dirty="0" smtClean="0"/>
              <a:t>18 member countries, 33 centres</a:t>
            </a:r>
          </a:p>
          <a:p>
            <a:r>
              <a:rPr lang="en-GB" dirty="0" smtClean="0"/>
              <a:t>Aim: to provide easy and sustainable access for scholars in the </a:t>
            </a:r>
            <a:r>
              <a:rPr lang="en-GB" b="1" dirty="0" smtClean="0"/>
              <a:t>humanities and social sciences</a:t>
            </a:r>
          </a:p>
          <a:p>
            <a:pPr lvl="1"/>
            <a:r>
              <a:rPr lang="en-GB" dirty="0" smtClean="0"/>
              <a:t>to </a:t>
            </a:r>
            <a:r>
              <a:rPr lang="en-GB" b="1" dirty="0" smtClean="0"/>
              <a:t>digital language data</a:t>
            </a:r>
            <a:r>
              <a:rPr lang="en-GB" dirty="0" smtClean="0"/>
              <a:t> (in written, spoken, video or multimodal form) </a:t>
            </a:r>
          </a:p>
          <a:p>
            <a:pPr lvl="1"/>
            <a:r>
              <a:rPr lang="en-GB" dirty="0" smtClean="0"/>
              <a:t>to </a:t>
            </a:r>
            <a:r>
              <a:rPr lang="en-GB" b="1" dirty="0" smtClean="0"/>
              <a:t>advanced tools</a:t>
            </a:r>
            <a:r>
              <a:rPr lang="en-GB" dirty="0" smtClean="0"/>
              <a:t> to discover, explore, exploit, annotate, analyse or combine them</a:t>
            </a:r>
          </a:p>
        </p:txBody>
      </p:sp>
    </p:spTree>
    <p:extLst>
      <p:ext uri="{BB962C8B-B14F-4D97-AF65-F5344CB8AC3E}">
        <p14:creationId xmlns:p14="http://schemas.microsoft.com/office/powerpoint/2010/main" val="229120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distributed architecture</a:t>
            </a:r>
            <a:r>
              <a:rPr lang="en-US" dirty="0"/>
              <a:t>: (http-accessible</a:t>
            </a:r>
            <a:r>
              <a:rPr lang="en-US" dirty="0" smtClean="0"/>
              <a:t>) files, web applications and web services </a:t>
            </a:r>
          </a:p>
          <a:p>
            <a:pPr lvl="1"/>
            <a:r>
              <a:rPr lang="en-US" dirty="0" smtClean="0"/>
              <a:t>spread all over Europe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ome of them password-protected (licenses, privacy, …)</a:t>
            </a:r>
          </a:p>
          <a:p>
            <a:r>
              <a:rPr lang="en-US" b="1" dirty="0" smtClean="0"/>
              <a:t>User base</a:t>
            </a:r>
            <a:r>
              <a:rPr lang="en-US" dirty="0" smtClean="0"/>
              <a:t>: spread over Europe (and rest of the world)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C965F610-3ADC-2449-8847-1950DE3981B0}" type="slidenum">
              <a:rPr lang="de-DE" sz="1400" smtClean="0">
                <a:solidFill>
                  <a:srgbClr val="3B6283"/>
                </a:solidFill>
                <a:latin typeface="Helvetica"/>
                <a:cs typeface="Helvetica"/>
              </a:rPr>
              <a:t>3</a:t>
            </a:fld>
            <a:endParaRPr lang="de-DE" sz="1400">
              <a:solidFill>
                <a:srgbClr val="3B6283"/>
              </a:solidFill>
              <a:latin typeface="Helvetica"/>
              <a:cs typeface="Helvetica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5401" y="3581400"/>
            <a:ext cx="6096000" cy="2951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46662" dir="2115817" algn="ctr" rotWithShape="0">
                    <a:srgbClr val="F3C579">
                      <a:alpha val="50000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625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CLARIN’s</a:t>
            </a:r>
            <a:r>
              <a:rPr lang="nl-NL" dirty="0" smtClean="0"/>
              <a:t> </a:t>
            </a:r>
            <a:r>
              <a:rPr lang="nl-NL" dirty="0" err="1" smtClean="0"/>
              <a:t>questions</a:t>
            </a:r>
            <a:r>
              <a:rPr lang="nl-NL" dirty="0" smtClean="0"/>
              <a:t> on </a:t>
            </a:r>
            <a:br>
              <a:rPr lang="nl-NL" dirty="0" smtClean="0"/>
            </a:br>
            <a:r>
              <a:rPr lang="nl-NL" dirty="0" err="1" smtClean="0"/>
              <a:t>the</a:t>
            </a:r>
            <a:r>
              <a:rPr lang="nl-NL" dirty="0" smtClean="0"/>
              <a:t> open </a:t>
            </a:r>
            <a:r>
              <a:rPr lang="nl-NL" dirty="0" err="1" smtClean="0"/>
              <a:t>science</a:t>
            </a:r>
            <a:r>
              <a:rPr lang="nl-NL" dirty="0" smtClean="0"/>
              <a:t> </a:t>
            </a:r>
            <a:r>
              <a:rPr lang="nl-NL" dirty="0" err="1" smtClean="0"/>
              <a:t>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r>
              <a:rPr lang="nl-NL" dirty="0" err="1" smtClean="0"/>
              <a:t>Added</a:t>
            </a:r>
            <a:r>
              <a:rPr lang="nl-NL" dirty="0" smtClean="0"/>
              <a:t> </a:t>
            </a:r>
            <a:r>
              <a:rPr lang="nl-NL" dirty="0" err="1" smtClean="0"/>
              <a:t>value</a:t>
            </a:r>
            <a:r>
              <a:rPr lang="nl-NL" dirty="0" smtClean="0"/>
              <a:t> of EOSC vs. </a:t>
            </a:r>
            <a:r>
              <a:rPr lang="nl-NL" dirty="0" err="1" smtClean="0"/>
              <a:t>unintegrated</a:t>
            </a:r>
            <a:r>
              <a:rPr lang="nl-NL" dirty="0" smtClean="0"/>
              <a:t> services?</a:t>
            </a:r>
          </a:p>
          <a:p>
            <a:r>
              <a:rPr lang="nl-NL" dirty="0" smtClean="0"/>
              <a:t>How </a:t>
            </a:r>
            <a:r>
              <a:rPr lang="nl-NL" dirty="0"/>
              <a:t>open is </a:t>
            </a:r>
            <a:r>
              <a:rPr lang="nl-NL" dirty="0" err="1"/>
              <a:t>the</a:t>
            </a:r>
            <a:r>
              <a:rPr lang="nl-NL" dirty="0"/>
              <a:t> consortium?</a:t>
            </a:r>
          </a:p>
          <a:p>
            <a:r>
              <a:rPr lang="nl-NL" dirty="0" err="1" smtClean="0"/>
              <a:t>Who</a:t>
            </a:r>
            <a:r>
              <a:rPr lang="nl-NL" dirty="0" smtClean="0"/>
              <a:t> </a:t>
            </a:r>
            <a:r>
              <a:rPr lang="nl-NL" dirty="0" err="1" smtClean="0"/>
              <a:t>will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the</a:t>
            </a:r>
            <a:r>
              <a:rPr lang="nl-NL" dirty="0" smtClean="0"/>
              <a:t> </a:t>
            </a:r>
            <a:r>
              <a:rPr lang="nl-NL" dirty="0" err="1" smtClean="0"/>
              <a:t>biggest</a:t>
            </a:r>
            <a:r>
              <a:rPr lang="nl-NL" dirty="0" smtClean="0"/>
              <a:t> winners?</a:t>
            </a:r>
          </a:p>
          <a:p>
            <a:r>
              <a:rPr lang="nl-NL" dirty="0" smtClean="0"/>
              <a:t>Are we ready </a:t>
            </a:r>
            <a:r>
              <a:rPr lang="nl-NL" dirty="0" err="1" smtClean="0"/>
              <a:t>for</a:t>
            </a:r>
            <a:r>
              <a:rPr lang="nl-NL" dirty="0" smtClean="0"/>
              <a:t> </a:t>
            </a:r>
            <a:r>
              <a:rPr lang="nl-NL" dirty="0" err="1" smtClean="0"/>
              <a:t>this</a:t>
            </a:r>
            <a:r>
              <a:rPr lang="nl-NL" dirty="0" smtClean="0"/>
              <a:t> </a:t>
            </a:r>
            <a:r>
              <a:rPr lang="nl-NL" dirty="0" err="1" smtClean="0"/>
              <a:t>innovation</a:t>
            </a:r>
            <a:r>
              <a:rPr lang="nl-NL" dirty="0" smtClean="0"/>
              <a:t>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CMDI workshop</a:t>
            </a:r>
          </a:p>
          <a:p>
            <a:pPr>
              <a:defRPr/>
            </a:pPr>
            <a:r>
              <a:rPr lang="en-US" smtClean="0"/>
              <a:t>Utrecht</a:t>
            </a:r>
          </a:p>
          <a:p>
            <a:pPr>
              <a:defRPr/>
            </a:pPr>
            <a:r>
              <a:rPr lang="en-US" smtClean="0"/>
              <a:t>2013-10-14</a:t>
            </a:r>
            <a:endParaRPr lang="en-GB" smtClean="0"/>
          </a:p>
          <a:p>
            <a:pPr>
              <a:defRPr/>
            </a:pPr>
            <a:endParaRPr lang="en-US" smtClean="0"/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www.clarin.eu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074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 Overview">
  <a:themeElements>
    <a:clrScheme name="Project Overview 2">
      <a:dk1>
        <a:srgbClr val="000000"/>
      </a:dk1>
      <a:lt1>
        <a:srgbClr val="FFFFFF"/>
      </a:lt1>
      <a:dk2>
        <a:srgbClr val="000000"/>
      </a:dk2>
      <a:lt2>
        <a:srgbClr val="868686"/>
      </a:lt2>
      <a:accent1>
        <a:srgbClr val="3366FF"/>
      </a:accent1>
      <a:accent2>
        <a:srgbClr val="009900"/>
      </a:accent2>
      <a:accent3>
        <a:srgbClr val="FFFFFF"/>
      </a:accent3>
      <a:accent4>
        <a:srgbClr val="000000"/>
      </a:accent4>
      <a:accent5>
        <a:srgbClr val="ADB8FF"/>
      </a:accent5>
      <a:accent6>
        <a:srgbClr val="008A00"/>
      </a:accent6>
      <a:hlink>
        <a:srgbClr val="FF0033"/>
      </a:hlink>
      <a:folHlink>
        <a:srgbClr val="CCCCCC"/>
      </a:folHlink>
    </a:clrScheme>
    <a:fontScheme name="Project Overview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45791" dir="2021404" algn="ctr" rotWithShape="0">
                  <a:srgbClr val="F3C579">
                    <a:alpha val="50000"/>
                  </a:srgbClr>
                </a:outerShdw>
              </a:effectLst>
            </a14:hiddenEffects>
          </a:ext>
        </a:extLst>
      </a:spPr>
      <a:bodyPr vert="horz" wrap="square" lIns="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45791" dir="2021404" algn="ctr" rotWithShape="0">
                  <a:srgbClr val="F3C579">
                    <a:alpha val="50000"/>
                  </a:srgbClr>
                </a:outerShdw>
              </a:effectLst>
            </a14:hiddenEffects>
          </a:ext>
        </a:extLst>
      </a:spPr>
      <a:bodyPr vert="horz" wrap="square" lIns="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roject Overview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Overview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Overview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Office\Templates\1033\Project Overview.pot</Template>
  <TotalTime>0</TotalTime>
  <Words>176</Words>
  <Application>Microsoft Office PowerPoint</Application>
  <PresentationFormat>On-screen Show (4:3)</PresentationFormat>
  <Paragraphs>34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Helvetica</vt:lpstr>
      <vt:lpstr>ＭＳ Ｐゴシック</vt:lpstr>
      <vt:lpstr>Times New Roman</vt:lpstr>
      <vt:lpstr>Wingdings</vt:lpstr>
      <vt:lpstr>Project Overview</vt:lpstr>
      <vt:lpstr>PowerPoint Presentation</vt:lpstr>
      <vt:lpstr>CLARIN</vt:lpstr>
      <vt:lpstr>CLARIN architecture</vt:lpstr>
      <vt:lpstr>CLARIN’s questions on  the open science cloud</vt:lpstr>
    </vt:vector>
  </TitlesOfParts>
  <Company>Filozofski fakultet Sveucilista u Zagrebu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Marko Tadic</dc:creator>
  <cp:lastModifiedBy>Hilary Hanahoe</cp:lastModifiedBy>
  <cp:revision>455</cp:revision>
  <cp:lastPrinted>1601-01-01T00:00:00Z</cp:lastPrinted>
  <dcterms:created xsi:type="dcterms:W3CDTF">2008-07-09T05:00:56Z</dcterms:created>
  <dcterms:modified xsi:type="dcterms:W3CDTF">2016-02-05T13:18:02Z</dcterms:modified>
</cp:coreProperties>
</file>