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80" r:id="rId3"/>
    <p:sldId id="283" r:id="rId4"/>
    <p:sldId id="284" r:id="rId5"/>
    <p:sldId id="287" r:id="rId6"/>
    <p:sldId id="286" r:id="rId7"/>
    <p:sldId id="288" r:id="rId8"/>
    <p:sldId id="294" r:id="rId9"/>
    <p:sldId id="296" r:id="rId10"/>
    <p:sldId id="295" r:id="rId11"/>
    <p:sldId id="289" r:id="rId12"/>
    <p:sldId id="292" r:id="rId13"/>
    <p:sldId id="297" r:id="rId14"/>
    <p:sldId id="298" r:id="rId15"/>
    <p:sldId id="293" r:id="rId16"/>
    <p:sldId id="290" r:id="rId17"/>
    <p:sldId id="291" r:id="rId18"/>
    <p:sldId id="279" r:id="rId19"/>
  </p:sldIdLst>
  <p:sldSz cx="9144000" cy="6858000" type="screen4x3"/>
  <p:notesSz cx="6858000" cy="9144000"/>
  <p:defaultTextStyle>
    <a:defPPr>
      <a:defRPr lang="en-GB"/>
    </a:defPPr>
    <a:lvl1pPr algn="r" rtl="0" fontAlgn="base">
      <a:spcBef>
        <a:spcPct val="0"/>
      </a:spcBef>
      <a:spcAft>
        <a:spcPct val="0"/>
      </a:spcAft>
      <a:defRPr sz="900" b="1" kern="1200">
        <a:solidFill>
          <a:srgbClr val="000000"/>
        </a:solidFill>
        <a:latin typeface="Arial" charset="0"/>
        <a:ea typeface="ＭＳ Ｐゴシック" charset="0"/>
        <a:cs typeface="ＭＳ Ｐゴシック" charset="0"/>
      </a:defRPr>
    </a:lvl1pPr>
    <a:lvl2pPr marL="457200" algn="r" rtl="0" fontAlgn="base">
      <a:spcBef>
        <a:spcPct val="0"/>
      </a:spcBef>
      <a:spcAft>
        <a:spcPct val="0"/>
      </a:spcAft>
      <a:defRPr sz="900" b="1" kern="1200">
        <a:solidFill>
          <a:srgbClr val="000000"/>
        </a:solidFill>
        <a:latin typeface="Arial" charset="0"/>
        <a:ea typeface="ＭＳ Ｐゴシック" charset="0"/>
        <a:cs typeface="ＭＳ Ｐゴシック" charset="0"/>
      </a:defRPr>
    </a:lvl2pPr>
    <a:lvl3pPr marL="914400" algn="r" rtl="0" fontAlgn="base">
      <a:spcBef>
        <a:spcPct val="0"/>
      </a:spcBef>
      <a:spcAft>
        <a:spcPct val="0"/>
      </a:spcAft>
      <a:defRPr sz="900" b="1" kern="1200">
        <a:solidFill>
          <a:srgbClr val="000000"/>
        </a:solidFill>
        <a:latin typeface="Arial" charset="0"/>
        <a:ea typeface="ＭＳ Ｐゴシック" charset="0"/>
        <a:cs typeface="ＭＳ Ｐゴシック" charset="0"/>
      </a:defRPr>
    </a:lvl3pPr>
    <a:lvl4pPr marL="1371600" algn="r" rtl="0" fontAlgn="base">
      <a:spcBef>
        <a:spcPct val="0"/>
      </a:spcBef>
      <a:spcAft>
        <a:spcPct val="0"/>
      </a:spcAft>
      <a:defRPr sz="900" b="1" kern="1200">
        <a:solidFill>
          <a:srgbClr val="000000"/>
        </a:solidFill>
        <a:latin typeface="Arial" charset="0"/>
        <a:ea typeface="ＭＳ Ｐゴシック" charset="0"/>
        <a:cs typeface="ＭＳ Ｐゴシック" charset="0"/>
      </a:defRPr>
    </a:lvl4pPr>
    <a:lvl5pPr marL="1828800" algn="r" rtl="0" fontAlgn="base">
      <a:spcBef>
        <a:spcPct val="0"/>
      </a:spcBef>
      <a:spcAft>
        <a:spcPct val="0"/>
      </a:spcAft>
      <a:defRPr sz="900" b="1" kern="1200">
        <a:solidFill>
          <a:srgbClr val="000000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900" b="1" kern="1200">
        <a:solidFill>
          <a:srgbClr val="000000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900" b="1" kern="1200">
        <a:solidFill>
          <a:srgbClr val="000000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900" b="1" kern="1200">
        <a:solidFill>
          <a:srgbClr val="000000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900" b="1" kern="1200">
        <a:solidFill>
          <a:srgbClr val="000000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6600"/>
    <a:srgbClr val="993300"/>
    <a:srgbClr val="CC3300"/>
    <a:srgbClr val="009900"/>
    <a:srgbClr val="FFFF00"/>
    <a:srgbClr val="2D4E6F"/>
    <a:srgbClr val="000000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48" autoAdjust="0"/>
    <p:restoredTop sz="98654" autoAdjust="0"/>
  </p:normalViewPr>
  <p:slideViewPr>
    <p:cSldViewPr>
      <p:cViewPr>
        <p:scale>
          <a:sx n="100" d="100"/>
          <a:sy n="100" d="100"/>
        </p:scale>
        <p:origin x="-1056" y="-96"/>
      </p:cViewPr>
      <p:guideLst>
        <p:guide orient="horz" pos="2160"/>
        <p:guide pos="4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952"/>
    </p:cViewPr>
  </p:sorterViewPr>
  <p:notesViewPr>
    <p:cSldViewPr>
      <p:cViewPr varScale="1">
        <p:scale>
          <a:sx n="61" d="100"/>
          <a:sy n="61" d="100"/>
        </p:scale>
        <p:origin x="-1698" y="-4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solidFill>
                  <a:schemeClr val="tx1"/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chemeClr val="tx1"/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solidFill>
                  <a:schemeClr val="tx1"/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chemeClr val="tx1"/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DDB2D75A-C96E-124C-AE55-FEF9E88F34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963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solidFill>
                  <a:schemeClr val="tx1"/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chemeClr val="tx1"/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solidFill>
                  <a:schemeClr val="tx1"/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chemeClr val="tx1"/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CE849B98-E8AD-254A-A77D-F57608A04C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725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849B98-E8AD-254A-A77D-F57608A04CC7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021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3"/>
          <p:cNvSpPr>
            <a:spLocks noChangeShapeType="1"/>
          </p:cNvSpPr>
          <p:nvPr userDrawn="1"/>
        </p:nvSpPr>
        <p:spPr bwMode="auto">
          <a:xfrm>
            <a:off x="5715000" y="3733800"/>
            <a:ext cx="2895600" cy="0"/>
          </a:xfrm>
          <a:prstGeom prst="line">
            <a:avLst/>
          </a:prstGeom>
          <a:noFill/>
          <a:ln w="28575">
            <a:solidFill>
              <a:srgbClr val="2D4E6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8320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CLARIN-NL training</a:t>
            </a:r>
          </a:p>
          <a:p>
            <a:pPr>
              <a:defRPr/>
            </a:pPr>
            <a:r>
              <a:rPr lang="en-US"/>
              <a:t>Nijmegen</a:t>
            </a:r>
          </a:p>
          <a:p>
            <a:pPr>
              <a:defRPr/>
            </a:pPr>
            <a:r>
              <a:rPr lang="en-US"/>
              <a:t>2010-05-27</a:t>
            </a:r>
            <a:endParaRPr lang="en-GB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www.clarin.eu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6BCA6-2112-8B40-BF04-D94D1A456E0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1556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90500"/>
            <a:ext cx="2133600" cy="6057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90500"/>
            <a:ext cx="6248400" cy="6057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CLARIN-NL training</a:t>
            </a:r>
          </a:p>
          <a:p>
            <a:pPr>
              <a:defRPr/>
            </a:pPr>
            <a:r>
              <a:rPr lang="en-US"/>
              <a:t>Nijmegen</a:t>
            </a:r>
          </a:p>
          <a:p>
            <a:pPr>
              <a:defRPr/>
            </a:pPr>
            <a:r>
              <a:rPr lang="en-US"/>
              <a:t>2010-05-27</a:t>
            </a:r>
            <a:endParaRPr lang="en-GB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www.clarin.eu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7E3BC-74C8-F945-907E-D4015E66F8C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646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smtClean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GB" noProof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CMDI workshop</a:t>
            </a:r>
          </a:p>
          <a:p>
            <a:pPr>
              <a:defRPr/>
            </a:pPr>
            <a:r>
              <a:rPr lang="en-US" dirty="0" smtClean="0"/>
              <a:t>Utrecht</a:t>
            </a:r>
          </a:p>
          <a:p>
            <a:pPr>
              <a:defRPr/>
            </a:pPr>
            <a:r>
              <a:rPr lang="en-US" dirty="0" smtClean="0"/>
              <a:t>2013-10-14</a:t>
            </a:r>
            <a:endParaRPr lang="en-GB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err="1" smtClean="0"/>
              <a:t>www.clarin.eu</a:t>
            </a:r>
            <a:endParaRPr lang="hr-HR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B7AD4-9EE1-2046-ACC1-DAA2CCDF2B8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23239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CLARIN-NL training</a:t>
            </a:r>
          </a:p>
          <a:p>
            <a:pPr>
              <a:defRPr/>
            </a:pPr>
            <a:r>
              <a:rPr lang="en-US"/>
              <a:t>Nijmegen</a:t>
            </a:r>
          </a:p>
          <a:p>
            <a:pPr>
              <a:defRPr/>
            </a:pPr>
            <a:r>
              <a:rPr lang="en-US"/>
              <a:t>2010-05-27</a:t>
            </a:r>
            <a:endParaRPr lang="en-GB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www.clarin.eu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71E60-7580-744C-A4A2-D1878DF78F3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8987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4191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191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CLARIN-NL training</a:t>
            </a:r>
          </a:p>
          <a:p>
            <a:pPr>
              <a:defRPr/>
            </a:pPr>
            <a:r>
              <a:rPr lang="en-US"/>
              <a:t>Nijmegen</a:t>
            </a:r>
          </a:p>
          <a:p>
            <a:pPr>
              <a:defRPr/>
            </a:pPr>
            <a:r>
              <a:rPr lang="en-US"/>
              <a:t>2010-05-27</a:t>
            </a:r>
            <a:endParaRPr lang="en-GB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www.clarin.eu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F687F-5FAD-1A4D-8420-08685BABC9A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8962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CLARIN-NL training</a:t>
            </a:r>
          </a:p>
          <a:p>
            <a:pPr>
              <a:defRPr/>
            </a:pPr>
            <a:r>
              <a:rPr lang="en-US"/>
              <a:t>Nijmegen</a:t>
            </a:r>
          </a:p>
          <a:p>
            <a:pPr>
              <a:defRPr/>
            </a:pPr>
            <a:r>
              <a:rPr lang="en-US"/>
              <a:t>2010-05-27</a:t>
            </a:r>
            <a:endParaRPr lang="en-GB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www.clarin.eu</a:t>
            </a:r>
            <a:endParaRPr lang="hr-H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1322A-0937-8C46-809D-F937EBA040C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366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CLARIN-NL training</a:t>
            </a:r>
          </a:p>
          <a:p>
            <a:pPr>
              <a:defRPr/>
            </a:pPr>
            <a:r>
              <a:rPr lang="en-US"/>
              <a:t>Nijmegen</a:t>
            </a:r>
          </a:p>
          <a:p>
            <a:pPr>
              <a:defRPr/>
            </a:pPr>
            <a:r>
              <a:rPr lang="en-US"/>
              <a:t>2010-05-27</a:t>
            </a:r>
            <a:endParaRPr lang="en-GB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www.clarin.eu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7CED2-AAAA-084B-BA6E-C5C5C999A77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27576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CLARIN-NL training</a:t>
            </a:r>
          </a:p>
          <a:p>
            <a:pPr>
              <a:defRPr/>
            </a:pPr>
            <a:r>
              <a:rPr lang="en-US"/>
              <a:t>Nijmegen</a:t>
            </a:r>
          </a:p>
          <a:p>
            <a:pPr>
              <a:defRPr/>
            </a:pPr>
            <a:r>
              <a:rPr lang="en-US"/>
              <a:t>2010-05-27</a:t>
            </a:r>
            <a:endParaRPr lang="en-GB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www.clarin.eu</a:t>
            </a:r>
            <a:endParaRPr lang="hr-H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23492-E7B6-8542-834E-7D99FA4244B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22346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CLARIN-NL training</a:t>
            </a:r>
          </a:p>
          <a:p>
            <a:pPr>
              <a:defRPr/>
            </a:pPr>
            <a:r>
              <a:rPr lang="en-US"/>
              <a:t>Nijmegen</a:t>
            </a:r>
          </a:p>
          <a:p>
            <a:pPr>
              <a:defRPr/>
            </a:pPr>
            <a:r>
              <a:rPr lang="en-US"/>
              <a:t>2010-05-27</a:t>
            </a:r>
            <a:endParaRPr lang="en-GB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www.clarin.eu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62DD6-04AF-654C-A535-01FBEE72D82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5129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CLARIN-NL training</a:t>
            </a:r>
          </a:p>
          <a:p>
            <a:pPr>
              <a:defRPr/>
            </a:pPr>
            <a:r>
              <a:rPr lang="en-US"/>
              <a:t>Nijmegen</a:t>
            </a:r>
          </a:p>
          <a:p>
            <a:pPr>
              <a:defRPr/>
            </a:pPr>
            <a:r>
              <a:rPr lang="en-US"/>
              <a:t>2010-05-27</a:t>
            </a:r>
            <a:endParaRPr lang="en-GB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www.clarin.eu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A8BEC-2F43-AC4A-B8F1-149FFAB2FBF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1137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90500"/>
            <a:ext cx="579120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46662" dir="2115817" algn="ctr" rotWithShape="0">
                    <a:srgbClr val="F3C579">
                      <a:alpha val="50000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Click to edit Master</a:t>
            </a:r>
            <a:r>
              <a:rPr lang="en-US"/>
              <a:t> </a:t>
            </a:r>
            <a:r>
              <a:rPr lang="hr-HR"/>
              <a:t>title style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95400"/>
            <a:ext cx="8534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GB" noProof="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91400" y="152400"/>
            <a:ext cx="1524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EUDAT conference</a:t>
            </a:r>
          </a:p>
          <a:p>
            <a:pPr>
              <a:defRPr/>
            </a:pPr>
            <a:r>
              <a:rPr lang="en-US" dirty="0" smtClean="0"/>
              <a:t>Amsterdam</a:t>
            </a:r>
          </a:p>
          <a:p>
            <a:pPr>
              <a:defRPr/>
            </a:pPr>
            <a:r>
              <a:rPr lang="en-US" dirty="0" smtClean="0"/>
              <a:t>2014-09-25</a:t>
            </a:r>
            <a:endParaRPr lang="en-GB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err="1" smtClean="0"/>
              <a:t>www.clarin.eu</a:t>
            </a:r>
            <a:endParaRPr lang="hr-HR" dirty="0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04025" y="6400800"/>
            <a:ext cx="2133600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27CDE327-A5EB-5C43-AD6F-D90A0FEDCDF0}" type="slidenum">
              <a:rPr lang="hr-HR" smtClean="0"/>
              <a:t>‹#›</a:t>
            </a:fld>
            <a:fld id="{8ADD55D7-5269-D340-BF5F-26836CE6BF54}" type="slidenum">
              <a:rPr lang="hr-HR" smtClean="0"/>
              <a:pPr>
                <a:defRPr/>
              </a:pPr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2D4E6F"/>
        </a:buClr>
        <a:buFont typeface="Wingdings" charset="0"/>
        <a:buChar char="§"/>
        <a:defRPr sz="2400">
          <a:solidFill>
            <a:srgbClr val="000000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2D4E6F"/>
        </a:buClr>
        <a:buFont typeface="Wingdings" charset="0"/>
        <a:buChar char="§"/>
        <a:defRPr sz="2200">
          <a:solidFill>
            <a:srgbClr val="000000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2D4E6F"/>
        </a:buClr>
        <a:buFont typeface="Wingdings" charset="0"/>
        <a:buChar char="§"/>
        <a:defRPr sz="2000">
          <a:solidFill>
            <a:srgbClr val="000000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2D4E6F"/>
        </a:buClr>
        <a:buFont typeface="Wingdings" charset="0"/>
        <a:buChar char="§"/>
        <a:defRPr>
          <a:solidFill>
            <a:srgbClr val="000000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2D4E6F"/>
        </a:buClr>
        <a:buFont typeface="Wingdings" charset="0"/>
        <a:buChar char="§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2D4E6F"/>
        </a:buClr>
        <a:buFont typeface="Wingdings" charset="0"/>
        <a:buChar char="§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2D4E6F"/>
        </a:buClr>
        <a:buFont typeface="Wingdings" charset="0"/>
        <a:buChar char="§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2D4E6F"/>
        </a:buClr>
        <a:buFont typeface="Wingdings" charset="0"/>
        <a:buChar char="§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2D4E6F"/>
        </a:buClr>
        <a:buFont typeface="Wingdings" charset="0"/>
        <a:buChar char="§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clarin.e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larin.eu/centres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larin.eu/services" TargetMode="External"/><Relationship Id="rId3" Type="http://schemas.openxmlformats.org/officeDocument/2006/relationships/hyperlink" Target="http://clarin.eu/vcr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clarin.eu/event/2015/clarin-b2safe-worksho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304800" y="1524000"/>
            <a:ext cx="83820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46662" dir="2115817" algn="ctr" rotWithShape="0">
                    <a:srgbClr val="F3C579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pPr>
              <a:defRPr/>
            </a:pPr>
            <a:r>
              <a:rPr lang="en-US" sz="3200" dirty="0" smtClean="0"/>
              <a:t>CLARIN EUDAT2020 uptake plan</a:t>
            </a:r>
            <a:endParaRPr lang="en-US" sz="3200" i="1" dirty="0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533400" y="4191000"/>
            <a:ext cx="81534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/>
          <a:lstStyle/>
          <a:p>
            <a:pPr>
              <a:spcBef>
                <a:spcPct val="20000"/>
              </a:spcBef>
              <a:buClr>
                <a:srgbClr val="2D4E6F"/>
              </a:buClr>
              <a:buFont typeface="Wingdings" charset="0"/>
              <a:buNone/>
              <a:defRPr/>
            </a:pPr>
            <a:r>
              <a:rPr lang="en-US" sz="2000" dirty="0" smtClean="0"/>
              <a:t>Dieter </a:t>
            </a:r>
            <a:r>
              <a:rPr lang="en-US" sz="2000" dirty="0"/>
              <a:t>Van </a:t>
            </a:r>
            <a:r>
              <a:rPr lang="en-US" sz="2000" dirty="0" smtClean="0"/>
              <a:t>Uytvanck </a:t>
            </a:r>
            <a:endParaRPr lang="en-US" sz="2000" dirty="0">
              <a:cs typeface="+mn-cs"/>
            </a:endParaRPr>
          </a:p>
          <a:p>
            <a:pPr>
              <a:spcBef>
                <a:spcPct val="20000"/>
              </a:spcBef>
              <a:buClr>
                <a:srgbClr val="2D4E6F"/>
              </a:buClr>
              <a:buFont typeface="Wingdings" charset="0"/>
              <a:buNone/>
              <a:defRPr/>
            </a:pPr>
            <a:r>
              <a:rPr lang="en-US" sz="1400" dirty="0" smtClean="0">
                <a:cs typeface="+mn-cs"/>
              </a:rPr>
              <a:t>CLARIN ERIC</a:t>
            </a:r>
          </a:p>
          <a:p>
            <a:pPr>
              <a:spcBef>
                <a:spcPct val="20000"/>
              </a:spcBef>
              <a:buClr>
                <a:srgbClr val="2D4E6F"/>
              </a:buClr>
              <a:buFont typeface="Wingdings" charset="0"/>
              <a:buNone/>
              <a:defRPr/>
            </a:pPr>
            <a:r>
              <a:rPr lang="en-US" sz="1400" dirty="0" err="1" smtClean="0">
                <a:cs typeface="+mn-cs"/>
              </a:rPr>
              <a:t>dieter@clarin.eu</a:t>
            </a:r>
            <a:endParaRPr lang="hr-HR" sz="1400" dirty="0">
              <a:cs typeface="+mn-cs"/>
            </a:endParaRPr>
          </a:p>
          <a:p>
            <a:pPr>
              <a:spcBef>
                <a:spcPct val="20000"/>
              </a:spcBef>
              <a:buClr>
                <a:srgbClr val="2D4E6F"/>
              </a:buClr>
              <a:buFont typeface="Wingdings" charset="0"/>
              <a:buNone/>
              <a:defRPr/>
            </a:pPr>
            <a:r>
              <a:rPr lang="en-US" sz="1400" dirty="0" smtClean="0">
                <a:cs typeface="+mn-cs"/>
              </a:rPr>
              <a:t>2016-02-03</a:t>
            </a:r>
            <a:endParaRPr lang="en-US" sz="1400" dirty="0" smtClean="0">
              <a:cs typeface="+mn-cs"/>
            </a:endParaRPr>
          </a:p>
          <a:p>
            <a:pPr>
              <a:spcBef>
                <a:spcPct val="20000"/>
              </a:spcBef>
              <a:buClr>
                <a:srgbClr val="2D4E6F"/>
              </a:buClr>
              <a:buFont typeface="Wingdings" charset="0"/>
              <a:buNone/>
              <a:defRPr/>
            </a:pPr>
            <a:endParaRPr lang="en-US" sz="1400" dirty="0">
              <a:cs typeface="+mn-cs"/>
            </a:endParaRPr>
          </a:p>
          <a:p>
            <a:pPr>
              <a:spcBef>
                <a:spcPct val="20000"/>
              </a:spcBef>
              <a:buClr>
                <a:srgbClr val="2D4E6F"/>
              </a:buClr>
              <a:buFont typeface="Wingdings" charset="0"/>
              <a:buNone/>
              <a:defRPr/>
            </a:pPr>
            <a:r>
              <a:rPr lang="en-US" sz="1400" dirty="0" smtClean="0">
                <a:cs typeface="+mn-cs"/>
              </a:rPr>
              <a:t>EUDAT User Forum, Rome</a:t>
            </a:r>
            <a:endParaRPr lang="en-GB" sz="1400" dirty="0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B2SAFE (2)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243910"/>
              </p:ext>
            </p:extLst>
          </p:nvPr>
        </p:nvGraphicFramePr>
        <p:xfrm>
          <a:off x="228600" y="1905000"/>
          <a:ext cx="8534399" cy="4214584"/>
        </p:xfrm>
        <a:graphic>
          <a:graphicData uri="http://schemas.openxmlformats.org/drawingml/2006/table">
            <a:tbl>
              <a:tblPr/>
              <a:tblGrid>
                <a:gridCol w="1524000"/>
                <a:gridCol w="1447800"/>
                <a:gridCol w="2102708"/>
                <a:gridCol w="2210486"/>
                <a:gridCol w="1249405"/>
              </a:tblGrid>
              <a:tr h="59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Centre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Size (TB)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iRODS already installed?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Training participation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Planned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SOAS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Feb-16?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CLARIN-AT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Jun-16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CELR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Nov-16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Meertens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Sep-16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TLA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yes, v3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Feb-16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Språkbanken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(yes)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Mar-16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091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B2SAFE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Candidates in the waiting room:</a:t>
            </a:r>
          </a:p>
          <a:p>
            <a:pPr lvl="1"/>
            <a:r>
              <a:rPr lang="en-US" sz="1800" dirty="0"/>
              <a:t>CLARIN-PL </a:t>
            </a:r>
            <a:endParaRPr lang="en-US" sz="1800" dirty="0" smtClean="0"/>
          </a:p>
          <a:p>
            <a:pPr lvl="1"/>
            <a:r>
              <a:rPr lang="en-US" sz="1800" dirty="0" smtClean="0"/>
              <a:t>CMU </a:t>
            </a:r>
          </a:p>
          <a:p>
            <a:pPr lvl="1"/>
            <a:r>
              <a:rPr lang="en-US" sz="1800" dirty="0" smtClean="0"/>
              <a:t>CSC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7772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B2DROP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Integration </a:t>
            </a:r>
            <a:r>
              <a:rPr lang="en-US" dirty="0"/>
              <a:t>of CLARIN workspaces with the EUDAT B2DROP service. </a:t>
            </a:r>
            <a:endParaRPr lang="en-US" dirty="0" smtClean="0"/>
          </a:p>
          <a:p>
            <a:r>
              <a:rPr lang="en-US" dirty="0" smtClean="0"/>
              <a:t>Targets </a:t>
            </a:r>
            <a:r>
              <a:rPr lang="en-US" dirty="0"/>
              <a:t>are: </a:t>
            </a:r>
          </a:p>
          <a:p>
            <a:pPr lvl="1"/>
            <a:r>
              <a:rPr lang="en-US" sz="2000" dirty="0"/>
              <a:t>Data retrieval and storage from CLARIN community services as </a:t>
            </a:r>
            <a:r>
              <a:rPr lang="en-US" sz="2000" dirty="0" err="1"/>
              <a:t>WebLicht</a:t>
            </a:r>
            <a:r>
              <a:rPr lang="en-US" sz="2000" dirty="0"/>
              <a:t> and Federated Content Search from B2DROP </a:t>
            </a:r>
          </a:p>
          <a:p>
            <a:pPr lvl="1"/>
            <a:r>
              <a:rPr lang="en-US" sz="2000" dirty="0"/>
              <a:t>Investigate the mounting of B2DROP workspaces on file systems using the CLARIN preferred FIM based AAI </a:t>
            </a:r>
          </a:p>
        </p:txBody>
      </p:sp>
    </p:spTree>
    <p:extLst>
      <p:ext uri="{BB962C8B-B14F-4D97-AF65-F5344CB8AC3E}">
        <p14:creationId xmlns:p14="http://schemas.microsoft.com/office/powerpoint/2010/main" val="395305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B2SHARE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Harvesting of community metadata and inclusion into the Virtual Language Observatory (</a:t>
            </a:r>
            <a:r>
              <a:rPr lang="en-US" dirty="0" err="1" smtClean="0"/>
              <a:t>clarin.eu</a:t>
            </a:r>
            <a:r>
              <a:rPr lang="en-US" dirty="0" smtClean="0"/>
              <a:t>/</a:t>
            </a:r>
            <a:r>
              <a:rPr lang="en-US" dirty="0" err="1" smtClean="0"/>
              <a:t>vlo</a:t>
            </a:r>
            <a:r>
              <a:rPr lang="en-US" dirty="0" smtClean="0"/>
              <a:t>): done</a:t>
            </a:r>
          </a:p>
          <a:p>
            <a:r>
              <a:rPr lang="en-US" dirty="0" smtClean="0"/>
              <a:t>Test-drive the functionality by ingesting new data sets</a:t>
            </a:r>
          </a:p>
        </p:txBody>
      </p:sp>
    </p:spTree>
    <p:extLst>
      <p:ext uri="{BB962C8B-B14F-4D97-AF65-F5344CB8AC3E}">
        <p14:creationId xmlns:p14="http://schemas.microsoft.com/office/powerpoint/2010/main" val="2255994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B2ACCESS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Enable access to the EUDAT services via</a:t>
            </a:r>
          </a:p>
          <a:p>
            <a:pPr lvl="1"/>
            <a:r>
              <a:rPr lang="en-US" dirty="0" smtClean="0"/>
              <a:t>user accounts in the CLARIN Identity Provider</a:t>
            </a:r>
          </a:p>
          <a:p>
            <a:pPr lvl="2"/>
            <a:r>
              <a:rPr lang="en-US" dirty="0" smtClean="0"/>
              <a:t>for B2DROP this requires an LDAP connection</a:t>
            </a:r>
          </a:p>
          <a:p>
            <a:pPr lvl="1"/>
            <a:r>
              <a:rPr lang="en-US" dirty="0" smtClean="0"/>
              <a:t>federated login at the academic </a:t>
            </a:r>
            <a:r>
              <a:rPr lang="en-US" dirty="0" err="1" smtClean="0"/>
              <a:t>organisations</a:t>
            </a:r>
            <a:r>
              <a:rPr lang="en-US" dirty="0" smtClean="0"/>
              <a:t> in the Service Provider Federation (</a:t>
            </a:r>
            <a:r>
              <a:rPr lang="en-US" dirty="0" err="1" smtClean="0"/>
              <a:t>clarin.eu</a:t>
            </a:r>
            <a:r>
              <a:rPr lang="en-US" dirty="0" smtClean="0"/>
              <a:t>/</a:t>
            </a:r>
            <a:r>
              <a:rPr lang="en-US" dirty="0" err="1" smtClean="0"/>
              <a:t>spf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57429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Execution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Integration </a:t>
            </a:r>
            <a:r>
              <a:rPr lang="en-US" dirty="0"/>
              <a:t>of CLARIN workflows with the EUDAT infrastructure by: </a:t>
            </a:r>
          </a:p>
          <a:p>
            <a:pPr lvl="1"/>
            <a:r>
              <a:rPr lang="en-US" sz="2000" dirty="0"/>
              <a:t>Allow interaction between CLARIN workflows with data retrieval and storage from B2SHARE and B2DROP </a:t>
            </a:r>
          </a:p>
          <a:p>
            <a:pPr lvl="1"/>
            <a:r>
              <a:rPr lang="en-US" sz="2000" dirty="0"/>
              <a:t>Allow CLARIN </a:t>
            </a:r>
            <a:r>
              <a:rPr lang="en-US" sz="2000" dirty="0" err="1"/>
              <a:t>WebLicht</a:t>
            </a:r>
            <a:r>
              <a:rPr lang="en-US" sz="2000" dirty="0"/>
              <a:t> workflows to be executed on the Generic Execution Framework (GEF) being developed in EUDAT 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823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Better safety and high availability of the data stored at the CLARIN </a:t>
            </a:r>
            <a:r>
              <a:rPr lang="en-US" dirty="0" err="1"/>
              <a:t>Centres</a:t>
            </a:r>
            <a:r>
              <a:rPr lang="en-US" dirty="0"/>
              <a:t>. </a:t>
            </a:r>
          </a:p>
          <a:p>
            <a:r>
              <a:rPr lang="en-US" dirty="0"/>
              <a:t>This proposal focuses on connecting existing components from the CLARIN infrastructure to the EUDAT B2 services and vice versa. This should result in: </a:t>
            </a:r>
          </a:p>
          <a:p>
            <a:pPr lvl="1"/>
            <a:r>
              <a:rPr lang="en-US" dirty="0" smtClean="0"/>
              <a:t>synergy </a:t>
            </a:r>
            <a:r>
              <a:rPr lang="en-US" dirty="0"/>
              <a:t>effects by re-using existing modules rather than re-inventing them </a:t>
            </a:r>
          </a:p>
          <a:p>
            <a:pPr lvl="1"/>
            <a:r>
              <a:rPr lang="en-US" dirty="0" smtClean="0"/>
              <a:t>closer </a:t>
            </a:r>
            <a:r>
              <a:rPr lang="en-US" dirty="0"/>
              <a:t>integration of the infrastructure landscape </a:t>
            </a:r>
          </a:p>
          <a:p>
            <a:pPr lvl="1"/>
            <a:r>
              <a:rPr lang="en-US" dirty="0" smtClean="0"/>
              <a:t>increased </a:t>
            </a:r>
            <a:r>
              <a:rPr lang="en-US" dirty="0"/>
              <a:t>uptake of EUDAT services among the CLARIN </a:t>
            </a:r>
            <a:r>
              <a:rPr lang="en-US" dirty="0" err="1"/>
              <a:t>centres</a:t>
            </a:r>
            <a:r>
              <a:rPr lang="en-US" dirty="0"/>
              <a:t> </a:t>
            </a:r>
          </a:p>
          <a:p>
            <a:pPr lvl="1"/>
            <a:r>
              <a:rPr lang="en-US" dirty="0" smtClean="0"/>
              <a:t>in </a:t>
            </a:r>
            <a:r>
              <a:rPr lang="en-US" dirty="0"/>
              <a:t>general increased and improved services for humanities and social sciences </a:t>
            </a:r>
            <a:r>
              <a:rPr lang="en-US" dirty="0" smtClean="0"/>
              <a:t>researchers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849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Partners involved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CLARIN ERIC: </a:t>
            </a:r>
            <a:endParaRPr lang="en-US" dirty="0" smtClean="0"/>
          </a:p>
          <a:p>
            <a:pPr lvl="1"/>
            <a:r>
              <a:rPr lang="en-US" dirty="0" smtClean="0"/>
              <a:t>service </a:t>
            </a:r>
            <a:r>
              <a:rPr lang="en-US" dirty="0"/>
              <a:t>uptake definition, liaison with other </a:t>
            </a:r>
            <a:r>
              <a:rPr lang="en-US" b="1" dirty="0"/>
              <a:t>CLARIN </a:t>
            </a:r>
            <a:r>
              <a:rPr lang="en-US" b="1" dirty="0" err="1" smtClean="0"/>
              <a:t>centres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software </a:t>
            </a:r>
            <a:r>
              <a:rPr lang="en-US" dirty="0"/>
              <a:t>development and integration expertise (AAI, </a:t>
            </a:r>
            <a:r>
              <a:rPr lang="en-US" dirty="0" err="1"/>
              <a:t>iRODS</a:t>
            </a:r>
            <a:r>
              <a:rPr lang="en-US" dirty="0"/>
              <a:t> and metadata) </a:t>
            </a:r>
          </a:p>
          <a:p>
            <a:r>
              <a:rPr lang="en-US" dirty="0"/>
              <a:t>EKUT: </a:t>
            </a:r>
            <a:endParaRPr lang="en-US" dirty="0" smtClean="0"/>
          </a:p>
          <a:p>
            <a:pPr lvl="1"/>
            <a:r>
              <a:rPr lang="en-US" dirty="0" smtClean="0"/>
              <a:t>service </a:t>
            </a:r>
            <a:r>
              <a:rPr lang="en-US" dirty="0"/>
              <a:t>integration, focus on workflows software development and repository </a:t>
            </a:r>
          </a:p>
          <a:p>
            <a:r>
              <a:rPr lang="en-US" dirty="0" smtClean="0"/>
              <a:t>MPCDF: </a:t>
            </a:r>
          </a:p>
          <a:p>
            <a:pPr lvl="1"/>
            <a:r>
              <a:rPr lang="en-US" dirty="0" smtClean="0"/>
              <a:t>Project </a:t>
            </a:r>
            <a:r>
              <a:rPr lang="en-US" dirty="0"/>
              <a:t>enabling, replication site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396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-25400" y="3733800"/>
            <a:ext cx="9067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46662" dir="2115817" algn="ctr" rotWithShape="0">
                    <a:srgbClr val="F3C579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pPr>
              <a:defRPr/>
            </a:pPr>
            <a:r>
              <a:rPr lang="en-US" sz="3200" dirty="0" smtClean="0"/>
              <a:t>Thank you for your attention!</a:t>
            </a:r>
          </a:p>
          <a:p>
            <a:pPr>
              <a:defRPr/>
            </a:pPr>
            <a:endParaRPr lang="en-US" sz="3200" dirty="0"/>
          </a:p>
          <a:p>
            <a:pPr>
              <a:defRPr/>
            </a:pPr>
            <a:r>
              <a:rPr lang="en-US" sz="3200" b="0" dirty="0" smtClean="0"/>
              <a:t>For more details:</a:t>
            </a:r>
          </a:p>
          <a:p>
            <a:pPr>
              <a:defRPr/>
            </a:pPr>
            <a:r>
              <a:rPr lang="en-US" sz="3200" b="0" dirty="0" smtClean="0">
                <a:hlinkClick r:id="rId2"/>
              </a:rPr>
              <a:t>http://clarin.eu</a:t>
            </a:r>
            <a:r>
              <a:rPr lang="en-US" sz="3200" b="0" dirty="0" smtClean="0"/>
              <a:t> </a:t>
            </a:r>
          </a:p>
          <a:p>
            <a:pPr>
              <a:defRPr/>
            </a:pPr>
            <a:endParaRPr lang="en-US" sz="3200" b="0" dirty="0"/>
          </a:p>
          <a:p>
            <a:pPr>
              <a:defRPr/>
            </a:pPr>
            <a:endParaRPr lang="en-US" sz="3200" b="0" dirty="0" smtClean="0"/>
          </a:p>
        </p:txBody>
      </p:sp>
    </p:spTree>
    <p:extLst>
      <p:ext uri="{BB962C8B-B14F-4D97-AF65-F5344CB8AC3E}">
        <p14:creationId xmlns:p14="http://schemas.microsoft.com/office/powerpoint/2010/main" val="4049493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CLARIN?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C</a:t>
            </a:r>
            <a:r>
              <a:rPr lang="en-GB" dirty="0" smtClean="0"/>
              <a:t>ommon </a:t>
            </a:r>
            <a:r>
              <a:rPr lang="en-GB" b="1" dirty="0" smtClean="0"/>
              <a:t>La</a:t>
            </a:r>
            <a:r>
              <a:rPr lang="en-GB" dirty="0" smtClean="0"/>
              <a:t>nguage </a:t>
            </a:r>
            <a:r>
              <a:rPr lang="en-GB" b="1" dirty="0" smtClean="0"/>
              <a:t>R</a:t>
            </a:r>
            <a:r>
              <a:rPr lang="en-GB" dirty="0" smtClean="0"/>
              <a:t>esources and Technology </a:t>
            </a:r>
            <a:r>
              <a:rPr lang="en-GB" b="1" dirty="0" smtClean="0"/>
              <a:t>In</a:t>
            </a:r>
            <a:r>
              <a:rPr lang="en-GB" dirty="0" smtClean="0"/>
              <a:t>frastructure</a:t>
            </a:r>
          </a:p>
          <a:p>
            <a:r>
              <a:rPr lang="en-GB" dirty="0" smtClean="0"/>
              <a:t>European (ESFRI) Research Infrastructure – ERIC since February 2012</a:t>
            </a:r>
          </a:p>
          <a:p>
            <a:r>
              <a:rPr lang="en-GB" dirty="0" smtClean="0"/>
              <a:t>aims at providing easy and sustainable access for scholars in the </a:t>
            </a:r>
            <a:r>
              <a:rPr lang="en-GB" b="1" dirty="0" smtClean="0"/>
              <a:t>humanities and social sciences</a:t>
            </a:r>
          </a:p>
          <a:p>
            <a:pPr lvl="1"/>
            <a:r>
              <a:rPr lang="en-GB" dirty="0" smtClean="0"/>
              <a:t>to </a:t>
            </a:r>
            <a:r>
              <a:rPr lang="en-GB" b="1" dirty="0" smtClean="0"/>
              <a:t>digital language data</a:t>
            </a:r>
            <a:r>
              <a:rPr lang="en-GB" dirty="0" smtClean="0"/>
              <a:t> (in written, spoken, video or multimodal form) </a:t>
            </a:r>
          </a:p>
          <a:p>
            <a:pPr lvl="1"/>
            <a:r>
              <a:rPr lang="en-GB" dirty="0" smtClean="0"/>
              <a:t>to </a:t>
            </a:r>
            <a:r>
              <a:rPr lang="en-GB" b="1" dirty="0" smtClean="0"/>
              <a:t>advanced tools</a:t>
            </a:r>
            <a:r>
              <a:rPr lang="en-GB" dirty="0" smtClean="0"/>
              <a:t> to discover, explore, exploit, annotate, analyse or combine them</a:t>
            </a:r>
          </a:p>
        </p:txBody>
      </p:sp>
    </p:spTree>
    <p:extLst>
      <p:ext uri="{BB962C8B-B14F-4D97-AF65-F5344CB8AC3E}">
        <p14:creationId xmlns:p14="http://schemas.microsoft.com/office/powerpoint/2010/main" val="2291203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CLARIN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b="1" dirty="0" smtClean="0"/>
              <a:t>distributed architecture</a:t>
            </a:r>
            <a:r>
              <a:rPr lang="en-US" dirty="0"/>
              <a:t>: (http-accessible</a:t>
            </a:r>
            <a:r>
              <a:rPr lang="en-US" dirty="0" smtClean="0"/>
              <a:t>) files, web applications and web services </a:t>
            </a:r>
            <a:r>
              <a:rPr lang="en-US" dirty="0"/>
              <a:t>spread </a:t>
            </a:r>
            <a:r>
              <a:rPr lang="en-US" dirty="0" smtClean="0"/>
              <a:t>all over Europe</a:t>
            </a:r>
          </a:p>
          <a:p>
            <a:r>
              <a:rPr lang="en-US" dirty="0" smtClean="0"/>
              <a:t>Some of them password-protected (licenses, privacy, …)</a:t>
            </a:r>
          </a:p>
          <a:p>
            <a:r>
              <a:rPr lang="en-US" dirty="0" smtClean="0"/>
              <a:t>User base: also spread over Europe (and rest of the world)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C965F610-3ADC-2449-8847-1950DE3981B0}" type="slidenum">
              <a:rPr lang="de-DE" sz="1400" smtClean="0">
                <a:solidFill>
                  <a:srgbClr val="3B6283"/>
                </a:solidFill>
                <a:latin typeface="Helvetica"/>
                <a:cs typeface="Helvetica"/>
              </a:rPr>
              <a:t>3</a:t>
            </a:fld>
            <a:endParaRPr lang="de-DE" sz="1400">
              <a:solidFill>
                <a:srgbClr val="3B6283"/>
              </a:solidFill>
              <a:latin typeface="Helvetica"/>
              <a:cs typeface="Helvetica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95400" y="3200400"/>
            <a:ext cx="6452369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46662" dir="2115817" algn="ctr" rotWithShape="0">
                    <a:srgbClr val="F3C579">
                      <a:alpha val="50000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6254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err="1"/>
              <a:t>Organisation</a:t>
            </a:r>
            <a:r>
              <a:rPr lang="en-US" dirty="0"/>
              <a:t> </a:t>
            </a:r>
            <a:r>
              <a:rPr lang="en-US" dirty="0" smtClean="0"/>
              <a:t>CLARIN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Members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Austria </a:t>
            </a:r>
            <a:r>
              <a:rPr lang="en-US" dirty="0"/>
              <a:t>• Bulgaria • Czech Republic • Denmark • Dutch Language Union • Estonia • Finland • Germany • Greece • Italy • Lithuania • Netherlands • Norway • Poland • Portugal • Slovenia • Sweden • United Kingdom </a:t>
            </a:r>
            <a:r>
              <a:rPr lang="en-US" dirty="0" smtClean="0"/>
              <a:t> (observer)</a:t>
            </a:r>
            <a:endParaRPr lang="en-US" dirty="0"/>
          </a:p>
          <a:p>
            <a:r>
              <a:rPr lang="en-US" dirty="0" smtClean="0"/>
              <a:t>Nodes in the network: </a:t>
            </a:r>
            <a:r>
              <a:rPr lang="en-US" b="1" dirty="0" err="1" smtClean="0"/>
              <a:t>centres</a:t>
            </a:r>
            <a:r>
              <a:rPr lang="en-US" dirty="0" smtClean="0"/>
              <a:t> (</a:t>
            </a:r>
            <a:r>
              <a:rPr lang="en-US" dirty="0" smtClean="0">
                <a:hlinkClick r:id="rId2"/>
              </a:rPr>
              <a:t>http://clarin.eu/centres</a:t>
            </a:r>
            <a:r>
              <a:rPr lang="en-US" dirty="0" smtClean="0"/>
              <a:t>) 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799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33 CLARIN </a:t>
            </a:r>
            <a:r>
              <a:rPr lang="en-US" dirty="0" err="1" smtClean="0"/>
              <a:t>centres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78" y="2590800"/>
            <a:ext cx="2908622" cy="2819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1752600"/>
            <a:ext cx="5410200" cy="4824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907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Resources &amp; Services provided</a:t>
            </a:r>
            <a:r>
              <a:rPr lang="en-US" dirty="0"/>
              <a:t> (</a:t>
            </a:r>
            <a:r>
              <a:rPr lang="en-US" dirty="0">
                <a:hlinkClick r:id="rId2"/>
              </a:rPr>
              <a:t>http://clarin.eu/services</a:t>
            </a:r>
            <a:r>
              <a:rPr lang="en-US" dirty="0"/>
              <a:t>):</a:t>
            </a:r>
          </a:p>
          <a:p>
            <a:pPr lvl="1"/>
            <a:r>
              <a:rPr lang="en-US" dirty="0"/>
              <a:t>Access to language resources (including federated login when needed)</a:t>
            </a:r>
          </a:p>
          <a:p>
            <a:pPr lvl="1"/>
            <a:r>
              <a:rPr lang="en-US" dirty="0"/>
              <a:t>Access to language resource processing applications/services Depositing services</a:t>
            </a:r>
          </a:p>
          <a:p>
            <a:pPr lvl="1"/>
            <a:r>
              <a:rPr lang="en-US" dirty="0"/>
              <a:t>Metadata catalogue: Virtual Language Observatory</a:t>
            </a:r>
          </a:p>
          <a:p>
            <a:pPr lvl="1"/>
            <a:r>
              <a:rPr lang="en-US" dirty="0"/>
              <a:t>“Glue components” like the Virtual Collection Registry (</a:t>
            </a:r>
            <a:r>
              <a:rPr lang="en-US" dirty="0">
                <a:hlinkClick r:id="rId3"/>
              </a:rPr>
              <a:t>http://clarin.eu/vcr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Consulting services</a:t>
            </a:r>
          </a:p>
          <a:p>
            <a:pPr lvl="1"/>
            <a:r>
              <a:rPr lang="en-US" dirty="0"/>
              <a:t>(+ a whole set of technical services behind the scenes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92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Uptake plan in a nutshell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Estimated </a:t>
            </a:r>
            <a:r>
              <a:rPr lang="en-US" b="1" dirty="0"/>
              <a:t>storage involved </a:t>
            </a:r>
            <a:endParaRPr lang="en-US" dirty="0"/>
          </a:p>
          <a:p>
            <a:pPr lvl="1"/>
            <a:r>
              <a:rPr lang="en-US" dirty="0"/>
              <a:t>50TB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 smtClean="0"/>
              <a:t>Estimated </a:t>
            </a:r>
            <a:r>
              <a:rPr lang="en-US" b="1" dirty="0"/>
              <a:t>users involved </a:t>
            </a:r>
            <a:endParaRPr lang="en-US" dirty="0"/>
          </a:p>
          <a:p>
            <a:pPr lvl="1"/>
            <a:r>
              <a:rPr lang="en-US" dirty="0"/>
              <a:t>1000 </a:t>
            </a:r>
          </a:p>
          <a:p>
            <a:pPr marL="0" indent="0">
              <a:buNone/>
            </a:pPr>
            <a:r>
              <a:rPr lang="en-US" b="1" dirty="0"/>
              <a:t> </a:t>
            </a:r>
            <a:endParaRPr lang="en-US" dirty="0"/>
          </a:p>
          <a:p>
            <a:r>
              <a:rPr lang="en-US" b="1" dirty="0"/>
              <a:t>EUDAT services involved </a:t>
            </a:r>
            <a:endParaRPr lang="en-US" dirty="0"/>
          </a:p>
          <a:p>
            <a:pPr lvl="1"/>
            <a:r>
              <a:rPr lang="en-US" dirty="0"/>
              <a:t>B2SAFE, B2DROP, </a:t>
            </a:r>
            <a:r>
              <a:rPr lang="en-US" dirty="0" smtClean="0"/>
              <a:t>B2ACCESS, GEF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817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Uptake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B2SAFE: </a:t>
            </a:r>
          </a:p>
          <a:p>
            <a:pPr lvl="1"/>
            <a:r>
              <a:rPr lang="en-US" dirty="0" smtClean="0"/>
              <a:t>extend existing implementation</a:t>
            </a:r>
          </a:p>
          <a:p>
            <a:r>
              <a:rPr lang="en-US" dirty="0" smtClean="0"/>
              <a:t>B2DROP: </a:t>
            </a:r>
          </a:p>
          <a:p>
            <a:pPr lvl="1"/>
            <a:r>
              <a:rPr lang="en-US" dirty="0" smtClean="0"/>
              <a:t>connect it to CLARIN user base + applications (LR switchboard, but also read/write to workspaces, user delegation)</a:t>
            </a:r>
          </a:p>
          <a:p>
            <a:r>
              <a:rPr lang="en-US" dirty="0"/>
              <a:t>B2SHARE:</a:t>
            </a:r>
          </a:p>
          <a:p>
            <a:pPr lvl="1"/>
            <a:r>
              <a:rPr lang="en-US" dirty="0"/>
              <a:t>connect it to CLARIN user base + applications (LR switchboard</a:t>
            </a:r>
            <a:r>
              <a:rPr lang="en-US" dirty="0" smtClean="0"/>
              <a:t>)</a:t>
            </a:r>
          </a:p>
          <a:p>
            <a:r>
              <a:rPr lang="en-US" dirty="0" smtClean="0"/>
              <a:t>B2ACCESS: </a:t>
            </a:r>
          </a:p>
          <a:p>
            <a:pPr lvl="1"/>
            <a:r>
              <a:rPr lang="en-US" dirty="0" smtClean="0"/>
              <a:t>connect it to CLARIN Identity Provider, Service Provider Federation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024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B2SAFE </a:t>
            </a:r>
            <a:r>
              <a:rPr lang="en-US" dirty="0" smtClean="0"/>
              <a:t>(</a:t>
            </a:r>
            <a:r>
              <a:rPr lang="en-US" dirty="0"/>
              <a:t>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Extension of the deployment of B2SAFE at </a:t>
            </a:r>
            <a:r>
              <a:rPr lang="en-US" dirty="0" smtClean="0"/>
              <a:t>CLARIN </a:t>
            </a:r>
            <a:r>
              <a:rPr lang="en-US" dirty="0" err="1" smtClean="0"/>
              <a:t>centres</a:t>
            </a:r>
            <a:r>
              <a:rPr lang="en-US" dirty="0" smtClean="0"/>
              <a:t> (</a:t>
            </a:r>
            <a:r>
              <a:rPr lang="en-US" i="1" dirty="0" smtClean="0"/>
              <a:t>use</a:t>
            </a:r>
            <a:r>
              <a:rPr lang="en-US" dirty="0" smtClean="0"/>
              <a:t> B2SAFE)</a:t>
            </a:r>
          </a:p>
          <a:p>
            <a:pPr lvl="0"/>
            <a:r>
              <a:rPr lang="en-US" dirty="0"/>
              <a:t>B2SAFE training: </a:t>
            </a:r>
            <a:r>
              <a:rPr lang="en-US" dirty="0">
                <a:hlinkClick r:id="rId2"/>
              </a:rPr>
              <a:t>https://www.clarin.eu/event/2015/clarin-b2safe-</a:t>
            </a:r>
            <a:r>
              <a:rPr lang="en-US" dirty="0" smtClean="0">
                <a:hlinkClick r:id="rId2"/>
              </a:rPr>
              <a:t>workshop</a:t>
            </a:r>
            <a:endParaRPr lang="en-US" dirty="0"/>
          </a:p>
          <a:p>
            <a:pPr lvl="0"/>
            <a:r>
              <a:rPr lang="en-US" dirty="0" smtClean="0"/>
              <a:t>Charles University/LINDAT: Updating their </a:t>
            </a:r>
            <a:r>
              <a:rPr lang="en-US" dirty="0" err="1" smtClean="0"/>
              <a:t>DSpace</a:t>
            </a:r>
            <a:r>
              <a:rPr lang="en-US" dirty="0" smtClean="0"/>
              <a:t> plugin for B2SAFE (multiplication effect)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Original targets from the project plan: </a:t>
            </a:r>
            <a:endParaRPr lang="en-US" dirty="0"/>
          </a:p>
          <a:p>
            <a:pPr lvl="1"/>
            <a:r>
              <a:rPr lang="en-US" sz="2000" dirty="0"/>
              <a:t>B2SAFE deployments at a total of 4 CLARIN </a:t>
            </a:r>
            <a:r>
              <a:rPr lang="en-US" sz="2000" dirty="0" err="1"/>
              <a:t>centres</a:t>
            </a:r>
            <a:r>
              <a:rPr lang="en-US" sz="2000" dirty="0"/>
              <a:t> while investigating using B2SAFE light versus B2SAFE/</a:t>
            </a:r>
            <a:r>
              <a:rPr lang="en-US" sz="2000" dirty="0" err="1"/>
              <a:t>iRODS</a:t>
            </a:r>
            <a:r>
              <a:rPr lang="en-US" sz="2000" dirty="0"/>
              <a:t>  </a:t>
            </a:r>
          </a:p>
          <a:p>
            <a:pPr lvl="1"/>
            <a:r>
              <a:rPr lang="en-US" sz="2000" dirty="0"/>
              <a:t>Policies for all replicated data and testing access to the replicated data </a:t>
            </a:r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90751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roject Overview">
  <a:themeElements>
    <a:clrScheme name="Project Overview 2">
      <a:dk1>
        <a:srgbClr val="000000"/>
      </a:dk1>
      <a:lt1>
        <a:srgbClr val="FFFFFF"/>
      </a:lt1>
      <a:dk2>
        <a:srgbClr val="000000"/>
      </a:dk2>
      <a:lt2>
        <a:srgbClr val="868686"/>
      </a:lt2>
      <a:accent1>
        <a:srgbClr val="3366FF"/>
      </a:accent1>
      <a:accent2>
        <a:srgbClr val="009900"/>
      </a:accent2>
      <a:accent3>
        <a:srgbClr val="FFFFFF"/>
      </a:accent3>
      <a:accent4>
        <a:srgbClr val="000000"/>
      </a:accent4>
      <a:accent5>
        <a:srgbClr val="ADB8FF"/>
      </a:accent5>
      <a:accent6>
        <a:srgbClr val="008A00"/>
      </a:accent6>
      <a:hlink>
        <a:srgbClr val="FF0033"/>
      </a:hlink>
      <a:folHlink>
        <a:srgbClr val="CCCCCC"/>
      </a:folHlink>
    </a:clrScheme>
    <a:fontScheme name="Project Overview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45791" dir="2021404" algn="ctr" rotWithShape="0">
                  <a:srgbClr val="F3C579">
                    <a:alpha val="50000"/>
                  </a:srgbClr>
                </a:outerShdw>
              </a:effectLst>
            </a14:hiddenEffects>
          </a:ext>
        </a:extLst>
      </a:spPr>
      <a:bodyPr vert="horz" wrap="square" lIns="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9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45791" dir="2021404" algn="ctr" rotWithShape="0">
                  <a:srgbClr val="F3C579">
                    <a:alpha val="50000"/>
                  </a:srgbClr>
                </a:outerShdw>
              </a:effectLst>
            </a14:hiddenEffects>
          </a:ext>
        </a:extLst>
      </a:spPr>
      <a:bodyPr vert="horz" wrap="square" lIns="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9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Project Overview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Overview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Overview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Office\Templates\1033\Project Overview.pot</Template>
  <TotalTime>33104</TotalTime>
  <Words>804</Words>
  <Application>Microsoft Macintosh PowerPoint</Application>
  <PresentationFormat>On-screen Show (4:3)</PresentationFormat>
  <Paragraphs>135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Project Overview</vt:lpstr>
      <vt:lpstr>PowerPoint Presentation</vt:lpstr>
      <vt:lpstr>CLARIN?</vt:lpstr>
      <vt:lpstr>CLARIN architecture</vt:lpstr>
      <vt:lpstr>Organisation CLARIN</vt:lpstr>
      <vt:lpstr>The 33 CLARIN centres</vt:lpstr>
      <vt:lpstr>Services</vt:lpstr>
      <vt:lpstr>Uptake plan in a nutshell</vt:lpstr>
      <vt:lpstr>Uptake overview</vt:lpstr>
      <vt:lpstr>B2SAFE (1)</vt:lpstr>
      <vt:lpstr>B2SAFE (2)</vt:lpstr>
      <vt:lpstr>B2SAFE (3)</vt:lpstr>
      <vt:lpstr>B2DROP</vt:lpstr>
      <vt:lpstr>B2SHARE</vt:lpstr>
      <vt:lpstr>B2ACCESS</vt:lpstr>
      <vt:lpstr>Generic Execution Framework</vt:lpstr>
      <vt:lpstr>Expected impact</vt:lpstr>
      <vt:lpstr>Partners involved</vt:lpstr>
      <vt:lpstr>PowerPoint Presentation</vt:lpstr>
    </vt:vector>
  </TitlesOfParts>
  <Company>Filozofski fakultet Sveucilista u Zagrebu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Marko Tadic</dc:creator>
  <cp:lastModifiedBy>Dieter Van Uytvanck</cp:lastModifiedBy>
  <cp:revision>448</cp:revision>
  <cp:lastPrinted>1601-01-01T00:00:00Z</cp:lastPrinted>
  <dcterms:created xsi:type="dcterms:W3CDTF">2008-07-09T05:00:56Z</dcterms:created>
  <dcterms:modified xsi:type="dcterms:W3CDTF">2016-02-04T16:50:19Z</dcterms:modified>
</cp:coreProperties>
</file>