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65" r:id="rId3"/>
    <p:sldId id="267" r:id="rId4"/>
    <p:sldId id="271" r:id="rId5"/>
    <p:sldId id="269" r:id="rId6"/>
    <p:sldId id="276" r:id="rId7"/>
    <p:sldId id="266" r:id="rId8"/>
    <p:sldId id="281" r:id="rId9"/>
    <p:sldId id="282" r:id="rId10"/>
    <p:sldId id="280" r:id="rId11"/>
    <p:sldId id="272" r:id="rId12"/>
    <p:sldId id="28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99"/>
    <a:srgbClr val="FFB4AA"/>
    <a:srgbClr val="62D0DF"/>
    <a:srgbClr val="DAC79D"/>
    <a:srgbClr val="DAB7E2"/>
    <a:srgbClr val="006666"/>
    <a:srgbClr val="000000"/>
    <a:srgbClr val="92D7E1"/>
    <a:srgbClr val="1598C5"/>
    <a:srgbClr val="1E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3A1EEC-71D9-D741-BAC5-C38CAFB5D24F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CFA5EB-8C47-3B41-8231-2967036D9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The slide shows the core resources at the EBI to show the range of data you can access through the EBI. </a:t>
            </a:r>
          </a:p>
          <a:p>
            <a:pPr defTabSz="914400"/>
            <a:endParaRPr lang="en-GB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8AACEB-1347-554D-8632-4CB3CDE0A7FE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545261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c.elegan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" y="0"/>
            <a:ext cx="9144121" cy="6869545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L_EBI_slidebackground_medaka3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plant2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" y="-7200"/>
            <a:ext cx="9154800" cy="68652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172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57568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2717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3709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626096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023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59570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97508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Chemistry-slide2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269803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Chem slide background4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" t="3106"/>
          <a:stretch/>
        </p:blipFill>
        <p:spPr>
          <a:xfrm>
            <a:off x="-1" y="0"/>
            <a:ext cx="9155545" cy="6869545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929993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PDBE-slide-background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7"/>
          <a:stretch>
            <a:fillRect/>
          </a:stretch>
        </p:blipFill>
        <p:spPr bwMode="auto">
          <a:xfrm>
            <a:off x="0" y="-149225"/>
            <a:ext cx="91567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06544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fly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201" cy="6881098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01025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cardiac4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800" cy="68688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slidebackground_cardiac5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800" cy="68688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42819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/>
          <a:p>
            <a:pPr eaLnBrk="0" hangingPunct="0"/>
            <a:endParaRPr lang="en-GB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pic>
        <p:nvPicPr>
          <p:cNvPr id="1029" name="Picture 2" descr="EMBL_EBI_RGB_InversedUpdat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6" r:id="rId5"/>
    <p:sldLayoutId id="2147483765" r:id="rId6"/>
    <p:sldLayoutId id="2147483767" r:id="rId7"/>
    <p:sldLayoutId id="2147483768" r:id="rId8"/>
    <p:sldLayoutId id="2147483772" r:id="rId9"/>
    <p:sldLayoutId id="2147483770" r:id="rId10"/>
    <p:sldLayoutId id="2147483771" r:id="rId11"/>
    <p:sldLayoutId id="2147483769" r:id="rId12"/>
    <p:sldLayoutId id="2147483755" r:id="rId13"/>
    <p:sldLayoutId id="2147483756" r:id="rId14"/>
    <p:sldLayoutId id="2147483757" r:id="rId15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NeueLT Pro 45 Lt" charset="0"/>
              </a:rPr>
              <a:t>f</a:t>
            </a:r>
            <a:r>
              <a:rPr lang="en-US" dirty="0" smtClean="0">
                <a:latin typeface="HelveticaNeueLT Pro 45 Lt" charset="0"/>
              </a:rPr>
              <a:t>or EGI/EUDAT</a:t>
            </a:r>
            <a:endParaRPr lang="en-US" dirty="0">
              <a:latin typeface="HelveticaNeueLT Pro 45 Lt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EMBL/ELIXIR use-cases</a:t>
            </a:r>
            <a:endParaRPr lang="en-US" dirty="0"/>
          </a:p>
        </p:txBody>
      </p:sp>
      <p:sp>
        <p:nvSpPr>
          <p:cNvPr id="9219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HelveticaNeueLT Pro 35 Th" charset="0"/>
                <a:cs typeface="HelveticaNeueLT Pro 35 Th" charset="0"/>
              </a:rPr>
              <a:t>Tony Wildish</a:t>
            </a:r>
            <a:br>
              <a:rPr lang="en-US" dirty="0" smtClean="0">
                <a:latin typeface="HelveticaNeueLT Pro 35 Th" charset="0"/>
                <a:cs typeface="HelveticaNeueLT Pro 35 Th" charset="0"/>
              </a:rPr>
            </a:br>
            <a:endParaRPr lang="en-US" dirty="0" smtClean="0">
              <a:latin typeface="HelveticaNeueLT Pro 35 Th" charset="0"/>
              <a:cs typeface="HelveticaNeueLT Pro 35 Th" charset="0"/>
            </a:endParaRPr>
          </a:p>
          <a:p>
            <a:r>
              <a:rPr lang="en-US" dirty="0" err="1" smtClean="0">
                <a:latin typeface="HelveticaNeueLT Pro 35 Th" charset="0"/>
                <a:cs typeface="HelveticaNeueLT Pro 35 Th" charset="0"/>
              </a:rPr>
              <a:t>www.ebi.ac.uk</a:t>
            </a:r>
            <a:endParaRPr lang="en-US" dirty="0">
              <a:latin typeface="HelveticaNeueLT Pro 35 Th" charset="0"/>
              <a:cs typeface="HelveticaNeueLT Pro 35 Th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pilot to investigate issues</a:t>
            </a:r>
          </a:p>
          <a:p>
            <a:r>
              <a:rPr lang="en-US" dirty="0" smtClean="0"/>
              <a:t>Data-description metadata out of scope for pilot</a:t>
            </a:r>
          </a:p>
          <a:p>
            <a:r>
              <a:rPr lang="en-US" dirty="0" smtClean="0"/>
              <a:t>File-distribution based on AAI from multiple providers</a:t>
            </a:r>
          </a:p>
          <a:p>
            <a:pPr lvl="1"/>
            <a:r>
              <a:rPr lang="en-US" dirty="0" smtClean="0"/>
              <a:t>Start with </a:t>
            </a:r>
            <a:r>
              <a:rPr lang="en-US" dirty="0" err="1" smtClean="0"/>
              <a:t>globus</a:t>
            </a:r>
            <a:r>
              <a:rPr lang="en-US" dirty="0" smtClean="0"/>
              <a:t>-connect for simplicity, move to </a:t>
            </a:r>
            <a:r>
              <a:rPr lang="en-US" dirty="0" err="1" smtClean="0"/>
              <a:t>gridFTP</a:t>
            </a:r>
            <a:r>
              <a:rPr lang="en-US" dirty="0" smtClean="0"/>
              <a:t> once AAI in place</a:t>
            </a:r>
          </a:p>
          <a:p>
            <a:r>
              <a:rPr lang="en-US" dirty="0" smtClean="0"/>
              <a:t>File-replica metadata to be handled by prototype</a:t>
            </a:r>
          </a:p>
          <a:p>
            <a:pPr lvl="1"/>
            <a:r>
              <a:rPr lang="en-US" dirty="0" smtClean="0"/>
              <a:t>TBD: how to do this, tools, technologies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Integrate with ELIXIR cloud portal, (under development)</a:t>
            </a:r>
          </a:p>
          <a:p>
            <a:r>
              <a:rPr lang="en-US" dirty="0" smtClean="0"/>
              <a:t>E</a:t>
            </a:r>
            <a:r>
              <a:rPr lang="is-IS" smtClean="0"/>
              <a:t>arly days, lots to learn...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764725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35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SouthBuilding_fad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28" y="-22462"/>
            <a:ext cx="7653073" cy="6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NeueLT Pro 45 Lt" charset="0"/>
              </a:rPr>
              <a:t>What is EMBL-EBI?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136" y="1219891"/>
            <a:ext cx="7635875" cy="4350830"/>
          </a:xfrm>
        </p:spPr>
        <p:txBody>
          <a:bodyPr/>
          <a:lstStyle/>
          <a:p>
            <a:pPr eaLnBrk="1" hangingPunct="1"/>
            <a:r>
              <a:rPr lang="en-GB">
                <a:latin typeface="HelveticaNeueLT Pro 45 Lt" charset="0"/>
              </a:rPr>
              <a:t>Europe’s home for biological data services, research and training</a:t>
            </a:r>
          </a:p>
          <a:p>
            <a:pPr eaLnBrk="1" hangingPunct="1"/>
            <a:r>
              <a:rPr lang="en-GB">
                <a:latin typeface="HelveticaNeueLT Pro 45 Lt" charset="0"/>
              </a:rPr>
              <a:t>A trusted data provider for the life sciences</a:t>
            </a:r>
          </a:p>
          <a:p>
            <a:pPr eaLnBrk="1" hangingPunct="1"/>
            <a:r>
              <a:rPr lang="en-GB">
                <a:latin typeface="HelveticaNeueLT Pro 45 Lt" charset="0"/>
              </a:rPr>
              <a:t>Part of the European Molecular Biology Laboratory, an intergovernmental research organisation</a:t>
            </a:r>
          </a:p>
          <a:p>
            <a:pPr eaLnBrk="1" hangingPunct="1"/>
            <a:r>
              <a:rPr lang="en-GB">
                <a:latin typeface="HelveticaNeueLT Pro 45 Lt" charset="0"/>
              </a:rPr>
              <a:t>International: 570 members of staff from 57 nations</a:t>
            </a:r>
          </a:p>
          <a:p>
            <a:pPr eaLnBrk="1" hangingPunct="1"/>
            <a:r>
              <a:rPr lang="en-GB">
                <a:latin typeface="HelveticaNeueLT Pro 45 Lt" charset="0"/>
              </a:rPr>
              <a:t>Home of the ELIXIR Technical hub.</a:t>
            </a:r>
          </a:p>
          <a:p>
            <a:pPr eaLnBrk="1" hangingPunct="1"/>
            <a:endParaRPr lang="en-US">
              <a:latin typeface="HelveticaNeueLT Pro 45 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03249"/>
      </p:ext>
    </p:extLst>
  </p:cSld>
  <p:clrMapOvr>
    <a:masterClrMapping/>
  </p:clrMapOvr>
  <p:transition advClick="0" advTm="11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533399" y="304800"/>
            <a:ext cx="8420101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22E89"/>
                </a:solidFill>
                <a:latin typeface="HelveticaNeueLT Pro 45 Lt" charset="0"/>
              </a:rPr>
              <a:t>A distributed </a:t>
            </a:r>
            <a:r>
              <a:rPr lang="en-US" dirty="0">
                <a:solidFill>
                  <a:srgbClr val="022E89"/>
                </a:solidFill>
                <a:latin typeface="HelveticaNeueLT Pro 45 Lt" charset="0"/>
              </a:rPr>
              <a:t>data infrastructure for Europe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533136" y="1219891"/>
            <a:ext cx="6059319" cy="4824272"/>
          </a:xfrm>
        </p:spPr>
        <p:txBody>
          <a:bodyPr/>
          <a:lstStyle/>
          <a:p>
            <a:pPr eaLnBrk="1" hangingPunct="1">
              <a:buClr>
                <a:srgbClr val="F47D20"/>
              </a:buClr>
            </a:pPr>
            <a:r>
              <a:rPr lang="en-US" dirty="0">
                <a:latin typeface="HelveticaNeueLT Pro 45 Lt" charset="0"/>
              </a:rPr>
              <a:t>EMBL-EBI is a founding member of </a:t>
            </a:r>
            <a:r>
              <a:rPr lang="en-US" dirty="0">
                <a:latin typeface="HelveticaNeueLT Pro 65 Md"/>
                <a:cs typeface="HelveticaNeueLT Pro 65 Md"/>
              </a:rPr>
              <a:t>ELIXIR</a:t>
            </a:r>
            <a:r>
              <a:rPr lang="en-US" dirty="0">
                <a:latin typeface="HelveticaNeueLT Pro 45 Lt" charset="0"/>
              </a:rPr>
              <a:t>: </a:t>
            </a:r>
            <a:r>
              <a:rPr lang="en-US" dirty="0" smtClean="0">
                <a:latin typeface="HelveticaNeueLT Pro 45 Lt" charset="0"/>
              </a:rPr>
              <a:t>Europe’s distributed research </a:t>
            </a:r>
            <a:r>
              <a:rPr lang="en-US" dirty="0">
                <a:latin typeface="HelveticaNeueLT Pro 45 Lt" charset="0"/>
              </a:rPr>
              <a:t>infrastructure for biological information</a:t>
            </a:r>
          </a:p>
          <a:p>
            <a:pPr eaLnBrk="1" hangingPunct="1">
              <a:buClr>
                <a:srgbClr val="F47D20"/>
              </a:buClr>
            </a:pPr>
            <a:r>
              <a:rPr lang="en-US" dirty="0">
                <a:latin typeface="HelveticaNeueLT Pro 45 Lt" charset="0"/>
              </a:rPr>
              <a:t>Mission: to support life science research and its translation to medicine, the environment, the </a:t>
            </a:r>
            <a:r>
              <a:rPr lang="en-US" dirty="0" err="1">
                <a:latin typeface="HelveticaNeueLT Pro 45 Lt" charset="0"/>
              </a:rPr>
              <a:t>bioindustries</a:t>
            </a:r>
            <a:r>
              <a:rPr lang="en-US" dirty="0">
                <a:latin typeface="HelveticaNeueLT Pro 45 Lt" charset="0"/>
              </a:rPr>
              <a:t> and society</a:t>
            </a:r>
          </a:p>
          <a:p>
            <a:pPr eaLnBrk="1" hangingPunct="1">
              <a:buClr>
                <a:srgbClr val="F47D20"/>
              </a:buClr>
            </a:pPr>
            <a:r>
              <a:rPr lang="en-US" dirty="0" smtClean="0">
                <a:latin typeface="HelveticaNeueLT Pro 45 Lt" charset="0"/>
              </a:rPr>
              <a:t>ELIXIR </a:t>
            </a:r>
            <a:r>
              <a:rPr lang="en-US" dirty="0">
                <a:latin typeface="HelveticaNeueLT Pro 45 Lt" charset="0"/>
              </a:rPr>
              <a:t>Nodes represent </a:t>
            </a:r>
            <a:r>
              <a:rPr lang="en-US" dirty="0" err="1">
                <a:latin typeface="HelveticaNeueLT Pro 45 Lt" charset="0"/>
              </a:rPr>
              <a:t>centres</a:t>
            </a:r>
            <a:r>
              <a:rPr lang="en-US" dirty="0">
                <a:latin typeface="HelveticaNeueLT Pro 45 Lt" charset="0"/>
              </a:rPr>
              <a:t> of excellence throughout Europe.</a:t>
            </a:r>
          </a:p>
          <a:p>
            <a:pPr eaLnBrk="1" hangingPunct="1"/>
            <a:endParaRPr lang="en-US" dirty="0">
              <a:latin typeface="HelveticaNeueLT Pro 45 Lt" charset="0"/>
            </a:endParaRPr>
          </a:p>
        </p:txBody>
      </p:sp>
      <p:pic>
        <p:nvPicPr>
          <p:cNvPr id="71683" name="Picture 8" descr="elixir_1_RZ_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24" y="1339116"/>
            <a:ext cx="2182813" cy="213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0" y="6211769"/>
            <a:ext cx="9144000" cy="646231"/>
          </a:xfrm>
          <a:prstGeom prst="rect">
            <a:avLst/>
          </a:pr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pic>
        <p:nvPicPr>
          <p:cNvPr id="71685" name="Picture 8" descr="elixir_1_RZ_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6287796"/>
            <a:ext cx="563563" cy="55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97396"/>
      </p:ext>
    </p:extLst>
  </p:cSld>
  <p:clrMapOvr>
    <a:masterClrMapping/>
  </p:clrMapOvr>
  <p:transition advClick="0" advTm="11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ounded Rectangle 22"/>
          <p:cNvSpPr>
            <a:spLocks noChangeArrowheads="1"/>
          </p:cNvSpPr>
          <p:nvPr/>
        </p:nvSpPr>
        <p:spPr bwMode="auto">
          <a:xfrm>
            <a:off x="4381500" y="2448423"/>
            <a:ext cx="4661958" cy="527006"/>
          </a:xfrm>
          <a:prstGeom prst="roundRect">
            <a:avLst>
              <a:gd name="adj" fmla="val 16667"/>
            </a:avLst>
          </a:prstGeom>
          <a:solidFill>
            <a:srgbClr val="DAB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pic>
        <p:nvPicPr>
          <p:cNvPr id="35867" name="Picture 4" descr=" Arrow_concept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7" y="1188601"/>
            <a:ext cx="5338091" cy="54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ounded Rectangle 28"/>
          <p:cNvSpPr>
            <a:spLocks noChangeArrowheads="1"/>
          </p:cNvSpPr>
          <p:nvPr/>
        </p:nvSpPr>
        <p:spPr bwMode="auto">
          <a:xfrm>
            <a:off x="168011" y="3528354"/>
            <a:ext cx="1946010" cy="946884"/>
          </a:xfrm>
          <a:prstGeom prst="roundRect">
            <a:avLst>
              <a:gd name="adj" fmla="val 16667"/>
            </a:avLst>
          </a:prstGeom>
          <a:solidFill>
            <a:srgbClr val="A4C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sp>
        <p:nvSpPr>
          <p:cNvPr id="35842" name="Rounded Rectangle 27"/>
          <p:cNvSpPr>
            <a:spLocks noChangeArrowheads="1"/>
          </p:cNvSpPr>
          <p:nvPr/>
        </p:nvSpPr>
        <p:spPr bwMode="auto">
          <a:xfrm>
            <a:off x="171979" y="6094272"/>
            <a:ext cx="3414448" cy="571931"/>
          </a:xfrm>
          <a:prstGeom prst="roundRect">
            <a:avLst>
              <a:gd name="adj" fmla="val 16667"/>
            </a:avLst>
          </a:prstGeom>
          <a:solidFill>
            <a:srgbClr val="FFB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sp>
        <p:nvSpPr>
          <p:cNvPr id="35843" name="Rounded Rectangle 26"/>
          <p:cNvSpPr>
            <a:spLocks noChangeArrowheads="1"/>
          </p:cNvSpPr>
          <p:nvPr/>
        </p:nvSpPr>
        <p:spPr bwMode="auto">
          <a:xfrm>
            <a:off x="5404115" y="6094272"/>
            <a:ext cx="3507052" cy="571931"/>
          </a:xfrm>
          <a:prstGeom prst="roundRect">
            <a:avLst>
              <a:gd name="adj" fmla="val 16667"/>
            </a:avLst>
          </a:prstGeom>
          <a:solidFill>
            <a:srgbClr val="FFB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>
              <a:solidFill>
                <a:srgbClr val="5E5E5E"/>
              </a:solidFill>
            </a:endParaRPr>
          </a:p>
        </p:txBody>
      </p:sp>
      <p:sp>
        <p:nvSpPr>
          <p:cNvPr id="35844" name="Rounded Rectangle 25"/>
          <p:cNvSpPr>
            <a:spLocks noChangeArrowheads="1"/>
          </p:cNvSpPr>
          <p:nvPr/>
        </p:nvSpPr>
        <p:spPr bwMode="auto">
          <a:xfrm>
            <a:off x="6082771" y="5378925"/>
            <a:ext cx="2450042" cy="359401"/>
          </a:xfrm>
          <a:prstGeom prst="roundRect">
            <a:avLst>
              <a:gd name="adj" fmla="val 16667"/>
            </a:avLst>
          </a:prstGeom>
          <a:solidFill>
            <a:srgbClr val="FFC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312115" y="4264358"/>
            <a:ext cx="2553229" cy="6358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981200" eaLnBrk="0" hangingPunct="0">
              <a:defRPr/>
            </a:pPr>
            <a:endParaRPr lang="en-US" sz="5200"/>
          </a:p>
        </p:txBody>
      </p:sp>
      <p:sp>
        <p:nvSpPr>
          <p:cNvPr id="35846" name="Rounded Rectangle 23"/>
          <p:cNvSpPr>
            <a:spLocks noChangeArrowheads="1"/>
          </p:cNvSpPr>
          <p:nvPr/>
        </p:nvSpPr>
        <p:spPr bwMode="auto">
          <a:xfrm>
            <a:off x="5705740" y="3431592"/>
            <a:ext cx="3206750" cy="371497"/>
          </a:xfrm>
          <a:prstGeom prst="roundRect">
            <a:avLst>
              <a:gd name="adj" fmla="val 16667"/>
            </a:avLst>
          </a:prstGeom>
          <a:solidFill>
            <a:srgbClr val="62D0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sp>
        <p:nvSpPr>
          <p:cNvPr id="35848" name="Rounded Rectangle 4"/>
          <p:cNvSpPr>
            <a:spLocks noChangeArrowheads="1"/>
          </p:cNvSpPr>
          <p:nvPr/>
        </p:nvSpPr>
        <p:spPr bwMode="auto">
          <a:xfrm>
            <a:off x="2751667" y="1212980"/>
            <a:ext cx="6323542" cy="812109"/>
          </a:xfrm>
          <a:prstGeom prst="roundRect">
            <a:avLst>
              <a:gd name="adj" fmla="val 16667"/>
            </a:avLst>
          </a:prstGeom>
          <a:solidFill>
            <a:srgbClr val="DAC7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981200" eaLnBrk="0" hangingPunct="0"/>
            <a:endParaRPr lang="en-US" sz="5200"/>
          </a:p>
        </p:txBody>
      </p:sp>
      <p:sp>
        <p:nvSpPr>
          <p:cNvPr id="35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NeueLT Pro 45 Lt" charset="0"/>
              </a:rPr>
              <a:t>Data resources </a:t>
            </a:r>
            <a:r>
              <a:rPr lang="en-US" dirty="0" smtClean="0">
                <a:latin typeface="HelveticaNeueLT Pro 45 Lt" charset="0"/>
              </a:rPr>
              <a:t>available from </a:t>
            </a:r>
            <a:r>
              <a:rPr lang="en-US" dirty="0">
                <a:latin typeface="HelveticaNeueLT Pro 45 Lt" charset="0"/>
              </a:rPr>
              <a:t>EMBL-EBI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969" y="768913"/>
            <a:ext cx="5540375" cy="415456"/>
          </a:xfrm>
          <a:prstGeom prst="rect">
            <a:avLst/>
          </a:prstGeom>
          <a:noFill/>
        </p:spPr>
        <p:txBody>
          <a:bodyPr lIns="91398" tIns="45699" rIns="91398" bIns="45699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Genes, genomes &amp; variation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5525" y="2409384"/>
            <a:ext cx="4379166" cy="688612"/>
          </a:xfrm>
          <a:prstGeom prst="rect">
            <a:avLst/>
          </a:prstGeom>
          <a:noFill/>
        </p:spPr>
        <p:txBody>
          <a:bodyPr lIns="91398" tIns="45699" rIns="91398" bIns="45699" numCol="3"/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tabLst>
                <a:tab pos="981075" algn="l"/>
              </a:tabLst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RNA Central	</a:t>
            </a: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ArrayExpress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tabLst>
                <a:tab pos="808038" algn="l"/>
              </a:tabLst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Expression Atlas</a:t>
            </a: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tabLst>
                <a:tab pos="808038" algn="l"/>
              </a:tabLst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Metabolights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tabLst>
                <a:tab pos="808038" algn="l"/>
              </a:tabLst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PRIDE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7385" y="3429194"/>
            <a:ext cx="3041875" cy="373610"/>
          </a:xfrm>
          <a:prstGeom prst="rect">
            <a:avLst/>
          </a:prstGeom>
          <a:noFill/>
        </p:spPr>
        <p:txBody>
          <a:bodyPr lIns="91398" tIns="45699" rIns="91398" bIns="45699" numCol="3"/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InterPro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Pfam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UniProt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5452" y="5370625"/>
            <a:ext cx="2299826" cy="378706"/>
          </a:xfrm>
          <a:prstGeom prst="rect">
            <a:avLst/>
          </a:prstGeom>
          <a:noFill/>
        </p:spPr>
        <p:txBody>
          <a:bodyPr lIns="91398" tIns="45699" rIns="91398" bIns="45699" numCol="2"/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ChEMBL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ChEBI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728" y="3861837"/>
            <a:ext cx="2870729" cy="938676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Molecular structures</a:t>
            </a:r>
          </a:p>
          <a:p>
            <a:pPr marL="265113" defTabSz="912351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Protein Data Bank in Europe</a:t>
            </a:r>
          </a:p>
          <a:p>
            <a:pPr marL="265113"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Electron Microscopy Data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1855" y="1183606"/>
            <a:ext cx="2985530" cy="768911"/>
          </a:xfrm>
          <a:prstGeom prst="rect">
            <a:avLst/>
          </a:prstGeom>
          <a:noFill/>
        </p:spPr>
        <p:txBody>
          <a:bodyPr/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European Nucleotide Archive</a:t>
            </a: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European Variation Archive</a:t>
            </a: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European Genome-</a:t>
            </a: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phenome</a:t>
            </a: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 Archive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1386" y="2012994"/>
            <a:ext cx="4598458" cy="415456"/>
          </a:xfrm>
          <a:prstGeom prst="rect">
            <a:avLst/>
          </a:prstGeom>
          <a:noFill/>
        </p:spPr>
        <p:txBody>
          <a:bodyPr lIns="91398" tIns="45699" rIns="91398" bIns="45699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Gene, protein &amp; metabolite expression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4115" y="2994436"/>
            <a:ext cx="3739885" cy="415456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Protein sequences, families &amp; motifs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4720" y="4945225"/>
            <a:ext cx="2664354" cy="415456"/>
          </a:xfrm>
          <a:prstGeom prst="rect">
            <a:avLst/>
          </a:prstGeom>
          <a:noFill/>
        </p:spPr>
        <p:txBody>
          <a:bodyPr lIns="91398" tIns="45699" rIns="91398" bIns="45699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Chemical biology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510" y="5459046"/>
            <a:ext cx="3481917" cy="646288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defTabSz="912351">
              <a:buClr>
                <a:schemeClr val="accent5">
                  <a:lumMod val="75000"/>
                </a:schemeClr>
              </a:buClr>
              <a:defRPr/>
            </a:pPr>
            <a:r>
              <a:rPr lang="en-US" sz="1800" kern="2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Reactions, interactions &amp; pathways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883" y="6197583"/>
            <a:ext cx="3182471" cy="378706"/>
          </a:xfrm>
          <a:prstGeom prst="rect">
            <a:avLst/>
          </a:prstGeom>
          <a:noFill/>
        </p:spPr>
        <p:txBody>
          <a:bodyPr lIns="91398" tIns="45699" rIns="91398" bIns="45699" numCol="3"/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IntAct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Reactome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MetaboLights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9292" y="5660572"/>
            <a:ext cx="2751667" cy="415456"/>
          </a:xfrm>
          <a:prstGeom prst="rect">
            <a:avLst/>
          </a:prstGeom>
          <a:noFill/>
        </p:spPr>
        <p:txBody>
          <a:bodyPr lIns="91398" tIns="45699" rIns="91398" bIns="45699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8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0050" y="6186883"/>
            <a:ext cx="3663950" cy="400107"/>
          </a:xfrm>
          <a:prstGeom prst="rect">
            <a:avLst/>
          </a:prstGeom>
        </p:spPr>
        <p:txBody>
          <a:bodyPr numCol="3"/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BioModels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Enzyme Portal</a:t>
            </a: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BioSamples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2350" y="1183606"/>
            <a:ext cx="1530374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Ensembl</a:t>
            </a: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 </a:t>
            </a: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Ensembl</a:t>
            </a: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 </a:t>
            </a:r>
            <a:r>
              <a:rPr lang="en-US" sz="1200" dirty="0" smtClean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Genomes</a:t>
            </a:r>
            <a:endParaRPr lang="en-US" sz="1200" dirty="0">
              <a:solidFill>
                <a:srgbClr val="5E5E5E"/>
              </a:solidFill>
              <a:latin typeface="HelveticaNeueLT Pro 45 Lt"/>
              <a:ea typeface="ＭＳ Ｐゴシック" pitchFamily="34" charset="-128"/>
              <a:cs typeface="HelveticaNeueLT Pro 45 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9782" y="1183607"/>
            <a:ext cx="1771385" cy="52937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GWAS Catalog</a:t>
            </a:r>
          </a:p>
          <a:p>
            <a:pPr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 err="1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Metagenomics</a:t>
            </a: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 portal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188" y="3552544"/>
            <a:ext cx="2106083" cy="972532"/>
          </a:xfrm>
          <a:prstGeom prst="rect">
            <a:avLst/>
          </a:prstGeom>
          <a:noFill/>
        </p:spPr>
        <p:txBody>
          <a:bodyPr lIns="91398" tIns="45699" rIns="91398" bIns="45699">
            <a:spAutoFit/>
          </a:bodyPr>
          <a:lstStyle/>
          <a:p>
            <a:pPr marL="184150" defTabSz="912351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Europe PubMed Central</a:t>
            </a:r>
          </a:p>
          <a:p>
            <a:pPr marL="184150"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Gene Ontology</a:t>
            </a:r>
          </a:p>
          <a:p>
            <a:pPr marL="184150" defTabSz="912351">
              <a:lnSpc>
                <a:spcPct val="12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sz="1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Experimental Factor Ontology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282" y="3125755"/>
            <a:ext cx="3173677" cy="369289"/>
          </a:xfrm>
          <a:prstGeom prst="rect">
            <a:avLst/>
          </a:prstGeom>
          <a:noFill/>
        </p:spPr>
        <p:txBody>
          <a:bodyPr lIns="91398" tIns="45699" rIns="91398" bIns="45699">
            <a:spAutoFit/>
          </a:bodyPr>
          <a:lstStyle/>
          <a:p>
            <a:pPr defTabSz="912351">
              <a:buClr>
                <a:schemeClr val="accent5">
                  <a:lumMod val="75000"/>
                </a:schemeClr>
              </a:buClr>
              <a:defRPr/>
            </a:pPr>
            <a:r>
              <a:rPr lang="en-US" sz="1800" kern="2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Literature </a:t>
            </a:r>
            <a:r>
              <a:rPr lang="en-US" sz="1800" kern="2200" dirty="0" smtClean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&amp; </a:t>
            </a:r>
            <a:r>
              <a:rPr lang="en-US" sz="1800" kern="2200" dirty="0">
                <a:solidFill>
                  <a:srgbClr val="5E5E5E"/>
                </a:solidFill>
                <a:latin typeface="HelveticaNeueLT Pro 45 Lt"/>
                <a:ea typeface="ＭＳ Ｐゴシック" pitchFamily="34" charset="-128"/>
                <a:cs typeface="HelveticaNeueLT Pro 45 Lt"/>
              </a:rPr>
              <a:t>ontologies</a:t>
            </a:r>
          </a:p>
        </p:txBody>
      </p:sp>
    </p:spTree>
    <p:extLst>
      <p:ext uri="{BB962C8B-B14F-4D97-AF65-F5344CB8AC3E}">
        <p14:creationId xmlns:p14="http://schemas.microsoft.com/office/powerpoint/2010/main" val="770779535"/>
      </p:ext>
    </p:extLst>
  </p:cSld>
  <p:clrMapOvr>
    <a:masterClrMapping/>
  </p:clrMapOvr>
  <p:transition advClick="0" advTm="11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ELIXIR: Driven by 4 scientific use-cases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</a:t>
            </a:r>
            <a:r>
              <a:rPr lang="en-US" dirty="0" err="1" smtClean="0"/>
              <a:t>Metagenomics</a:t>
            </a:r>
            <a:endParaRPr lang="en-US" dirty="0" smtClean="0"/>
          </a:p>
          <a:p>
            <a:r>
              <a:rPr lang="en-US" dirty="0" smtClean="0"/>
              <a:t>Genomic &amp; Phenotypic data for Crop and Forest plants</a:t>
            </a:r>
          </a:p>
          <a:p>
            <a:r>
              <a:rPr lang="en-US" dirty="0" smtClean="0"/>
              <a:t>Rare Diseases</a:t>
            </a:r>
          </a:p>
          <a:p>
            <a:r>
              <a:rPr lang="en-US" dirty="0" smtClean="0"/>
              <a:t>Human Genetic Data</a:t>
            </a:r>
          </a:p>
          <a:p>
            <a:pPr marL="617538" lvl="2" indent="-354013">
              <a:buSzPct val="120000"/>
            </a:pPr>
            <a:r>
              <a:rPr lang="en-US" dirty="0" smtClean="0"/>
              <a:t>Will not </a:t>
            </a:r>
            <a:r>
              <a:rPr lang="en-US" dirty="0"/>
              <a:t>start with human data due to security </a:t>
            </a:r>
            <a:r>
              <a:rPr lang="en-US" dirty="0" smtClean="0"/>
              <a:t>constraints</a:t>
            </a:r>
          </a:p>
          <a:p>
            <a:pPr marL="617538" lvl="2" indent="-354013">
              <a:buSzPct val="120000"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All scientific use cases require either private or public data sets to be replicated from the source or between analysis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332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characteristics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volumes from 10’s to several 100’s of GB monthly</a:t>
            </a:r>
          </a:p>
          <a:p>
            <a:pPr lvl="1"/>
            <a:r>
              <a:rPr lang="en-US" dirty="0" smtClean="0"/>
              <a:t>Human data likely to be largest volume/traffic</a:t>
            </a:r>
          </a:p>
          <a:p>
            <a:r>
              <a:rPr lang="en-US" dirty="0" smtClean="0"/>
              <a:t>Replication between a handful of sites</a:t>
            </a:r>
          </a:p>
          <a:p>
            <a:pPr lvl="1"/>
            <a:r>
              <a:rPr lang="en-US" dirty="0" smtClean="0"/>
              <a:t>Periodic updates to reference datasets =&gt; metadata handling to describe datasets consistently</a:t>
            </a:r>
          </a:p>
          <a:p>
            <a:r>
              <a:rPr lang="en-US" dirty="0" smtClean="0"/>
              <a:t>Download smaller subsets for individual analyses</a:t>
            </a:r>
          </a:p>
          <a:p>
            <a:r>
              <a:rPr lang="en-US" dirty="0" smtClean="0"/>
              <a:t>End-users widely distributed</a:t>
            </a:r>
          </a:p>
        </p:txBody>
      </p:sp>
    </p:spTree>
    <p:extLst>
      <p:ext uri="{BB962C8B-B14F-4D97-AF65-F5344CB8AC3E}">
        <p14:creationId xmlns:p14="http://schemas.microsoft.com/office/powerpoint/2010/main" val="41512704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characteristics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 replication </a:t>
            </a:r>
            <a:r>
              <a:rPr lang="en-US" i="1" dirty="0" smtClean="0"/>
              <a:t>not</a:t>
            </a:r>
            <a:r>
              <a:rPr lang="en-US" dirty="0" smtClean="0"/>
              <a:t> a target for the pilot</a:t>
            </a:r>
          </a:p>
          <a:p>
            <a:pPr lvl="1"/>
            <a:r>
              <a:rPr lang="en-US" dirty="0" smtClean="0"/>
              <a:t>Complex, domain-specific, well established</a:t>
            </a:r>
          </a:p>
          <a:p>
            <a:pPr lvl="1"/>
            <a:r>
              <a:rPr lang="en-US" dirty="0" smtClean="0"/>
              <a:t>No clear gain in replicating it at this time</a:t>
            </a:r>
          </a:p>
          <a:p>
            <a:r>
              <a:rPr lang="en-US" dirty="0" smtClean="0"/>
              <a:t>Decouple dataset-description metadata from file-location and transfer metadata</a:t>
            </a:r>
          </a:p>
          <a:p>
            <a:pPr lvl="1"/>
            <a:r>
              <a:rPr lang="en-US" dirty="0" smtClean="0"/>
              <a:t>Allow file-distribution to be explored and understood without digging into details of what the data is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438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characteristics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Subscription-based model</a:t>
            </a:r>
          </a:p>
          <a:p>
            <a:pPr lvl="1"/>
            <a:r>
              <a:rPr lang="en-US" dirty="0" smtClean="0"/>
              <a:t>Datasets subscribed to a destination, new versions distributed automatically as they become available</a:t>
            </a:r>
          </a:p>
          <a:p>
            <a:pPr lvl="1"/>
            <a:r>
              <a:rPr lang="en-US" dirty="0" smtClean="0"/>
              <a:t>Need to understand metadata requirements to </a:t>
            </a:r>
            <a:r>
              <a:rPr lang="en-US" dirty="0"/>
              <a:t>allow </a:t>
            </a:r>
            <a:r>
              <a:rPr lang="en-US" dirty="0" smtClean="0"/>
              <a:t>this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an opaque ID for data that can be shared between EBI and EUDAT/EGI to identify </a:t>
            </a:r>
            <a:r>
              <a:rPr lang="en-US" dirty="0" smtClean="0"/>
              <a:t>dataset versions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ely </a:t>
            </a:r>
            <a:r>
              <a:rPr lang="en-US" dirty="0"/>
              <a:t>on EBI source archive for determining what the ID </a:t>
            </a:r>
            <a:r>
              <a:rPr lang="en-US" dirty="0" smtClean="0"/>
              <a:t>represents</a:t>
            </a:r>
            <a:endParaRPr lang="en-US" dirty="0"/>
          </a:p>
          <a:p>
            <a:pPr lvl="2"/>
            <a:r>
              <a:rPr lang="en-US" dirty="0" smtClean="0"/>
              <a:t>File-transfer system needs to handle overlapping datasets (partial updates to existing datasets)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862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Standalone prototype, first investigate metadata issues</a:t>
            </a:r>
          </a:p>
          <a:p>
            <a:r>
              <a:rPr lang="en-US" dirty="0" smtClean="0"/>
              <a:t>Provide a flat list of files to transfer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globus</a:t>
            </a:r>
            <a:r>
              <a:rPr lang="en-US" dirty="0" smtClean="0"/>
              <a:t>-connect endpoints &amp; CLI to perform transfer</a:t>
            </a:r>
          </a:p>
          <a:p>
            <a:pPr lvl="1"/>
            <a:r>
              <a:rPr lang="en-US" dirty="0" smtClean="0"/>
              <a:t>Side-step issues with dependency on AAI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witch to using AAI as soon as possible (ELIXIR, EGI, EUDAT)</a:t>
            </a:r>
          </a:p>
          <a:p>
            <a:r>
              <a:rPr lang="en-US" dirty="0" smtClean="0"/>
              <a:t>Currently works on EBI-Embassy, CESNET, and Amazon</a:t>
            </a:r>
          </a:p>
          <a:p>
            <a:r>
              <a:rPr lang="en-US" dirty="0" smtClean="0"/>
              <a:t>Integrate with ELIXIR portal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 data-discovery followed by subscription to ELIXIR/EGI/EUDAT destinations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143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EMBL-EBI_slide_template_July_2015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EMBL-EBI_slide_template_July_2015.potx</Template>
  <TotalTime>5830</TotalTime>
  <Words>569</Words>
  <Application>Microsoft Office PowerPoint</Application>
  <PresentationFormat>On-screen Show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EMBL-EBI_slide_template_July_2015</vt:lpstr>
      <vt:lpstr>1_Leere Präsentation</vt:lpstr>
      <vt:lpstr>EMBL/ELIXIR use-cases</vt:lpstr>
      <vt:lpstr>What is EMBL-EBI?</vt:lpstr>
      <vt:lpstr>A distributed data infrastructure for Europe</vt:lpstr>
      <vt:lpstr>Data resources available from EMBL-EBI</vt:lpstr>
      <vt:lpstr>ELIXIR: Driven by 4 scientific use-cases</vt:lpstr>
      <vt:lpstr>Use-case characteristics</vt:lpstr>
      <vt:lpstr>Use-case characteristics</vt:lpstr>
      <vt:lpstr>Use-case characteristics</vt:lpstr>
      <vt:lpstr>Initial prototype</vt:lpstr>
      <vt:lpstr>Summary</vt:lpstr>
      <vt:lpstr>Questions?</vt:lpstr>
    </vt:vector>
  </TitlesOfParts>
  <Company>EBI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EMBL-EBI Now and in the Future</dc:title>
  <dc:creator>Spencer Phillips</dc:creator>
  <cp:lastModifiedBy>Alex</cp:lastModifiedBy>
  <cp:revision>190</cp:revision>
  <dcterms:created xsi:type="dcterms:W3CDTF">2012-11-02T14:35:31Z</dcterms:created>
  <dcterms:modified xsi:type="dcterms:W3CDTF">2016-02-09T16:16:37Z</dcterms:modified>
</cp:coreProperties>
</file>