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2"/>
  </p:sldMasterIdLst>
  <p:notesMasterIdLst>
    <p:notesMasterId r:id="rId16"/>
  </p:notesMasterIdLst>
  <p:handoutMasterIdLst>
    <p:handoutMasterId r:id="rId17"/>
  </p:handoutMasterIdLst>
  <p:sldIdLst>
    <p:sldId id="275" r:id="rId3"/>
    <p:sldId id="324" r:id="rId4"/>
    <p:sldId id="328" r:id="rId5"/>
    <p:sldId id="336" r:id="rId6"/>
    <p:sldId id="337" r:id="rId7"/>
    <p:sldId id="338" r:id="rId8"/>
    <p:sldId id="333" r:id="rId9"/>
    <p:sldId id="334" r:id="rId10"/>
    <p:sldId id="335" r:id="rId11"/>
    <p:sldId id="339" r:id="rId12"/>
    <p:sldId id="340" r:id="rId13"/>
    <p:sldId id="341" r:id="rId14"/>
    <p:sldId id="342" r:id="rId15"/>
  </p:sldIdLst>
  <p:sldSz cx="9144000" cy="6858000" type="screen4x3"/>
  <p:notesSz cx="6797675" cy="9928225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6DEF55-06E4-C344-95EA-E161CFACB130}">
          <p14:sldIdLst>
            <p14:sldId id="275"/>
          </p14:sldIdLst>
        </p14:section>
        <p14:section name="Untitled Section" id="{922AFC67-3453-1245-9770-7D929E4374E2}">
          <p14:sldIdLst>
            <p14:sldId id="324"/>
            <p14:sldId id="328"/>
            <p14:sldId id="336"/>
            <p14:sldId id="337"/>
            <p14:sldId id="338"/>
            <p14:sldId id="333"/>
            <p14:sldId id="334"/>
            <p14:sldId id="335"/>
            <p14:sldId id="339"/>
            <p14:sldId id="340"/>
            <p14:sldId id="341"/>
            <p14:sldId id="3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333333"/>
    <a:srgbClr val="007363"/>
    <a:srgbClr val="4D4D4D"/>
    <a:srgbClr val="009292"/>
    <a:srgbClr val="1B3D59"/>
    <a:srgbClr val="7F7F7F"/>
    <a:srgbClr val="113E66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0842" autoAdjust="0"/>
  </p:normalViewPr>
  <p:slideViewPr>
    <p:cSldViewPr snapToObjects="1">
      <p:cViewPr>
        <p:scale>
          <a:sx n="100" d="100"/>
          <a:sy n="100" d="100"/>
        </p:scale>
        <p:origin x="-582" y="204"/>
      </p:cViewPr>
      <p:guideLst>
        <p:guide orient="horz" pos="4247"/>
        <p:guide orient="horz" pos="845"/>
        <p:guide pos="5490"/>
        <p:guide pos="2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8" d="100"/>
          <a:sy n="78" d="100"/>
        </p:scale>
        <p:origin x="-203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377D9-87DD-481B-A293-5DCCDC26CF7C}" type="datetimeFigureOut">
              <a:rPr lang="de-DE" smtClean="0"/>
              <a:t>09.02.2016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0DB-8CD9-47F6-8A8B-0DE685C83F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55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43FCF9B1-D75E-4BD3-9173-0C7896BCF05D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6585"/>
            <a:ext cx="5436909" cy="446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82E90F40-9C06-4EEF-9146-7811FEA07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16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repository was made to host,</a:t>
            </a:r>
            <a:r>
              <a:rPr lang="en-US" baseline="0" dirty="0" smtClean="0"/>
              <a:t> organize and share materials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90F40-9C06-4EEF-9146-7811FEA079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2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-titelbild_vorl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t="27850" r="12633" b="24860"/>
          <a:stretch>
            <a:fillRect/>
          </a:stretch>
        </p:blipFill>
        <p:spPr bwMode="auto">
          <a:xfrm>
            <a:off x="-9525" y="1657350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/>
          <p:nvPr userDrawn="1"/>
        </p:nvSpPr>
        <p:spPr>
          <a:xfrm>
            <a:off x="0" y="0"/>
            <a:ext cx="9144000" cy="1771650"/>
          </a:xfrm>
          <a:prstGeom prst="rect">
            <a:avLst/>
          </a:prstGeom>
          <a:gradFill flip="none" rotWithShape="1">
            <a:gsLst>
              <a:gs pos="4000">
                <a:srgbClr val="007363"/>
              </a:gs>
              <a:gs pos="4000">
                <a:srgbClr val="007363"/>
              </a:gs>
              <a:gs pos="61000">
                <a:srgbClr val="0399A1"/>
              </a:gs>
              <a:gs pos="75000">
                <a:srgbClr val="03989F"/>
              </a:gs>
              <a:gs pos="100000">
                <a:srgbClr val="028DBE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defRPr/>
            </a:pPr>
            <a:endParaRPr lang="de-DE" kern="0" noProof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8200" y="352800"/>
            <a:ext cx="7887600" cy="92880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11600" y="1162800"/>
            <a:ext cx="5320800" cy="482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Untertitelformat durch Klicken bearbeiten</a:t>
            </a:r>
            <a:endParaRPr lang="de-DE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34975" y="6357600"/>
            <a:ext cx="8280400" cy="360363"/>
          </a:xfrm>
        </p:spPr>
        <p:txBody>
          <a:bodyPr wrap="square" bIns="0" anchor="b" anchorCtr="0"/>
          <a:lstStyle>
            <a:lvl1pPr marL="0" indent="0">
              <a:buNone/>
              <a:defRPr sz="2000">
                <a:solidFill>
                  <a:srgbClr val="1B3D59"/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243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52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314450"/>
            <a:ext cx="8297862" cy="4949825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rgbClr val="333333"/>
                </a:solidFill>
                <a:latin typeface="+mn-lt"/>
              </a:defRPr>
            </a:lvl1pPr>
            <a:lvl2pPr>
              <a:spcBef>
                <a:spcPts val="1000"/>
              </a:spcBef>
              <a:defRPr sz="1800">
                <a:solidFill>
                  <a:srgbClr val="333333"/>
                </a:solidFill>
                <a:latin typeface="+mn-lt"/>
              </a:defRPr>
            </a:lvl2pPr>
            <a:lvl3pPr>
              <a:spcBef>
                <a:spcPts val="1000"/>
              </a:spcBef>
              <a:defRPr sz="1600">
                <a:solidFill>
                  <a:srgbClr val="333333"/>
                </a:solidFill>
                <a:latin typeface="+mn-lt"/>
              </a:defRPr>
            </a:lvl3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34975" y="6453336"/>
            <a:ext cx="8274050" cy="268139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6165304"/>
            <a:ext cx="3992562" cy="287884"/>
          </a:xfrm>
        </p:spPr>
        <p:txBody>
          <a:bodyPr bIns="21600" anchor="b" anchorCtr="0"/>
          <a:lstStyle>
            <a:lvl1pPr marL="0" indent="0" algn="r"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Klicken um Quelle einzufügen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67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2132856"/>
            <a:ext cx="8297862" cy="4131419"/>
          </a:xfrm>
        </p:spPr>
        <p:txBody>
          <a:bodyPr/>
          <a:lstStyle>
            <a:lvl1pPr>
              <a:spcBef>
                <a:spcPts val="1000"/>
              </a:spcBef>
              <a:defRPr sz="2000">
                <a:solidFill>
                  <a:srgbClr val="333333"/>
                </a:solidFill>
                <a:latin typeface="+mj-lt"/>
              </a:defRPr>
            </a:lvl1pPr>
            <a:lvl2pPr>
              <a:spcBef>
                <a:spcPts val="1000"/>
              </a:spcBef>
              <a:defRPr sz="1800">
                <a:solidFill>
                  <a:srgbClr val="333333"/>
                </a:solidFill>
                <a:latin typeface="+mj-lt"/>
              </a:defRPr>
            </a:lvl2pPr>
            <a:lvl3pPr>
              <a:spcBef>
                <a:spcPts val="1000"/>
              </a:spcBef>
              <a:defRPr sz="1600">
                <a:solidFill>
                  <a:srgbClr val="333333"/>
                </a:solidFill>
                <a:latin typeface="+mj-lt"/>
              </a:defRPr>
            </a:lvl3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>
                <a:latin typeface="+mj-lt"/>
              </a:defRPr>
            </a:lvl1pPr>
          </a:lstStyle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34975" y="1341438"/>
            <a:ext cx="8280400" cy="431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33333"/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16463" y="6165304"/>
            <a:ext cx="3992562" cy="287884"/>
          </a:xfrm>
        </p:spPr>
        <p:txBody>
          <a:bodyPr bIns="21600" anchor="b" anchorCtr="0"/>
          <a:lstStyle>
            <a:lvl1pPr marL="0" indent="0" algn="r">
              <a:buNone/>
              <a:defRPr sz="1200" i="1">
                <a:solidFill>
                  <a:schemeClr val="accent2">
                    <a:lumMod val="50000"/>
                  </a:schemeClr>
                </a:solidFill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Klicken um Quelle einzufügen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65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rgbClr val="333333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000" b="1" cap="none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 noProof="0" dirty="0" smtClean="0"/>
              <a:t>Untertitelformat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8604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21575" y="1314450"/>
            <a:ext cx="4038600" cy="4949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defRPr lang="de-DE" sz="2000" noProof="0" dirty="0" smtClean="0">
                <a:solidFill>
                  <a:srgbClr val="333333"/>
                </a:solidFill>
                <a:latin typeface="+mj-lt"/>
              </a:defRPr>
            </a:lvl1pPr>
            <a:lvl2pPr>
              <a:spcBef>
                <a:spcPts val="1000"/>
              </a:spcBef>
              <a:defRPr lang="de-DE" sz="1800" noProof="0" dirty="0" smtClean="0">
                <a:solidFill>
                  <a:srgbClr val="333333"/>
                </a:solidFill>
                <a:latin typeface="+mj-lt"/>
              </a:defRPr>
            </a:lvl2pPr>
            <a:lvl3pPr>
              <a:spcBef>
                <a:spcPts val="1000"/>
              </a:spcBef>
              <a:defRPr lang="de-DE" sz="1600" noProof="0" dirty="0" smtClean="0">
                <a:solidFill>
                  <a:srgbClr val="333333"/>
                </a:solidFill>
                <a:latin typeface="+mj-lt"/>
              </a:defRPr>
            </a:lvl3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949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defRPr lang="de-DE" sz="2000" noProof="0">
                <a:solidFill>
                  <a:srgbClr val="333333"/>
                </a:solidFill>
                <a:latin typeface="+mj-lt"/>
              </a:defRPr>
            </a:lvl1pPr>
            <a:lvl2pPr>
              <a:spcBef>
                <a:spcPts val="1000"/>
              </a:spcBef>
              <a:defRPr lang="de-DE" sz="1800" noProof="0" smtClean="0">
                <a:solidFill>
                  <a:srgbClr val="333333"/>
                </a:solidFill>
                <a:latin typeface="+mj-lt"/>
              </a:defRPr>
            </a:lvl2pPr>
            <a:lvl3pPr>
              <a:spcBef>
                <a:spcPts val="1000"/>
              </a:spcBef>
              <a:defRPr lang="de-DE" sz="1600" noProof="0" smtClean="0">
                <a:solidFill>
                  <a:srgbClr val="333333"/>
                </a:solidFill>
                <a:latin typeface="+mj-lt"/>
              </a:defRPr>
            </a:lvl3pPr>
            <a:lvl4pPr>
              <a:defRPr sz="1050">
                <a:solidFill>
                  <a:srgbClr val="333333"/>
                </a:solidFill>
                <a:latin typeface="+mj-lt"/>
              </a:defRPr>
            </a:lvl4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689850" cy="928688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2011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Grafik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21574" y="1314451"/>
            <a:ext cx="8265225" cy="2402582"/>
          </a:xfrm>
        </p:spPr>
        <p:txBody>
          <a:bodyPr rtlCol="0">
            <a:normAutofit/>
          </a:bodyPr>
          <a:lstStyle>
            <a:lvl1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1574" y="3861048"/>
            <a:ext cx="8265226" cy="2403227"/>
          </a:xfrm>
        </p:spPr>
        <p:txBody>
          <a:bodyPr rtlCol="0">
            <a:normAutofit/>
          </a:bodyPr>
          <a:lstStyle>
            <a:lvl1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20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8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689850" cy="928688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9791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21575" y="1314451"/>
            <a:ext cx="4038600" cy="2402582"/>
          </a:xfrm>
        </p:spPr>
        <p:txBody>
          <a:bodyPr rtlCol="0">
            <a:normAutofit/>
          </a:bodyPr>
          <a:lstStyle>
            <a:lvl1pPr marL="0" indent="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None/>
              <a:defRPr lang="en-US" sz="20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8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6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8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949825"/>
          </a:xfrm>
        </p:spPr>
        <p:txBody>
          <a:bodyPr rtlCol="0">
            <a:normAutofit/>
          </a:bodyPr>
          <a:lstStyle>
            <a:lvl1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20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8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6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689850" cy="928688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21575" y="3857626"/>
            <a:ext cx="4038600" cy="2402582"/>
          </a:xfrm>
        </p:spPr>
        <p:txBody>
          <a:bodyPr rtlCol="0">
            <a:normAutofit/>
          </a:bodyPr>
          <a:lstStyle>
            <a:lvl1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20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8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20000"/>
              <a:buFont typeface="Wingdings" pitchFamily="2" charset="2"/>
              <a:buChar char="§"/>
              <a:defRPr lang="en-US" sz="1600" kern="1200" dirty="0" smtClean="0">
                <a:solidFill>
                  <a:srgbClr val="33333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116656"/>
              </a:buClr>
              <a:buSzPct val="20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9012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689850" cy="928688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4560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689850" cy="928688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34976" y="1330325"/>
            <a:ext cx="8280400" cy="658516"/>
          </a:xfrm>
          <a:solidFill>
            <a:schemeClr val="bg1">
              <a:lumMod val="50000"/>
            </a:schemeClr>
          </a:solidFill>
          <a:effectLst/>
        </p:spPr>
        <p:txBody>
          <a:bodyPr/>
          <a:lstStyle>
            <a:lvl1pPr marL="44450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975" y="1330325"/>
            <a:ext cx="392609" cy="44249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 lIns="90000" tIns="0"/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34976" y="2276872"/>
            <a:ext cx="8280400" cy="658516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44450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4975" y="2276872"/>
            <a:ext cx="392609" cy="442491"/>
          </a:xfrm>
          <a:solidFill>
            <a:schemeClr val="bg1">
              <a:lumMod val="50000"/>
            </a:schemeClr>
          </a:solidFill>
        </p:spPr>
        <p:txBody>
          <a:bodyPr lIns="90000" tIns="0"/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34975" y="3212976"/>
            <a:ext cx="8280400" cy="658516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44450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4974" y="3212976"/>
            <a:ext cx="392609" cy="442491"/>
          </a:xfrm>
          <a:solidFill>
            <a:schemeClr val="bg1">
              <a:lumMod val="50000"/>
            </a:schemeClr>
          </a:solidFill>
        </p:spPr>
        <p:txBody>
          <a:bodyPr lIns="90000" tIns="0"/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34974" y="4149080"/>
            <a:ext cx="8280400" cy="658516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44450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34973" y="4149080"/>
            <a:ext cx="392609" cy="442491"/>
          </a:xfrm>
          <a:solidFill>
            <a:schemeClr val="bg1">
              <a:lumMod val="50000"/>
            </a:schemeClr>
          </a:solidFill>
        </p:spPr>
        <p:txBody>
          <a:bodyPr lIns="90000" tIns="0"/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434973" y="5085184"/>
            <a:ext cx="8280400" cy="658516"/>
          </a:xfr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44450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55600" indent="0">
              <a:buNone/>
              <a:defRPr/>
            </a:lvl2pPr>
            <a:lvl3pPr marL="712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34972" y="5085184"/>
            <a:ext cx="392609" cy="442491"/>
          </a:xfrm>
          <a:solidFill>
            <a:schemeClr val="bg1">
              <a:lumMod val="50000"/>
            </a:schemeClr>
          </a:solidFill>
        </p:spPr>
        <p:txBody>
          <a:bodyPr lIns="90000" tIns="0"/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7297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gradFill flip="none" rotWithShape="1">
            <a:gsLst>
              <a:gs pos="4000">
                <a:srgbClr val="007363"/>
              </a:gs>
              <a:gs pos="4000">
                <a:srgbClr val="007363"/>
              </a:gs>
              <a:gs pos="61000">
                <a:srgbClr val="0399A1"/>
              </a:gs>
              <a:gs pos="75000">
                <a:srgbClr val="03989F"/>
              </a:gs>
              <a:gs pos="100000">
                <a:srgbClr val="028DBE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noProof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4338" y="1314450"/>
            <a:ext cx="829786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806450" y="1303338"/>
            <a:ext cx="62865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806450" y="6270625"/>
            <a:ext cx="62865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26206" y="7406482"/>
            <a:ext cx="576263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26206" y="-529431"/>
            <a:ext cx="576263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8420894" y="7430294"/>
            <a:ext cx="5762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48800" y="1306513"/>
            <a:ext cx="62865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48800" y="6269038"/>
            <a:ext cx="62865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8417719" y="-505619"/>
            <a:ext cx="5762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3" descr="Q:\TH\LOGO_W-1p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>
            <a:fillRect/>
          </a:stretch>
        </p:blipFill>
        <p:spPr bwMode="auto">
          <a:xfrm>
            <a:off x="8239125" y="131763"/>
            <a:ext cx="9144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0"/>
            <a:ext cx="7687766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4975" y="6453336"/>
            <a:ext cx="8274050" cy="26813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>
            <a:lvl1pPr algn="ctr">
              <a:defRPr lang="de-DE" sz="9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</p:spTree>
    <p:custDataLst>
      <p:custData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0" r:id="rId2"/>
    <p:sldLayoutId id="2147483690" r:id="rId3"/>
    <p:sldLayoutId id="2147483684" r:id="rId4"/>
    <p:sldLayoutId id="2147483683" r:id="rId5"/>
    <p:sldLayoutId id="2147483688" r:id="rId6"/>
    <p:sldLayoutId id="2147483687" r:id="rId7"/>
    <p:sldLayoutId id="2147483682" r:id="rId8"/>
    <p:sldLayoutId id="2147483689" r:id="rId9"/>
    <p:sldLayoutId id="214748369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2000" b="1" kern="1200" dirty="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rgbClr val="7F7F7F"/>
        </a:buClr>
        <a:buSzPct val="120000"/>
        <a:buFont typeface="Wingdings" pitchFamily="2" charset="2"/>
        <a:buChar char="§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34988" indent="-179388" algn="l" rtl="0" eaLnBrk="1" fontAlgn="base" hangingPunct="1">
        <a:lnSpc>
          <a:spcPct val="120000"/>
        </a:lnSpc>
        <a:spcBef>
          <a:spcPts val="25"/>
        </a:spcBef>
        <a:spcAft>
          <a:spcPct val="0"/>
        </a:spcAft>
        <a:buClr>
          <a:srgbClr val="7F7F7F"/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03288" indent="-190500" algn="l" rtl="0" eaLnBrk="1" fontAlgn="base" hangingPunct="1">
        <a:lnSpc>
          <a:spcPct val="120000"/>
        </a:lnSpc>
        <a:spcBef>
          <a:spcPts val="25"/>
        </a:spcBef>
        <a:spcAft>
          <a:spcPct val="0"/>
        </a:spcAft>
        <a:buClr>
          <a:srgbClr val="7F7F7F"/>
        </a:buClr>
        <a:buSzPct val="120000"/>
        <a:buFont typeface="Wingdings" pitchFamily="2" charset="2"/>
        <a:buChar char="§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omad-coe.eu" TargetMode="External"/><Relationship Id="rId2" Type="http://schemas.openxmlformats.org/officeDocument/2006/relationships/hyperlink" Target="http://nomad-repository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549275"/>
            <a:ext cx="9234488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679575"/>
            <a:ext cx="9172576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476250"/>
            <a:ext cx="9209088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ubtitle 2"/>
          <p:cNvSpPr txBox="1">
            <a:spLocks/>
          </p:cNvSpPr>
          <p:nvPr/>
        </p:nvSpPr>
        <p:spPr bwMode="auto">
          <a:xfrm>
            <a:off x="1385888" y="1162050"/>
            <a:ext cx="6400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16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080" name="Textfeld 1"/>
          <p:cNvSpPr txBox="1">
            <a:spLocks noChangeArrowheads="1"/>
          </p:cNvSpPr>
          <p:nvPr/>
        </p:nvSpPr>
        <p:spPr bwMode="auto">
          <a:xfrm>
            <a:off x="0" y="0"/>
            <a:ext cx="9144000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de-DE"/>
          </a:p>
          <a:p>
            <a:pPr eaLnBrk="1" hangingPunct="1"/>
            <a:endParaRPr lang="de-DE"/>
          </a:p>
          <a:p>
            <a:pPr eaLnBrk="1" hangingPunct="1"/>
            <a:endParaRPr lang="de-DE"/>
          </a:p>
          <a:p>
            <a:pPr eaLnBrk="1" hangingPunct="1"/>
            <a:endParaRPr lang="de-DE"/>
          </a:p>
          <a:p>
            <a:pPr eaLnBrk="1" hangingPunct="1"/>
            <a:endParaRPr lang="de-DE"/>
          </a:p>
          <a:p>
            <a:pPr eaLnBrk="1" hangingPunct="1"/>
            <a:endParaRPr lang="de-DE"/>
          </a:p>
          <a:p>
            <a:pPr eaLnBrk="1" hangingPunct="1"/>
            <a:endParaRPr lang="de-DE"/>
          </a:p>
        </p:txBody>
      </p:sp>
      <p:pic>
        <p:nvPicPr>
          <p:cNvPr id="3081" name="Grafik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-33337"/>
            <a:ext cx="9234488" cy="137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92" y="1916832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126038"/>
            <a:ext cx="6205537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624013"/>
            <a:ext cx="5409804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b="1" dirty="0" smtClean="0"/>
              <a:t>               NOMAD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Novel Materials Discovery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 </a:t>
            </a:r>
            <a:r>
              <a:rPr lang="en-US" dirty="0" smtClean="0"/>
              <a:t>                     Raphael Ritz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sz="1600" dirty="0" smtClean="0"/>
              <a:t>Head of Data Division</a:t>
            </a:r>
            <a:endParaRPr lang="en-US" sz="1600" dirty="0"/>
          </a:p>
          <a:p>
            <a:pPr algn="ctr"/>
            <a:r>
              <a:rPr lang="en-US" sz="1600" dirty="0" smtClean="0"/>
              <a:t>Max Planck Computing and Data Facility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96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2-03 at 08.21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90" r="-1229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 Laboratory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2-03 at 08.23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r="183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 Laboratory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Mirror the repository to CSC and BSC (</a:t>
            </a:r>
            <a:r>
              <a:rPr lang="en-US" b="1" dirty="0" smtClean="0"/>
              <a:t>B2Safe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 Beware of the application on top of the data</a:t>
            </a:r>
          </a:p>
          <a:p>
            <a:r>
              <a:rPr lang="en-US" dirty="0" smtClean="0"/>
              <a:t> Help with certification (</a:t>
            </a:r>
            <a:r>
              <a:rPr lang="en-US" b="1" dirty="0" smtClean="0"/>
              <a:t>DSA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b="1" dirty="0" smtClean="0"/>
              <a:t>B2Drop</a:t>
            </a:r>
            <a:r>
              <a:rPr lang="en-US" dirty="0" smtClean="0"/>
              <a:t> as interface for uploads?</a:t>
            </a:r>
          </a:p>
          <a:p>
            <a:r>
              <a:rPr lang="en-US" dirty="0"/>
              <a:t> </a:t>
            </a:r>
            <a:r>
              <a:rPr lang="en-US" dirty="0" smtClean="0"/>
              <a:t>DOIs versus </a:t>
            </a:r>
            <a:r>
              <a:rPr lang="en-US" b="1" dirty="0" smtClean="0"/>
              <a:t>B2Handle</a:t>
            </a:r>
            <a:r>
              <a:rPr lang="en-US" dirty="0" smtClean="0"/>
              <a:t>?</a:t>
            </a:r>
          </a:p>
          <a:p>
            <a:r>
              <a:rPr lang="en-US" dirty="0"/>
              <a:t> </a:t>
            </a:r>
            <a:r>
              <a:rPr lang="en-US" dirty="0" smtClean="0"/>
              <a:t>Generic authentication (</a:t>
            </a:r>
            <a:r>
              <a:rPr lang="en-US" b="1" dirty="0" smtClean="0"/>
              <a:t>B2Access</a:t>
            </a:r>
            <a:r>
              <a:rPr lang="en-US" dirty="0" smtClean="0"/>
              <a:t>?)</a:t>
            </a:r>
          </a:p>
          <a:p>
            <a:r>
              <a:rPr lang="en-US" dirty="0"/>
              <a:t> </a:t>
            </a:r>
            <a:r>
              <a:rPr lang="en-US" dirty="0" smtClean="0"/>
              <a:t>Make data accessible at various compute sites (</a:t>
            </a:r>
            <a:r>
              <a:rPr lang="en-US" b="1" dirty="0" smtClean="0"/>
              <a:t>B2Stage</a:t>
            </a:r>
            <a:r>
              <a:rPr lang="en-US" dirty="0" smtClean="0"/>
              <a:t>?)</a:t>
            </a:r>
          </a:p>
          <a:p>
            <a:r>
              <a:rPr lang="en-US" dirty="0"/>
              <a:t> </a:t>
            </a:r>
            <a:r>
              <a:rPr lang="en-US" dirty="0" smtClean="0"/>
              <a:t>Improve the </a:t>
            </a:r>
            <a:r>
              <a:rPr lang="en-US" dirty="0" err="1" smtClean="0"/>
              <a:t>findability</a:t>
            </a:r>
            <a:r>
              <a:rPr lang="en-US" dirty="0" smtClean="0"/>
              <a:t> of content (</a:t>
            </a:r>
            <a:r>
              <a:rPr lang="en-US" b="1" dirty="0" smtClean="0"/>
              <a:t>B2Find</a:t>
            </a:r>
            <a:r>
              <a:rPr lang="en-US" dirty="0" smtClean="0"/>
              <a:t>?)</a:t>
            </a:r>
          </a:p>
          <a:p>
            <a:r>
              <a:rPr lang="en-US" dirty="0"/>
              <a:t> </a:t>
            </a:r>
            <a:r>
              <a:rPr lang="en-US" dirty="0" smtClean="0"/>
              <a:t>Semantic annotation (</a:t>
            </a:r>
            <a:r>
              <a:rPr lang="en-US" b="1" dirty="0" smtClean="0"/>
              <a:t>B2Note</a:t>
            </a:r>
            <a:r>
              <a:rPr lang="en-US" dirty="0" smtClean="0"/>
              <a:t>?)</a:t>
            </a:r>
          </a:p>
          <a:p>
            <a:r>
              <a:rPr lang="en-US" dirty="0"/>
              <a:t> </a:t>
            </a:r>
            <a:r>
              <a:rPr lang="en-US" dirty="0" smtClean="0"/>
              <a:t>Establish a </a:t>
            </a:r>
            <a:r>
              <a:rPr lang="en-US" b="1" dirty="0" smtClean="0"/>
              <a:t>Data Type Registry </a:t>
            </a:r>
            <a:r>
              <a:rPr lang="en-US" dirty="0" smtClean="0"/>
              <a:t>for materials data?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EUDAT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896" y="5348932"/>
            <a:ext cx="3992562" cy="72008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http://nomad-</a:t>
            </a:r>
            <a:r>
              <a:rPr lang="en-US" dirty="0" smtClean="0">
                <a:hlinkClick r:id="rId2"/>
              </a:rPr>
              <a:t>repository.eu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http://nomad-coe.eu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4294967295"/>
          </p:nvPr>
        </p:nvSpPr>
        <p:spPr>
          <a:xfrm>
            <a:off x="971600" y="1314450"/>
            <a:ext cx="7499176" cy="49498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Background </a:t>
            </a:r>
            <a:r>
              <a:rPr lang="de-DE" sz="28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Motivation: Materials Science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de-DE" sz="28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NoMaD</a:t>
            </a:r>
            <a:r>
              <a:rPr lang="de-DE" sz="28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Repository</a:t>
            </a:r>
            <a:endParaRPr lang="de-DE" sz="2800" dirty="0">
              <a:solidFill>
                <a:srgbClr val="606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The NOMAD Laboratory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Questions</a:t>
            </a:r>
            <a:r>
              <a:rPr lang="de-DE" sz="28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28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EUDAT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800" dirty="0" smtClean="0">
              <a:solidFill>
                <a:srgbClr val="606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It‘s</a:t>
            </a:r>
            <a:r>
              <a:rPr lang="de-DE" dirty="0" smtClean="0"/>
              <a:t> all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 ...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4294967295"/>
          </p:nvPr>
        </p:nvSpPr>
        <p:spPr>
          <a:xfrm>
            <a:off x="434975" y="1314450"/>
            <a:ext cx="8709025" cy="49498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Harder, 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tougher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Light-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ductile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...</a:t>
            </a:r>
            <a:endParaRPr lang="de-DE" sz="2400" dirty="0">
              <a:solidFill>
                <a:srgbClr val="606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Flexible, ultra-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thin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Non-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toxic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sustainable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edible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saving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Composites, bio-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inspired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400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de-DE" sz="2400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...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400" b="1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Goal: </a:t>
            </a:r>
            <a:r>
              <a:rPr lang="de-DE" sz="2400" b="1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gain</a:t>
            </a:r>
            <a:r>
              <a:rPr lang="de-DE" sz="2400" b="1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insight</a:t>
            </a:r>
            <a:r>
              <a:rPr lang="de-DE" sz="2400" b="1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understanding</a:t>
            </a:r>
            <a:endParaRPr lang="de-DE" sz="2400" b="1" dirty="0" smtClean="0">
              <a:solidFill>
                <a:srgbClr val="606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200,000 inorganic materials are known to exist.</a:t>
            </a:r>
          </a:p>
          <a:p>
            <a:r>
              <a:rPr lang="en-US" dirty="0" smtClean="0"/>
              <a:t> Their properties with respect to a specific application are largely unexplored.</a:t>
            </a:r>
          </a:p>
          <a:p>
            <a:r>
              <a:rPr lang="en-US" dirty="0" smtClean="0"/>
              <a:t> Considering surfaces, interfaces, defect structures, organic materials, and hybrid systems, the number of materials is practically without limits.</a:t>
            </a:r>
          </a:p>
          <a:p>
            <a:r>
              <a:rPr lang="en-US" dirty="0" smtClean="0"/>
              <a:t> Imagine their behavior under extreme conditions.</a:t>
            </a:r>
          </a:p>
          <a:p>
            <a:r>
              <a:rPr lang="en-US" dirty="0" smtClean="0"/>
              <a:t> It is clear that the conventional route of synthesis and characterization is not the most efficient.</a:t>
            </a:r>
          </a:p>
          <a:p>
            <a:pPr marL="0" indent="0" algn="ctr">
              <a:buNone/>
            </a:pPr>
            <a:r>
              <a:rPr lang="en-US" b="1" dirty="0" smtClean="0"/>
              <a:t>This is where theory comes into play …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the pool of materials?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High-throughput screening has become a new area of materials research.</a:t>
            </a:r>
          </a:p>
          <a:p>
            <a:r>
              <a:rPr lang="en-US" dirty="0" smtClean="0"/>
              <a:t> The amount of materials data produced on workstations, compute clusters, and supercomputers is growing exponentially.</a:t>
            </a:r>
          </a:p>
          <a:p>
            <a:r>
              <a:rPr lang="en-US" dirty="0" smtClean="0"/>
              <a:t> Though containing a lot of valuable information, most of the data are thrown away 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Materials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2-03 at 08.16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r="102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Materials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9-10 at 06.42.0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62" b="-13862"/>
          <a:stretch>
            <a:fillRect/>
          </a:stretch>
        </p:blipFill>
        <p:spPr>
          <a:xfrm>
            <a:off x="409699" y="794396"/>
            <a:ext cx="8297862" cy="4949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Materials Discovery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33255" y="5301282"/>
            <a:ext cx="3992562" cy="287884"/>
          </a:xfrm>
        </p:spPr>
        <p:txBody>
          <a:bodyPr/>
          <a:lstStyle/>
          <a:p>
            <a:r>
              <a:rPr lang="en-US" dirty="0"/>
              <a:t>http://nomad-</a:t>
            </a:r>
            <a:r>
              <a:rPr lang="en-US" dirty="0" err="1"/>
              <a:t>repository.eu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5762329"/>
            <a:ext cx="8768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PIs: Claudia </a:t>
            </a:r>
            <a:r>
              <a:rPr lang="en-US" sz="1600" dirty="0" err="1" smtClean="0"/>
              <a:t>Draxl</a:t>
            </a:r>
            <a:r>
              <a:rPr lang="en-US" sz="1600" dirty="0" smtClean="0"/>
              <a:t> (HU Berlin) and Matthias </a:t>
            </a:r>
            <a:r>
              <a:rPr lang="en-US" sz="1600" dirty="0" err="1" smtClean="0"/>
              <a:t>Scheffler</a:t>
            </a:r>
            <a:r>
              <a:rPr lang="en-US" sz="1600" dirty="0" smtClean="0"/>
              <a:t> (Fritz-Haber-Institute, Berlin)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96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9-10 at 06.45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r="10832"/>
          <a:stretch>
            <a:fillRect/>
          </a:stretch>
        </p:blipFill>
        <p:spPr>
          <a:xfrm>
            <a:off x="434975" y="1052736"/>
            <a:ext cx="8297862" cy="4949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NoMaD</a:t>
            </a:r>
            <a:r>
              <a:rPr lang="en-US" dirty="0" smtClean="0"/>
              <a:t> Repository – Search Interface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08425" y="6021362"/>
            <a:ext cx="5400600" cy="287884"/>
          </a:xfrm>
        </p:spPr>
        <p:txBody>
          <a:bodyPr/>
          <a:lstStyle/>
          <a:p>
            <a:r>
              <a:rPr lang="en-US" dirty="0"/>
              <a:t>http://nomad-repository.eu:8080/NomadRepository-1.1/search/</a:t>
            </a:r>
            <a:r>
              <a:rPr lang="en-US" dirty="0" err="1"/>
              <a:t>index.zul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Highly specialized </a:t>
            </a:r>
            <a:r>
              <a:rPr lang="en-US" sz="2400" dirty="0"/>
              <a:t>c</a:t>
            </a:r>
            <a:r>
              <a:rPr lang="en-US" sz="2400" dirty="0" smtClean="0"/>
              <a:t>ommunity </a:t>
            </a:r>
            <a:r>
              <a:rPr lang="en-US" sz="2400" dirty="0"/>
              <a:t>c</a:t>
            </a:r>
            <a:r>
              <a:rPr lang="en-US" sz="2400" dirty="0" smtClean="0"/>
              <a:t>ite</a:t>
            </a:r>
          </a:p>
          <a:p>
            <a:r>
              <a:rPr lang="en-US" sz="2400" dirty="0" smtClean="0"/>
              <a:t> Data integration requires expert knowledge</a:t>
            </a:r>
          </a:p>
          <a:p>
            <a:r>
              <a:rPr lang="en-US" sz="2400" dirty="0" smtClean="0"/>
              <a:t> High availability </a:t>
            </a:r>
            <a:r>
              <a:rPr lang="en-US" sz="2400" dirty="0"/>
              <a:t>a</a:t>
            </a:r>
            <a:r>
              <a:rPr lang="en-US" sz="2400" dirty="0" smtClean="0"/>
              <a:t>nd good performance expected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C</a:t>
            </a:r>
            <a:r>
              <a:rPr lang="en-US" sz="2400" dirty="0" smtClean="0"/>
              <a:t>omplex software stack – but Open Source</a:t>
            </a:r>
          </a:p>
          <a:p>
            <a:r>
              <a:rPr lang="en-US" sz="2400" dirty="0" smtClean="0"/>
              <a:t> Supports DOIs for data sets</a:t>
            </a:r>
          </a:p>
          <a:p>
            <a:r>
              <a:rPr lang="en-US" sz="2400" dirty="0" smtClean="0"/>
              <a:t> Basis of the H2020 </a:t>
            </a:r>
            <a:r>
              <a:rPr lang="en-US" sz="2400" dirty="0" err="1" smtClean="0"/>
              <a:t>CoE</a:t>
            </a:r>
            <a:r>
              <a:rPr lang="en-US" sz="2400" dirty="0" smtClean="0"/>
              <a:t> NOMAD Laboratory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ca. 15 TB raw data – 2 Mio “calculations”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NoMaD</a:t>
            </a:r>
            <a:r>
              <a:rPr lang="en-US" dirty="0" smtClean="0"/>
              <a:t> Repository – some </a:t>
            </a:r>
            <a:r>
              <a:rPr lang="en-US" dirty="0"/>
              <a:t>a</a:t>
            </a:r>
            <a:r>
              <a:rPr lang="en-US" dirty="0" smtClean="0"/>
              <a:t>spects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M A X - P L A N C K - G E S E L L S C H A F T  |  Raphael Ritz, MPCDF |  NOMAD  |  Rome, 03.02.2016</a:t>
            </a:r>
            <a:endParaRPr lang="pt-B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SSZEILE" val="NAME, ABTEILUNG, KURZTITEL TT.MM.JJJJ"/>
</p:tagLst>
</file>

<file path=ppt/theme/theme1.xml><?xml version="1.0" encoding="utf-8"?>
<a:theme xmlns:a="http://schemas.openxmlformats.org/drawingml/2006/main" name="Blank">
  <a:themeElements>
    <a:clrScheme name="MPG">
      <a:dk1>
        <a:sysClr val="windowText" lastClr="000000"/>
      </a:dk1>
      <a:lt1>
        <a:srgbClr val="FFFFFF"/>
      </a:lt1>
      <a:dk2>
        <a:srgbClr val="007363"/>
      </a:dk2>
      <a:lt2>
        <a:srgbClr val="F2F2F2"/>
      </a:lt2>
      <a:accent1>
        <a:srgbClr val="7F7F7F"/>
      </a:accent1>
      <a:accent2>
        <a:srgbClr val="BFBFBF"/>
      </a:accent2>
      <a:accent3>
        <a:srgbClr val="109A80"/>
      </a:accent3>
      <a:accent4>
        <a:srgbClr val="105A9A"/>
      </a:accent4>
      <a:accent5>
        <a:srgbClr val="9A102C"/>
      </a:accent5>
      <a:accent6>
        <a:srgbClr val="9A5010"/>
      </a:accent6>
      <a:hlink>
        <a:srgbClr val="0000FF"/>
      </a:hlink>
      <a:folHlink>
        <a:srgbClr val="800080"/>
      </a:folHlink>
    </a:clrScheme>
    <a:fontScheme name="M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116656"/>
          </a:solidFill>
        </a:ln>
      </a:spPr>
      <a:bodyPr rtlCol="0" anchor="t" anchorCtr="0"/>
      <a:lstStyle>
        <a:defPPr marL="176213" indent="-176213">
          <a:lnSpc>
            <a:spcPct val="120000"/>
          </a:lnSpc>
          <a:buClr>
            <a:srgbClr val="116656"/>
          </a:buClr>
          <a:buSzPct val="120000"/>
          <a:buFont typeface="Wingdings" pitchFamily="2" charset="2"/>
          <a:buChar char="§"/>
          <a:defRPr dirty="0" err="1" smtClean="0">
            <a:solidFill>
              <a:schemeClr val="tx1"/>
            </a:solidFill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PG">
      <a:dk1>
        <a:sysClr val="windowText" lastClr="000000"/>
      </a:dk1>
      <a:lt1>
        <a:srgbClr val="FFFFFF"/>
      </a:lt1>
      <a:dk2>
        <a:srgbClr val="007363"/>
      </a:dk2>
      <a:lt2>
        <a:srgbClr val="F2F2F2"/>
      </a:lt2>
      <a:accent1>
        <a:srgbClr val="7F7F7F"/>
      </a:accent1>
      <a:accent2>
        <a:srgbClr val="BFBFBF"/>
      </a:accent2>
      <a:accent3>
        <a:srgbClr val="109A80"/>
      </a:accent3>
      <a:accent4>
        <a:srgbClr val="105A9A"/>
      </a:accent4>
      <a:accent5>
        <a:srgbClr val="9A102C"/>
      </a:accent5>
      <a:accent6>
        <a:srgbClr val="9A5010"/>
      </a:accent6>
      <a:hlink>
        <a:srgbClr val="0000FF"/>
      </a:hlink>
      <a:folHlink>
        <a:srgbClr val="800080"/>
      </a:folHlink>
    </a:clrScheme>
    <a:fontScheme name="MP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
</file>

<file path=customXml/itemProps1.xml><?xml version="1.0" encoding="utf-8"?>
<ds:datastoreItem xmlns:ds="http://schemas.openxmlformats.org/officeDocument/2006/customXml" ds:itemID="{F5138257-C7C2-4D3F-8214-CE591A3BB5A2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4663</TotalTime>
  <Words>841</Words>
  <Application>Microsoft Office PowerPoint</Application>
  <PresentationFormat>On-screen Show (4:3)</PresentationFormat>
  <Paragraphs>88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PowerPoint Presentation</vt:lpstr>
      <vt:lpstr>Agenda</vt:lpstr>
      <vt:lpstr>It‘s all about materials ...</vt:lpstr>
      <vt:lpstr>How big is the pool of materials?</vt:lpstr>
      <vt:lpstr>Computational Materials Data</vt:lpstr>
      <vt:lpstr>Computational Materials Data</vt:lpstr>
      <vt:lpstr>Novel Materials Discovery</vt:lpstr>
      <vt:lpstr>NoMaD Repository – Search Interface </vt:lpstr>
      <vt:lpstr>NoMaD Repository – some aspects</vt:lpstr>
      <vt:lpstr>NOMAD Laboratory</vt:lpstr>
      <vt:lpstr>NOMAD Laboratory</vt:lpstr>
      <vt:lpstr>Questions to EUDAT</vt:lpstr>
      <vt:lpstr>PowerPoint Presentation</vt:lpstr>
    </vt:vector>
  </TitlesOfParts>
  <Company>Max-Planck-Gesellschaft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Max-Planck-Gesellschaft</dc:title>
  <dc:creator>Dalija Budimlic</dc:creator>
  <cp:lastModifiedBy>Alex</cp:lastModifiedBy>
  <cp:revision>137</cp:revision>
  <cp:lastPrinted>2013-07-24T15:15:42Z</cp:lastPrinted>
  <dcterms:created xsi:type="dcterms:W3CDTF">2013-07-16T08:01:52Z</dcterms:created>
  <dcterms:modified xsi:type="dcterms:W3CDTF">2016-02-09T11:42:47Z</dcterms:modified>
</cp:coreProperties>
</file>